
<file path=[Content_Types].xml><?xml version="1.0" encoding="utf-8"?>
<Types xmlns="http://schemas.openxmlformats.org/package/2006/content-types">
  <Default Extension="emf" ContentType="image/x-emf"/>
  <Default Extension="fntdata" ContentType="application/x-fontdata"/>
  <Default Extension="jpg" ContentType="image/jpe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2.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3.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4.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5.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6.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7.xml" ContentType="application/vnd.openxmlformats-officedocument.presentationml.notesSl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48" r:id="rId4"/>
  </p:sldMasterIdLst>
  <p:notesMasterIdLst>
    <p:notesMasterId r:id="rId36"/>
  </p:notesMasterIdLst>
  <p:handoutMasterIdLst>
    <p:handoutMasterId r:id="rId37"/>
  </p:handoutMasterIdLst>
  <p:sldIdLst>
    <p:sldId id="256" r:id="rId5"/>
    <p:sldId id="1235" r:id="rId6"/>
    <p:sldId id="285" r:id="rId7"/>
    <p:sldId id="1197" r:id="rId8"/>
    <p:sldId id="1198" r:id="rId9"/>
    <p:sldId id="1199" r:id="rId10"/>
    <p:sldId id="1191" r:id="rId11"/>
    <p:sldId id="1192" r:id="rId12"/>
    <p:sldId id="1193" r:id="rId13"/>
    <p:sldId id="1194" r:id="rId14"/>
    <p:sldId id="1195" r:id="rId15"/>
    <p:sldId id="1196" r:id="rId16"/>
    <p:sldId id="1231" r:id="rId17"/>
    <p:sldId id="1208" r:id="rId18"/>
    <p:sldId id="1203" r:id="rId19"/>
    <p:sldId id="1204" r:id="rId20"/>
    <p:sldId id="1205" r:id="rId21"/>
    <p:sldId id="1206" r:id="rId22"/>
    <p:sldId id="1207" r:id="rId23"/>
    <p:sldId id="1236" r:id="rId24"/>
    <p:sldId id="1214" r:id="rId25"/>
    <p:sldId id="1211" r:id="rId26"/>
    <p:sldId id="1210" r:id="rId27"/>
    <p:sldId id="1212" r:id="rId28"/>
    <p:sldId id="1213" r:id="rId29"/>
    <p:sldId id="1215" r:id="rId30"/>
    <p:sldId id="1217" r:id="rId31"/>
    <p:sldId id="1202" r:id="rId32"/>
    <p:sldId id="1233" r:id="rId33"/>
    <p:sldId id="1239" r:id="rId34"/>
    <p:sldId id="275" r:id="rId35"/>
  </p:sldIdLst>
  <p:sldSz cx="12192000" cy="6858000"/>
  <p:notesSz cx="6858000" cy="9144000"/>
  <p:embeddedFontLst>
    <p:embeddedFont>
      <p:font typeface="Canela Medium" pitchFamily="2" charset="77"/>
      <p:regular r:id="rId38"/>
    </p:embeddedFont>
    <p:embeddedFont>
      <p:font typeface="Clattering" pitchFamily="2" charset="0"/>
      <p:regular r:id="rId39"/>
    </p:embeddedFont>
    <p:embeddedFont>
      <p:font typeface="Neue Haas Unica Pro" panose="020B0504030206020203" pitchFamily="34" charset="77"/>
      <p:regular r:id="rId40"/>
      <p:bold r:id="rId41"/>
      <p:italic r:id="rId42"/>
      <p:boldItalic r:id="rId43"/>
    </p:embeddedFont>
    <p:embeddedFont>
      <p:font typeface="Neue Haas Unica W1G" panose="020B0404030206020203" pitchFamily="34" charset="0"/>
      <p:regular r:id="rId44"/>
      <p:bold r:id="rId45"/>
      <p:italic r:id="rId46"/>
      <p:boldItalic r:id="rId47"/>
    </p:embeddedFont>
    <p:embeddedFont>
      <p:font typeface="Neue Haas Unica W1G Light" panose="020B0404030206020203" pitchFamily="34" charset="0"/>
      <p:regular r:id="rId48"/>
      <p:italic r:id="rId49"/>
    </p:embeddedFont>
    <p:embeddedFont>
      <p:font typeface="Neue Haas Unica W1G Medium" panose="020B0404030206020203" pitchFamily="34" charset="0"/>
      <p:regular r:id="rId50"/>
      <p:italic r:id="rId51"/>
    </p:embeddedFont>
  </p:embeddedFontLst>
  <p:defaultTextStyle>
    <a:defPPr>
      <a:defRPr lang="en-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649"/>
    <a:srgbClr val="FFF6FA"/>
    <a:srgbClr val="FF6464"/>
    <a:srgbClr val="9CFFF8"/>
    <a:srgbClr val="F4CF67"/>
    <a:srgbClr val="F5F4F7"/>
    <a:srgbClr val="8DEB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4EAF4F0-A9A7-B54E-A265-2F1B36F5F97D}" v="26" dt="2023-12-10T20:56:24.13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771" autoAdjust="0"/>
    <p:restoredTop sz="96259"/>
  </p:normalViewPr>
  <p:slideViewPr>
    <p:cSldViewPr snapToGrid="0" snapToObjects="1">
      <p:cViewPr varScale="1">
        <p:scale>
          <a:sx n="123" d="100"/>
          <a:sy n="123" d="100"/>
        </p:scale>
        <p:origin x="616" y="184"/>
      </p:cViewPr>
      <p:guideLst/>
    </p:cSldViewPr>
  </p:slideViewPr>
  <p:notesTextViewPr>
    <p:cViewPr>
      <p:scale>
        <a:sx n="1" d="1"/>
        <a:sy n="1" d="1"/>
      </p:scale>
      <p:origin x="0" y="0"/>
    </p:cViewPr>
  </p:notesTextViewPr>
  <p:notesViewPr>
    <p:cSldViewPr snapToGrid="0" snapToObjects="1">
      <p:cViewPr varScale="1">
        <p:scale>
          <a:sx n="97" d="100"/>
          <a:sy n="97" d="100"/>
        </p:scale>
        <p:origin x="4328" y="20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2.fntdata"/><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font" Target="fonts/font5.fntdata"/><Relationship Id="rId47" Type="http://schemas.openxmlformats.org/officeDocument/2006/relationships/font" Target="fonts/font10.fntdata"/><Relationship Id="rId50" Type="http://schemas.openxmlformats.org/officeDocument/2006/relationships/font" Target="fonts/font13.fntdata"/><Relationship Id="rId55"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handoutMaster" Target="handoutMasters/handoutMaster1.xml"/><Relationship Id="rId40" Type="http://schemas.openxmlformats.org/officeDocument/2006/relationships/font" Target="fonts/font3.fntdata"/><Relationship Id="rId45" Type="http://schemas.openxmlformats.org/officeDocument/2006/relationships/font" Target="fonts/font8.fntdata"/><Relationship Id="rId53" Type="http://schemas.openxmlformats.org/officeDocument/2006/relationships/viewProps" Target="viewProps.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font" Target="fonts/font7.fntdata"/><Relationship Id="rId52"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font" Target="fonts/font6.fntdata"/><Relationship Id="rId48" Type="http://schemas.openxmlformats.org/officeDocument/2006/relationships/font" Target="fonts/font11.fntdata"/><Relationship Id="rId56" Type="http://schemas.microsoft.com/office/2015/10/relationships/revisionInfo" Target="revisionInfo.xml"/><Relationship Id="rId8" Type="http://schemas.openxmlformats.org/officeDocument/2006/relationships/slide" Target="slides/slide4.xml"/><Relationship Id="rId51" Type="http://schemas.openxmlformats.org/officeDocument/2006/relationships/font" Target="fonts/font14.fntdata"/><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font" Target="fonts/font1.fntdata"/><Relationship Id="rId46" Type="http://schemas.openxmlformats.org/officeDocument/2006/relationships/font" Target="fonts/font9.fntdata"/><Relationship Id="rId20" Type="http://schemas.openxmlformats.org/officeDocument/2006/relationships/slide" Target="slides/slide16.xml"/><Relationship Id="rId41" Type="http://schemas.openxmlformats.org/officeDocument/2006/relationships/font" Target="fonts/font4.fntdata"/><Relationship Id="rId54"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49" Type="http://schemas.openxmlformats.org/officeDocument/2006/relationships/font" Target="fonts/font12.fntdata"/></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1.xml"/><Relationship Id="rId1" Type="http://schemas.microsoft.com/office/2011/relationships/chartStyle" Target="style1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0328756001292201"/>
          <c:y val="0.20910698454671905"/>
          <c:w val="0.50136964670260364"/>
          <c:h val="0.77371865972276088"/>
        </c:manualLayout>
      </c:layout>
      <c:doughnutChart>
        <c:varyColors val="1"/>
        <c:ser>
          <c:idx val="0"/>
          <c:order val="0"/>
          <c:tx>
            <c:strRef>
              <c:f>Sheet1!$B$2</c:f>
              <c:strCache>
                <c:ptCount val="1"/>
                <c:pt idx="0">
                  <c:v>2 274 132</c:v>
                </c:pt>
              </c:strCache>
            </c:strRef>
          </c:tx>
          <c:dPt>
            <c:idx val="0"/>
            <c:bubble3D val="0"/>
            <c:spPr>
              <a:solidFill>
                <a:schemeClr val="accent2"/>
              </a:solidFill>
              <a:ln w="19050">
                <a:solidFill>
                  <a:schemeClr val="lt1"/>
                </a:solidFill>
              </a:ln>
              <a:effectLst/>
            </c:spPr>
            <c:extLst>
              <c:ext xmlns:c16="http://schemas.microsoft.com/office/drawing/2014/chart" uri="{C3380CC4-5D6E-409C-BE32-E72D297353CC}">
                <c16:uniqueId val="{00000001-140B-734D-93E7-21C5B1CA5F1D}"/>
              </c:ext>
            </c:extLst>
          </c:dPt>
          <c:dPt>
            <c:idx val="1"/>
            <c:bubble3D val="0"/>
            <c:spPr>
              <a:solidFill>
                <a:schemeClr val="accent1"/>
              </a:solidFill>
              <a:ln w="19050">
                <a:solidFill>
                  <a:schemeClr val="lt1"/>
                </a:solidFill>
              </a:ln>
              <a:effectLst/>
            </c:spPr>
            <c:extLst>
              <c:ext xmlns:c16="http://schemas.microsoft.com/office/drawing/2014/chart" uri="{C3380CC4-5D6E-409C-BE32-E72D297353CC}">
                <c16:uniqueId val="{00000003-140B-734D-93E7-21C5B1CA5F1D}"/>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140B-734D-93E7-21C5B1CA5F1D}"/>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140B-734D-93E7-21C5B1CA5F1D}"/>
              </c:ext>
            </c:extLst>
          </c:dPt>
          <c:dPt>
            <c:idx val="4"/>
            <c:bubble3D val="0"/>
            <c:spPr>
              <a:solidFill>
                <a:schemeClr val="accent2">
                  <a:lumMod val="20000"/>
                  <a:lumOff val="80000"/>
                </a:schemeClr>
              </a:solidFill>
              <a:ln w="19050">
                <a:solidFill>
                  <a:schemeClr val="lt1"/>
                </a:solidFill>
              </a:ln>
              <a:effectLst/>
            </c:spPr>
            <c:extLst>
              <c:ext xmlns:c16="http://schemas.microsoft.com/office/drawing/2014/chart" uri="{C3380CC4-5D6E-409C-BE32-E72D297353CC}">
                <c16:uniqueId val="{00000009-F2A1-F046-A0A2-3730BFE713C2}"/>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B715-4D6D-A322-ED98AB6F2DBC}"/>
              </c:ext>
            </c:extLst>
          </c:dPt>
          <c:dLbls>
            <c:dLbl>
              <c:idx val="0"/>
              <c:layout>
                <c:manualLayout>
                  <c:x val="0.1654471632976528"/>
                  <c:y val="-1.2858382743611728E-3"/>
                </c:manualLayout>
              </c:layout>
              <c:showLegendKey val="1"/>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140B-734D-93E7-21C5B1CA5F1D}"/>
                </c:ext>
              </c:extLst>
            </c:dLbl>
            <c:dLbl>
              <c:idx val="1"/>
              <c:layout>
                <c:manualLayout>
                  <c:x val="-0.17046071370061208"/>
                  <c:y val="9.2045063635998015E-2"/>
                </c:manualLayout>
              </c:layout>
              <c:showLegendKey val="1"/>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140B-734D-93E7-21C5B1CA5F1D}"/>
                </c:ext>
              </c:extLst>
            </c:dLbl>
            <c:dLbl>
              <c:idx val="2"/>
              <c:layout>
                <c:manualLayout>
                  <c:x val="-0.18717254837714267"/>
                  <c:y val="-5.8282061581337419E-2"/>
                </c:manualLayout>
              </c:layout>
              <c:showLegendKey val="1"/>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140B-734D-93E7-21C5B1CA5F1D}"/>
                </c:ext>
              </c:extLst>
            </c:dLbl>
            <c:dLbl>
              <c:idx val="3"/>
              <c:layout>
                <c:manualLayout>
                  <c:x val="-0.15374887902408149"/>
                  <c:y val="-0.11048293413631292"/>
                </c:manualLayout>
              </c:layout>
              <c:showLegendKey val="1"/>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7-140B-734D-93E7-21C5B1CA5F1D}"/>
                </c:ext>
              </c:extLst>
            </c:dLbl>
            <c:dLbl>
              <c:idx val="4"/>
              <c:layout>
                <c:manualLayout>
                  <c:x val="-2.2560976813316366E-2"/>
                  <c:y val="-0.1901627199150146"/>
                </c:manualLayout>
              </c:layout>
              <c:showLegendKey val="1"/>
              <c:showVal val="0"/>
              <c:showCatName val="1"/>
              <c:showSerName val="0"/>
              <c:showPercent val="1"/>
              <c:showBubbleSize val="0"/>
              <c:extLst>
                <c:ext xmlns:c15="http://schemas.microsoft.com/office/drawing/2012/chart" uri="{CE6537A1-D6FC-4f65-9D91-7224C49458BB}">
                  <c15:layout>
                    <c:manualLayout>
                      <c:w val="0.14083984206658284"/>
                      <c:h val="0.15526673532244012"/>
                    </c:manualLayout>
                  </c15:layout>
                </c:ext>
                <c:ext xmlns:c16="http://schemas.microsoft.com/office/drawing/2014/chart" uri="{C3380CC4-5D6E-409C-BE32-E72D297353CC}">
                  <c16:uniqueId val="{00000009-F2A1-F046-A0A2-3730BFE713C2}"/>
                </c:ext>
              </c:extLst>
            </c:dLbl>
            <c:dLbl>
              <c:idx val="5"/>
              <c:layout>
                <c:manualLayout>
                  <c:x val="0.13035231047693865"/>
                  <c:y val="-0.10919325008024701"/>
                </c:manualLayout>
              </c:layout>
              <c:showLegendKey val="1"/>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B-B715-4D6D-A322-ED98AB6F2DBC}"/>
                </c:ext>
              </c:extLst>
            </c:dLbl>
            <c:numFmt formatCode="0.0\ %" sourceLinked="0"/>
            <c:spPr>
              <a:noFill/>
              <a:ln>
                <a:noFill/>
              </a:ln>
              <a:effectLst/>
            </c:spPr>
            <c:txPr>
              <a:bodyPr rot="0" spcFirstLastPara="1" vertOverflow="ellipsis" vert="horz" wrap="square" lIns="38100" tIns="19050" rIns="38100" bIns="19050" anchor="ctr" anchorCtr="0">
                <a:spAutoFit/>
              </a:bodyPr>
              <a:lstStyle/>
              <a:p>
                <a:pPr algn="ctr">
                  <a:defRPr sz="1600" b="0" i="0" u="none" strike="noStrike" kern="1200" baseline="0">
                    <a:solidFill>
                      <a:schemeClr val="tx2"/>
                    </a:solidFill>
                    <a:latin typeface="Neue Haas Unica W1G Medium" panose="020B0504030206020203" pitchFamily="34" charset="0"/>
                    <a:ea typeface="+mn-ea"/>
                    <a:cs typeface="+mn-cs"/>
                  </a:defRPr>
                </a:pPr>
                <a:endParaRPr lang="en-FI"/>
              </a:p>
            </c:txPr>
            <c:showLegendKey val="1"/>
            <c:showVal val="0"/>
            <c:showCatName val="1"/>
            <c:showSerName val="0"/>
            <c:showPercent val="1"/>
            <c:showBubbleSize val="0"/>
            <c:showLeaderLines val="1"/>
            <c:leaderLines>
              <c:spPr>
                <a:ln w="9525" cap="flat" cmpd="sng" algn="ctr">
                  <a:solidFill>
                    <a:schemeClr val="accent1"/>
                  </a:solidFill>
                  <a:prstDash val="dash"/>
                  <a:round/>
                </a:ln>
                <a:effectLst/>
              </c:spPr>
            </c:leaderLines>
            <c:extLst>
              <c:ext xmlns:c15="http://schemas.microsoft.com/office/drawing/2012/chart" uri="{CE6537A1-D6FC-4f65-9D91-7224C49458BB}"/>
            </c:extLst>
          </c:dLbls>
          <c:cat>
            <c:strRef>
              <c:f>Sheet1!$A$2:$A$7</c:f>
              <c:strCache>
                <c:ptCount val="6"/>
                <c:pt idx="0">
                  <c:v>Facebook</c:v>
                </c:pt>
                <c:pt idx="1">
                  <c:v>Instagram</c:v>
                </c:pt>
                <c:pt idx="2">
                  <c:v>X (entinen Twitter)</c:v>
                </c:pt>
                <c:pt idx="3">
                  <c:v>YouTube</c:v>
                </c:pt>
                <c:pt idx="4">
                  <c:v>Pinterest</c:v>
                </c:pt>
                <c:pt idx="5">
                  <c:v>TikTok</c:v>
                </c:pt>
              </c:strCache>
            </c:strRef>
          </c:cat>
          <c:val>
            <c:numRef>
              <c:f>Sheet1!$B$2:$B$7</c:f>
              <c:numCache>
                <c:formatCode>#,##0</c:formatCode>
                <c:ptCount val="6"/>
                <c:pt idx="0">
                  <c:v>2274132</c:v>
                </c:pt>
                <c:pt idx="1">
                  <c:v>1675979</c:v>
                </c:pt>
                <c:pt idx="2">
                  <c:v>643789</c:v>
                </c:pt>
                <c:pt idx="3">
                  <c:v>176149</c:v>
                </c:pt>
                <c:pt idx="4">
                  <c:v>99331</c:v>
                </c:pt>
                <c:pt idx="5">
                  <c:v>69159</c:v>
                </c:pt>
              </c:numCache>
            </c:numRef>
          </c:val>
          <c:extLst>
            <c:ext xmlns:c16="http://schemas.microsoft.com/office/drawing/2014/chart" uri="{C3380CC4-5D6E-409C-BE32-E72D297353CC}">
              <c16:uniqueId val="{00000008-140B-734D-93E7-21C5B1CA5F1D}"/>
            </c:ext>
          </c:extLst>
        </c:ser>
        <c:dLbls>
          <c:showLegendKey val="0"/>
          <c:showVal val="1"/>
          <c:showCatName val="0"/>
          <c:showSerName val="0"/>
          <c:showPercent val="0"/>
          <c:showBubbleSize val="0"/>
          <c:showLeaderLines val="1"/>
        </c:dLbls>
        <c:firstSliceAng val="0"/>
        <c:holeSize val="7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FI"/>
    </a:p>
  </c:txPr>
  <c:externalData r:id="rId3">
    <c:autoUpdate val="0"/>
  </c:externalData>
  <c:userShapes r:id="rId4"/>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724817068321005"/>
          <c:y val="0.12995098289270493"/>
          <c:w val="0.71851785572258009"/>
          <c:h val="0.63669558846034346"/>
        </c:manualLayout>
      </c:layout>
      <c:barChart>
        <c:barDir val="col"/>
        <c:grouping val="clustered"/>
        <c:varyColors val="0"/>
        <c:ser>
          <c:idx val="0"/>
          <c:order val="0"/>
          <c:tx>
            <c:strRef>
              <c:f>Sheet1!$B$1</c:f>
              <c:strCache>
                <c:ptCount val="1"/>
                <c:pt idx="0">
                  <c:v>Pinterest</c:v>
                </c:pt>
              </c:strCache>
            </c:strRef>
          </c:tx>
          <c:spPr>
            <a:solidFill>
              <a:schemeClr val="accent2">
                <a:lumMod val="40000"/>
                <a:lumOff val="60000"/>
              </a:schemeClr>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1200" b="0" i="0" u="none" strike="noStrike" kern="1200" baseline="0">
                    <a:solidFill>
                      <a:schemeClr val="tx2"/>
                    </a:solidFill>
                    <a:latin typeface="Neue Haas Unica W1G Medium" panose="020B0504030206020203" pitchFamily="34" charset="0"/>
                    <a:ea typeface="+mn-ea"/>
                    <a:cs typeface="+mn-cs"/>
                  </a:defRPr>
                </a:pPr>
                <a:endParaRPr lang="en-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Sheet1!$A$2:$A$14</c:f>
              <c:numCache>
                <c:formatCode>mm:yyyy</c:formatCode>
                <c:ptCount val="13"/>
                <c:pt idx="0">
                  <c:v>44986</c:v>
                </c:pt>
                <c:pt idx="1">
                  <c:v>45017</c:v>
                </c:pt>
                <c:pt idx="2">
                  <c:v>45047</c:v>
                </c:pt>
                <c:pt idx="3">
                  <c:v>45078</c:v>
                </c:pt>
                <c:pt idx="4">
                  <c:v>45108</c:v>
                </c:pt>
                <c:pt idx="5">
                  <c:v>45139</c:v>
                </c:pt>
                <c:pt idx="6">
                  <c:v>45170</c:v>
                </c:pt>
                <c:pt idx="7">
                  <c:v>45200</c:v>
                </c:pt>
                <c:pt idx="8">
                  <c:v>45231</c:v>
                </c:pt>
                <c:pt idx="9">
                  <c:v>45261</c:v>
                </c:pt>
                <c:pt idx="10">
                  <c:v>45292</c:v>
                </c:pt>
                <c:pt idx="11">
                  <c:v>45323</c:v>
                </c:pt>
                <c:pt idx="12">
                  <c:v>45352</c:v>
                </c:pt>
              </c:numCache>
            </c:numRef>
          </c:cat>
          <c:val>
            <c:numRef>
              <c:f>Sheet1!$B$2:$B$14</c:f>
              <c:numCache>
                <c:formatCode>#,##0</c:formatCode>
                <c:ptCount val="13"/>
                <c:pt idx="0">
                  <c:v>90687</c:v>
                </c:pt>
                <c:pt idx="1">
                  <c:v>90747</c:v>
                </c:pt>
                <c:pt idx="2">
                  <c:v>91092</c:v>
                </c:pt>
                <c:pt idx="3">
                  <c:v>91407</c:v>
                </c:pt>
                <c:pt idx="4">
                  <c:v>91778</c:v>
                </c:pt>
                <c:pt idx="5">
                  <c:v>92145</c:v>
                </c:pt>
                <c:pt idx="6">
                  <c:v>92497</c:v>
                </c:pt>
                <c:pt idx="7">
                  <c:v>92841</c:v>
                </c:pt>
                <c:pt idx="8">
                  <c:v>93992</c:v>
                </c:pt>
                <c:pt idx="9">
                  <c:v>95546</c:v>
                </c:pt>
                <c:pt idx="10">
                  <c:v>96878</c:v>
                </c:pt>
                <c:pt idx="11">
                  <c:v>97999</c:v>
                </c:pt>
                <c:pt idx="12">
                  <c:v>99331</c:v>
                </c:pt>
              </c:numCache>
            </c:numRef>
          </c:val>
          <c:extLst>
            <c:ext xmlns:c16="http://schemas.microsoft.com/office/drawing/2014/chart" uri="{C3380CC4-5D6E-409C-BE32-E72D297353CC}">
              <c16:uniqueId val="{00000000-0475-5449-96BE-C70CF79F4F3C}"/>
            </c:ext>
          </c:extLst>
        </c:ser>
        <c:dLbls>
          <c:showLegendKey val="0"/>
          <c:showVal val="0"/>
          <c:showCatName val="0"/>
          <c:showSerName val="0"/>
          <c:showPercent val="0"/>
          <c:showBubbleSize val="0"/>
        </c:dLbls>
        <c:gapWidth val="150"/>
        <c:axId val="1890891712"/>
        <c:axId val="1869618640"/>
      </c:barChart>
      <c:dateAx>
        <c:axId val="1890891712"/>
        <c:scaling>
          <c:orientation val="minMax"/>
        </c:scaling>
        <c:delete val="0"/>
        <c:axPos val="b"/>
        <c:numFmt formatCode="mm\/yyyy" sourceLinked="0"/>
        <c:majorTickMark val="none"/>
        <c:minorTickMark val="none"/>
        <c:tickLblPos val="nextTo"/>
        <c:spPr>
          <a:noFill/>
          <a:ln w="9525" cap="flat" cmpd="sng" algn="ctr">
            <a:solidFill>
              <a:schemeClr val="bg1">
                <a:lumMod val="50000"/>
              </a:schemeClr>
            </a:solidFill>
            <a:round/>
          </a:ln>
          <a:effectLst/>
        </c:spPr>
        <c:txPr>
          <a:bodyPr rot="-60000000" spcFirstLastPara="1" vertOverflow="ellipsis" vert="horz" wrap="square" anchor="ctr" anchorCtr="1"/>
          <a:lstStyle/>
          <a:p>
            <a:pPr>
              <a:defRPr sz="1400" b="0" i="0" u="none" strike="noStrike" kern="1200" baseline="0">
                <a:solidFill>
                  <a:schemeClr val="tx2"/>
                </a:solidFill>
                <a:latin typeface="Neue Haas Unica W1G Medium" panose="020B0504030206020203" pitchFamily="34" charset="0"/>
                <a:ea typeface="+mn-ea"/>
                <a:cs typeface="+mn-cs"/>
              </a:defRPr>
            </a:pPr>
            <a:endParaRPr lang="en-FI"/>
          </a:p>
        </c:txPr>
        <c:crossAx val="1869618640"/>
        <c:crosses val="autoZero"/>
        <c:auto val="1"/>
        <c:lblOffset val="100"/>
        <c:baseTimeUnit val="months"/>
      </c:dateAx>
      <c:valAx>
        <c:axId val="1869618640"/>
        <c:scaling>
          <c:orientation val="minMax"/>
        </c:scaling>
        <c:delete val="0"/>
        <c:axPos val="l"/>
        <c:majorGridlines>
          <c:spPr>
            <a:ln w="12700" cap="rnd" cmpd="sng" algn="ctr">
              <a:solidFill>
                <a:schemeClr val="bg1">
                  <a:lumMod val="85000"/>
                </a:schemeClr>
              </a:solidFill>
              <a:prstDash val="dash"/>
              <a:round/>
            </a:ln>
            <a:effectLst/>
          </c:spPr>
        </c:majorGridlines>
        <c:numFmt formatCode="#,##0" sourceLinked="1"/>
        <c:majorTickMark val="none"/>
        <c:minorTickMark val="none"/>
        <c:tickLblPos val="high"/>
        <c:spPr>
          <a:noFill/>
          <a:ln>
            <a:noFill/>
          </a:ln>
          <a:effectLst/>
        </c:spPr>
        <c:txPr>
          <a:bodyPr rot="-60000000" spcFirstLastPara="1" vertOverflow="ellipsis" vert="horz" wrap="square" anchor="ctr" anchorCtr="1"/>
          <a:lstStyle/>
          <a:p>
            <a:pPr>
              <a:defRPr sz="1400" b="0" i="0" u="none" strike="noStrike" kern="1200" baseline="0">
                <a:solidFill>
                  <a:schemeClr val="tx2"/>
                </a:solidFill>
                <a:latin typeface="Neue Haas Unica W1G Medium" panose="020B0504030206020203" pitchFamily="34" charset="0"/>
                <a:ea typeface="+mn-ea"/>
                <a:cs typeface="+mn-cs"/>
              </a:defRPr>
            </a:pPr>
            <a:endParaRPr lang="en-FI"/>
          </a:p>
        </c:txPr>
        <c:crossAx val="189089171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b="0" i="0">
          <a:solidFill>
            <a:schemeClr val="tx2"/>
          </a:solidFill>
          <a:latin typeface="Neue Haas Unica W1G Medium" panose="020B0504030206020203" pitchFamily="34" charset="0"/>
        </a:defRPr>
      </a:pPr>
      <a:endParaRPr lang="en-FI"/>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724817068321005"/>
          <c:y val="0.12995098289270493"/>
          <c:w val="0.71851785572258009"/>
          <c:h val="0.63669558846034346"/>
        </c:manualLayout>
      </c:layout>
      <c:barChart>
        <c:barDir val="col"/>
        <c:grouping val="clustered"/>
        <c:varyColors val="0"/>
        <c:ser>
          <c:idx val="0"/>
          <c:order val="0"/>
          <c:tx>
            <c:strRef>
              <c:f>Sheet1!$B$1</c:f>
              <c:strCache>
                <c:ptCount val="1"/>
                <c:pt idx="0">
                  <c:v>Tiktok</c:v>
                </c:pt>
              </c:strCache>
            </c:strRef>
          </c:tx>
          <c:spPr>
            <a:solidFill>
              <a:schemeClr val="tx1"/>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1200" b="0" i="0" u="none" strike="noStrike" kern="1200" baseline="0">
                    <a:solidFill>
                      <a:schemeClr val="tx2"/>
                    </a:solidFill>
                    <a:latin typeface="Neue Haas Unica W1G Medium" panose="020B0504030206020203" pitchFamily="34" charset="0"/>
                    <a:ea typeface="+mn-ea"/>
                    <a:cs typeface="+mn-cs"/>
                  </a:defRPr>
                </a:pPr>
                <a:endParaRPr lang="en-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Sheet1!$A$2:$A$14</c:f>
              <c:numCache>
                <c:formatCode>mm:yyyy</c:formatCode>
                <c:ptCount val="13"/>
                <c:pt idx="0">
                  <c:v>44986</c:v>
                </c:pt>
                <c:pt idx="1">
                  <c:v>45017</c:v>
                </c:pt>
                <c:pt idx="2">
                  <c:v>45047</c:v>
                </c:pt>
                <c:pt idx="3">
                  <c:v>45078</c:v>
                </c:pt>
                <c:pt idx="4">
                  <c:v>45108</c:v>
                </c:pt>
                <c:pt idx="5">
                  <c:v>45139</c:v>
                </c:pt>
                <c:pt idx="6">
                  <c:v>45170</c:v>
                </c:pt>
                <c:pt idx="7">
                  <c:v>45200</c:v>
                </c:pt>
                <c:pt idx="8">
                  <c:v>45231</c:v>
                </c:pt>
                <c:pt idx="9">
                  <c:v>45261</c:v>
                </c:pt>
                <c:pt idx="10">
                  <c:v>45292</c:v>
                </c:pt>
                <c:pt idx="11">
                  <c:v>45323</c:v>
                </c:pt>
                <c:pt idx="12">
                  <c:v>45352</c:v>
                </c:pt>
              </c:numCache>
            </c:numRef>
          </c:cat>
          <c:val>
            <c:numRef>
              <c:f>Sheet1!$B$2:$B$14</c:f>
              <c:numCache>
                <c:formatCode>#,##0</c:formatCode>
                <c:ptCount val="13"/>
                <c:pt idx="0">
                  <c:v>50076</c:v>
                </c:pt>
                <c:pt idx="1">
                  <c:v>50004</c:v>
                </c:pt>
                <c:pt idx="2">
                  <c:v>50841</c:v>
                </c:pt>
                <c:pt idx="3">
                  <c:v>55399</c:v>
                </c:pt>
                <c:pt idx="4">
                  <c:v>56072</c:v>
                </c:pt>
                <c:pt idx="5">
                  <c:v>57697</c:v>
                </c:pt>
                <c:pt idx="6">
                  <c:v>58814</c:v>
                </c:pt>
                <c:pt idx="7">
                  <c:v>60382</c:v>
                </c:pt>
                <c:pt idx="8">
                  <c:v>61642</c:v>
                </c:pt>
                <c:pt idx="9">
                  <c:v>63231</c:v>
                </c:pt>
                <c:pt idx="10">
                  <c:v>66137</c:v>
                </c:pt>
                <c:pt idx="11">
                  <c:v>67930</c:v>
                </c:pt>
                <c:pt idx="12">
                  <c:v>69159</c:v>
                </c:pt>
              </c:numCache>
            </c:numRef>
          </c:val>
          <c:extLst>
            <c:ext xmlns:c16="http://schemas.microsoft.com/office/drawing/2014/chart" uri="{C3380CC4-5D6E-409C-BE32-E72D297353CC}">
              <c16:uniqueId val="{00000000-0475-5449-96BE-C70CF79F4F3C}"/>
            </c:ext>
          </c:extLst>
        </c:ser>
        <c:dLbls>
          <c:showLegendKey val="0"/>
          <c:showVal val="0"/>
          <c:showCatName val="0"/>
          <c:showSerName val="0"/>
          <c:showPercent val="0"/>
          <c:showBubbleSize val="0"/>
        </c:dLbls>
        <c:gapWidth val="150"/>
        <c:axId val="1890891712"/>
        <c:axId val="1869618640"/>
      </c:barChart>
      <c:dateAx>
        <c:axId val="1890891712"/>
        <c:scaling>
          <c:orientation val="minMax"/>
        </c:scaling>
        <c:delete val="0"/>
        <c:axPos val="b"/>
        <c:numFmt formatCode="mm\/yyyy" sourceLinked="0"/>
        <c:majorTickMark val="none"/>
        <c:minorTickMark val="none"/>
        <c:tickLblPos val="nextTo"/>
        <c:spPr>
          <a:noFill/>
          <a:ln w="9525" cap="flat" cmpd="sng" algn="ctr">
            <a:solidFill>
              <a:schemeClr val="bg1">
                <a:lumMod val="50000"/>
              </a:schemeClr>
            </a:solidFill>
            <a:round/>
          </a:ln>
          <a:effectLst/>
        </c:spPr>
        <c:txPr>
          <a:bodyPr rot="-60000000" spcFirstLastPara="1" vertOverflow="ellipsis" vert="horz" wrap="square" anchor="ctr" anchorCtr="1"/>
          <a:lstStyle/>
          <a:p>
            <a:pPr>
              <a:defRPr sz="1400" b="0" i="0" u="none" strike="noStrike" kern="1200" baseline="0">
                <a:solidFill>
                  <a:schemeClr val="tx2"/>
                </a:solidFill>
                <a:latin typeface="Neue Haas Unica W1G Medium" panose="020B0504030206020203" pitchFamily="34" charset="0"/>
                <a:ea typeface="+mn-ea"/>
                <a:cs typeface="+mn-cs"/>
              </a:defRPr>
            </a:pPr>
            <a:endParaRPr lang="en-FI"/>
          </a:p>
        </c:txPr>
        <c:crossAx val="1869618640"/>
        <c:crosses val="autoZero"/>
        <c:auto val="1"/>
        <c:lblOffset val="100"/>
        <c:baseTimeUnit val="months"/>
      </c:dateAx>
      <c:valAx>
        <c:axId val="1869618640"/>
        <c:scaling>
          <c:orientation val="minMax"/>
          <c:min val="40000"/>
        </c:scaling>
        <c:delete val="0"/>
        <c:axPos val="l"/>
        <c:majorGridlines>
          <c:spPr>
            <a:ln w="12700" cap="rnd" cmpd="sng" algn="ctr">
              <a:solidFill>
                <a:schemeClr val="bg1">
                  <a:lumMod val="85000"/>
                </a:schemeClr>
              </a:solidFill>
              <a:prstDash val="dash"/>
              <a:round/>
            </a:ln>
            <a:effectLst/>
          </c:spPr>
        </c:majorGridlines>
        <c:numFmt formatCode="#,##0" sourceLinked="1"/>
        <c:majorTickMark val="none"/>
        <c:minorTickMark val="none"/>
        <c:tickLblPos val="high"/>
        <c:spPr>
          <a:noFill/>
          <a:ln>
            <a:noFill/>
          </a:ln>
          <a:effectLst/>
        </c:spPr>
        <c:txPr>
          <a:bodyPr rot="-60000000" spcFirstLastPara="1" vertOverflow="ellipsis" vert="horz" wrap="square" anchor="ctr" anchorCtr="1"/>
          <a:lstStyle/>
          <a:p>
            <a:pPr>
              <a:defRPr sz="1400" b="0" i="0" u="none" strike="noStrike" kern="1200" baseline="0">
                <a:solidFill>
                  <a:schemeClr val="tx2"/>
                </a:solidFill>
                <a:latin typeface="Neue Haas Unica W1G Medium" panose="020B0504030206020203" pitchFamily="34" charset="0"/>
                <a:ea typeface="+mn-ea"/>
                <a:cs typeface="+mn-cs"/>
              </a:defRPr>
            </a:pPr>
            <a:endParaRPr lang="en-FI"/>
          </a:p>
        </c:txPr>
        <c:crossAx val="189089171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b="0" i="0">
          <a:solidFill>
            <a:schemeClr val="tx2"/>
          </a:solidFill>
          <a:latin typeface="Neue Haas Unica W1G Medium" panose="020B0504030206020203" pitchFamily="34" charset="0"/>
        </a:defRPr>
      </a:pPr>
      <a:endParaRPr lang="en-FI"/>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9839135351811452"/>
          <c:y val="8.6377024944008007E-2"/>
          <c:w val="0.51822895016949655"/>
          <c:h val="0.83774559909858248"/>
        </c:manualLayout>
      </c:layout>
      <c:barChart>
        <c:barDir val="bar"/>
        <c:grouping val="clustered"/>
        <c:varyColors val="0"/>
        <c:ser>
          <c:idx val="0"/>
          <c:order val="0"/>
          <c:tx>
            <c:strRef>
              <c:f>Sheet1!$B$3</c:f>
              <c:strCache>
                <c:ptCount val="1"/>
                <c:pt idx="0">
                  <c:v>2 274 132</c:v>
                </c:pt>
              </c:strCache>
            </c:strRef>
          </c:tx>
          <c:spPr>
            <a:solidFill>
              <a:schemeClr val="accent2"/>
            </a:solidFill>
            <a:ln w="19050">
              <a:noFill/>
            </a:ln>
            <a:effectLst/>
          </c:spPr>
          <c:invertIfNegative val="0"/>
          <c:dPt>
            <c:idx val="0"/>
            <c:invertIfNegative val="0"/>
            <c:bubble3D val="0"/>
            <c:spPr>
              <a:solidFill>
                <a:schemeClr val="accent1"/>
              </a:solidFill>
              <a:ln w="19050">
                <a:noFill/>
              </a:ln>
              <a:effectLst/>
            </c:spPr>
            <c:extLst>
              <c:ext xmlns:c16="http://schemas.microsoft.com/office/drawing/2014/chart" uri="{C3380CC4-5D6E-409C-BE32-E72D297353CC}">
                <c16:uniqueId val="{00000001-140B-734D-93E7-21C5B1CA5F1D}"/>
              </c:ext>
            </c:extLst>
          </c:dPt>
          <c:dPt>
            <c:idx val="1"/>
            <c:invertIfNegative val="0"/>
            <c:bubble3D val="0"/>
            <c:extLst>
              <c:ext xmlns:c16="http://schemas.microsoft.com/office/drawing/2014/chart" uri="{C3380CC4-5D6E-409C-BE32-E72D297353CC}">
                <c16:uniqueId val="{00000003-140B-734D-93E7-21C5B1CA5F1D}"/>
              </c:ext>
            </c:extLst>
          </c:dPt>
          <c:dPt>
            <c:idx val="2"/>
            <c:invertIfNegative val="0"/>
            <c:bubble3D val="0"/>
            <c:extLst>
              <c:ext xmlns:c16="http://schemas.microsoft.com/office/drawing/2014/chart" uri="{C3380CC4-5D6E-409C-BE32-E72D297353CC}">
                <c16:uniqueId val="{00000005-140B-734D-93E7-21C5B1CA5F1D}"/>
              </c:ext>
            </c:extLst>
          </c:dPt>
          <c:dPt>
            <c:idx val="3"/>
            <c:invertIfNegative val="0"/>
            <c:bubble3D val="0"/>
            <c:extLst>
              <c:ext xmlns:c16="http://schemas.microsoft.com/office/drawing/2014/chart" uri="{C3380CC4-5D6E-409C-BE32-E72D297353CC}">
                <c16:uniqueId val="{00000007-140B-734D-93E7-21C5B1CA5F1D}"/>
              </c:ext>
            </c:extLst>
          </c:dPt>
          <c:dPt>
            <c:idx val="4"/>
            <c:invertIfNegative val="0"/>
            <c:bubble3D val="0"/>
            <c:extLst>
              <c:ext xmlns:c16="http://schemas.microsoft.com/office/drawing/2014/chart" uri="{C3380CC4-5D6E-409C-BE32-E72D297353CC}">
                <c16:uniqueId val="{00000009-F2A1-F046-A0A2-3730BFE713C2}"/>
              </c:ext>
            </c:extLst>
          </c:dPt>
          <c:dPt>
            <c:idx val="5"/>
            <c:invertIfNegative val="0"/>
            <c:bubble3D val="0"/>
            <c:extLst>
              <c:ext xmlns:c16="http://schemas.microsoft.com/office/drawing/2014/chart" uri="{C3380CC4-5D6E-409C-BE32-E72D297353CC}">
                <c16:uniqueId val="{0000000B-5316-DD46-BB39-6FB38B06E09D}"/>
              </c:ext>
            </c:extLst>
          </c:dPt>
          <c:dLbls>
            <c:dLbl>
              <c:idx val="5"/>
              <c:spPr>
                <a:noFill/>
                <a:ln>
                  <a:noFill/>
                </a:ln>
                <a:effectLst/>
              </c:spPr>
              <c:txPr>
                <a:bodyPr rot="0" spcFirstLastPara="1" vertOverflow="ellipsis" vert="horz" wrap="square" lIns="38100" tIns="19050" rIns="38100" bIns="19050" anchor="ctr" anchorCtr="0">
                  <a:noAutofit/>
                </a:bodyPr>
                <a:lstStyle/>
                <a:p>
                  <a:pPr algn="ctr">
                    <a:defRPr sz="1600" b="0" i="0" u="none" strike="noStrike" kern="1200" baseline="0">
                      <a:solidFill>
                        <a:schemeClr val="tx2"/>
                      </a:solidFill>
                      <a:latin typeface="Neue Haas Unica W1G Medium" panose="020B0504030206020203" pitchFamily="34" charset="0"/>
                      <a:ea typeface="+mn-ea"/>
                      <a:cs typeface="+mn-cs"/>
                    </a:defRPr>
                  </a:pPr>
                  <a:endParaRPr lang="en-FI"/>
                </a:p>
              </c:txPr>
              <c:dLblPos val="outEnd"/>
              <c:showLegendKey val="0"/>
              <c:showVal val="1"/>
              <c:showCatName val="0"/>
              <c:showSerName val="0"/>
              <c:showPercent val="0"/>
              <c:showBubbleSize val="0"/>
              <c:separator>, </c:separator>
              <c:extLst>
                <c:ext xmlns:c15="http://schemas.microsoft.com/office/drawing/2012/chart" uri="{CE6537A1-D6FC-4f65-9D91-7224C49458BB}">
                  <c15:layout>
                    <c:manualLayout>
                      <c:w val="0.1141009065841339"/>
                      <c:h val="7.0338651926692433E-2"/>
                    </c:manualLayout>
                  </c15:layout>
                </c:ext>
                <c:ext xmlns:c16="http://schemas.microsoft.com/office/drawing/2014/chart" uri="{C3380CC4-5D6E-409C-BE32-E72D297353CC}">
                  <c16:uniqueId val="{0000000B-5316-DD46-BB39-6FB38B06E09D}"/>
                </c:ext>
              </c:extLst>
            </c:dLbl>
            <c:spPr>
              <a:noFill/>
              <a:ln>
                <a:noFill/>
              </a:ln>
              <a:effectLst/>
            </c:spPr>
            <c:txPr>
              <a:bodyPr rot="0" spcFirstLastPara="1" vertOverflow="ellipsis" vert="horz" wrap="square" lIns="38100" tIns="19050" rIns="38100" bIns="19050" anchor="ctr" anchorCtr="0">
                <a:spAutoFit/>
              </a:bodyPr>
              <a:lstStyle/>
              <a:p>
                <a:pPr algn="ctr">
                  <a:defRPr sz="1600" b="0" i="0" u="none" strike="noStrike" kern="1200" baseline="0">
                    <a:solidFill>
                      <a:schemeClr val="tx2"/>
                    </a:solidFill>
                    <a:latin typeface="Neue Haas Unica W1G Medium" panose="020B0504030206020203" pitchFamily="34" charset="0"/>
                    <a:ea typeface="+mn-ea"/>
                    <a:cs typeface="+mn-cs"/>
                  </a:defRPr>
                </a:pPr>
                <a:endParaRPr lang="en-FI"/>
              </a:p>
            </c:txPr>
            <c:dLblPos val="outEnd"/>
            <c:showLegendKey val="0"/>
            <c:showVal val="1"/>
            <c:showCatName val="0"/>
            <c:showSerName val="0"/>
            <c:showPercent val="0"/>
            <c:showBubbleSize val="0"/>
            <c:separator>, </c:separator>
            <c:showLeaderLines val="0"/>
            <c:extLst>
              <c:ext xmlns:c15="http://schemas.microsoft.com/office/drawing/2012/chart" uri="{CE6537A1-D6FC-4f65-9D91-7224C49458BB}">
                <c15:showLeaderLines val="0"/>
              </c:ext>
            </c:extLst>
          </c:dLbls>
          <c:cat>
            <c:strRef>
              <c:f>Sheet1!$A$2:$A$8</c:f>
              <c:strCache>
                <c:ptCount val="7"/>
                <c:pt idx="0">
                  <c:v>Kaikki kanavat yhteensä</c:v>
                </c:pt>
                <c:pt idx="1">
                  <c:v>Facebook</c:v>
                </c:pt>
                <c:pt idx="2">
                  <c:v>Instagram</c:v>
                </c:pt>
                <c:pt idx="3">
                  <c:v>X (entinen Twitter)</c:v>
                </c:pt>
                <c:pt idx="4">
                  <c:v>YouTube</c:v>
                </c:pt>
                <c:pt idx="5">
                  <c:v>Pinterest</c:v>
                </c:pt>
                <c:pt idx="6">
                  <c:v>TikTok</c:v>
                </c:pt>
              </c:strCache>
            </c:strRef>
          </c:cat>
          <c:val>
            <c:numRef>
              <c:f>Sheet1!$B$2:$B$8</c:f>
              <c:numCache>
                <c:formatCode>#,##0</c:formatCode>
                <c:ptCount val="7"/>
                <c:pt idx="0">
                  <c:v>4938539</c:v>
                </c:pt>
                <c:pt idx="1">
                  <c:v>2274132</c:v>
                </c:pt>
                <c:pt idx="2">
                  <c:v>1675979</c:v>
                </c:pt>
                <c:pt idx="3">
                  <c:v>643789</c:v>
                </c:pt>
                <c:pt idx="4">
                  <c:v>176149</c:v>
                </c:pt>
                <c:pt idx="5">
                  <c:v>99331</c:v>
                </c:pt>
                <c:pt idx="6">
                  <c:v>69159</c:v>
                </c:pt>
              </c:numCache>
            </c:numRef>
          </c:val>
          <c:extLst>
            <c:ext xmlns:c16="http://schemas.microsoft.com/office/drawing/2014/chart" uri="{C3380CC4-5D6E-409C-BE32-E72D297353CC}">
              <c16:uniqueId val="{00000008-140B-734D-93E7-21C5B1CA5F1D}"/>
            </c:ext>
          </c:extLst>
        </c:ser>
        <c:dLbls>
          <c:showLegendKey val="0"/>
          <c:showVal val="0"/>
          <c:showCatName val="0"/>
          <c:showSerName val="0"/>
          <c:showPercent val="0"/>
          <c:showBubbleSize val="0"/>
        </c:dLbls>
        <c:gapWidth val="100"/>
        <c:axId val="1015409743"/>
        <c:axId val="995595535"/>
      </c:barChart>
      <c:valAx>
        <c:axId val="995595535"/>
        <c:scaling>
          <c:orientation val="minMax"/>
        </c:scaling>
        <c:delete val="0"/>
        <c:axPos val="b"/>
        <c:majorGridlines>
          <c:spPr>
            <a:ln w="12700" cap="flat" cmpd="sng" algn="ctr">
              <a:solidFill>
                <a:schemeClr val="tx1">
                  <a:lumMod val="15000"/>
                  <a:lumOff val="85000"/>
                </a:schemeClr>
              </a:solidFill>
              <a:prstDash val="dash"/>
              <a:round/>
            </a:ln>
            <a:effectLst/>
          </c:spPr>
        </c:majorGridlines>
        <c:numFmt formatCode="#,##0" sourceLinked="1"/>
        <c:majorTickMark val="out"/>
        <c:minorTickMark val="none"/>
        <c:tickLblPos val="nextTo"/>
        <c:spPr>
          <a:noFill/>
          <a:ln>
            <a:noFill/>
          </a:ln>
          <a:effectLst/>
        </c:spPr>
        <c:txPr>
          <a:bodyPr rot="-2100000" spcFirstLastPara="1" vertOverflow="ellipsis"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FI"/>
          </a:p>
        </c:txPr>
        <c:crossAx val="1015409743"/>
        <c:crosses val="autoZero"/>
        <c:crossBetween val="between"/>
      </c:valAx>
      <c:catAx>
        <c:axId val="1015409743"/>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accent1"/>
                </a:solidFill>
                <a:latin typeface="Neue Haas Unica W1G" panose="020B0504030206020203" pitchFamily="34" charset="0"/>
                <a:ea typeface="+mn-ea"/>
                <a:cs typeface="+mn-cs"/>
              </a:defRPr>
            </a:pPr>
            <a:endParaRPr lang="en-FI"/>
          </a:p>
        </c:txPr>
        <c:crossAx val="995595535"/>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FI"/>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360651919459482"/>
          <c:y val="8.6377024944008007E-2"/>
          <c:w val="0.4930137293643384"/>
          <c:h val="0.83774559909858248"/>
        </c:manualLayout>
      </c:layout>
      <c:barChart>
        <c:barDir val="bar"/>
        <c:grouping val="clustered"/>
        <c:varyColors val="0"/>
        <c:ser>
          <c:idx val="0"/>
          <c:order val="0"/>
          <c:tx>
            <c:strRef>
              <c:f>Sheet1!$B$3</c:f>
              <c:strCache>
                <c:ptCount val="1"/>
                <c:pt idx="0">
                  <c:v>174</c:v>
                </c:pt>
              </c:strCache>
            </c:strRef>
          </c:tx>
          <c:spPr>
            <a:solidFill>
              <a:schemeClr val="accent2"/>
            </a:solidFill>
            <a:ln w="19050">
              <a:noFill/>
            </a:ln>
            <a:effectLst/>
          </c:spPr>
          <c:invertIfNegative val="0"/>
          <c:dPt>
            <c:idx val="0"/>
            <c:invertIfNegative val="0"/>
            <c:bubble3D val="0"/>
            <c:spPr>
              <a:solidFill>
                <a:schemeClr val="accent1"/>
              </a:solidFill>
              <a:ln w="19050">
                <a:noFill/>
              </a:ln>
              <a:effectLst/>
            </c:spPr>
            <c:extLst>
              <c:ext xmlns:c16="http://schemas.microsoft.com/office/drawing/2014/chart" uri="{C3380CC4-5D6E-409C-BE32-E72D297353CC}">
                <c16:uniqueId val="{00000001-140B-734D-93E7-21C5B1CA5F1D}"/>
              </c:ext>
            </c:extLst>
          </c:dPt>
          <c:dPt>
            <c:idx val="1"/>
            <c:invertIfNegative val="0"/>
            <c:bubble3D val="0"/>
            <c:extLst>
              <c:ext xmlns:c16="http://schemas.microsoft.com/office/drawing/2014/chart" uri="{C3380CC4-5D6E-409C-BE32-E72D297353CC}">
                <c16:uniqueId val="{00000003-140B-734D-93E7-21C5B1CA5F1D}"/>
              </c:ext>
            </c:extLst>
          </c:dPt>
          <c:dPt>
            <c:idx val="2"/>
            <c:invertIfNegative val="0"/>
            <c:bubble3D val="0"/>
            <c:extLst>
              <c:ext xmlns:c16="http://schemas.microsoft.com/office/drawing/2014/chart" uri="{C3380CC4-5D6E-409C-BE32-E72D297353CC}">
                <c16:uniqueId val="{00000005-140B-734D-93E7-21C5B1CA5F1D}"/>
              </c:ext>
            </c:extLst>
          </c:dPt>
          <c:dPt>
            <c:idx val="3"/>
            <c:invertIfNegative val="0"/>
            <c:bubble3D val="0"/>
            <c:extLst>
              <c:ext xmlns:c16="http://schemas.microsoft.com/office/drawing/2014/chart" uri="{C3380CC4-5D6E-409C-BE32-E72D297353CC}">
                <c16:uniqueId val="{00000007-140B-734D-93E7-21C5B1CA5F1D}"/>
              </c:ext>
            </c:extLst>
          </c:dPt>
          <c:dPt>
            <c:idx val="4"/>
            <c:invertIfNegative val="0"/>
            <c:bubble3D val="0"/>
            <c:extLst>
              <c:ext xmlns:c16="http://schemas.microsoft.com/office/drawing/2014/chart" uri="{C3380CC4-5D6E-409C-BE32-E72D297353CC}">
                <c16:uniqueId val="{00000009-F2A1-F046-A0A2-3730BFE713C2}"/>
              </c:ext>
            </c:extLst>
          </c:dPt>
          <c:dPt>
            <c:idx val="5"/>
            <c:invertIfNegative val="0"/>
            <c:bubble3D val="0"/>
            <c:extLst>
              <c:ext xmlns:c16="http://schemas.microsoft.com/office/drawing/2014/chart" uri="{C3380CC4-5D6E-409C-BE32-E72D297353CC}">
                <c16:uniqueId val="{0000000B-3F7F-464C-956E-4D032235FF4E}"/>
              </c:ext>
            </c:extLst>
          </c:dPt>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rgbClr val="002649"/>
                    </a:solidFill>
                    <a:latin typeface="Neue Haas Unica W1G Medium" panose="020B0604030206020203" pitchFamily="34" charset="0"/>
                    <a:ea typeface="+mn-ea"/>
                    <a:cs typeface="+mn-cs"/>
                  </a:defRPr>
                </a:pPr>
                <a:endParaRPr lang="en-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Kaikki kanavat yhteensä</c:v>
                </c:pt>
                <c:pt idx="1">
                  <c:v>Facebook</c:v>
                </c:pt>
                <c:pt idx="2">
                  <c:v>Instagram</c:v>
                </c:pt>
                <c:pt idx="3">
                  <c:v>X (entinen Twitter)</c:v>
                </c:pt>
                <c:pt idx="4">
                  <c:v>YouTube</c:v>
                </c:pt>
                <c:pt idx="5">
                  <c:v>Pinterest</c:v>
                </c:pt>
                <c:pt idx="6">
                  <c:v>TikTok</c:v>
                </c:pt>
              </c:strCache>
            </c:strRef>
          </c:cat>
          <c:val>
            <c:numRef>
              <c:f>Sheet1!$B$2:$B$8</c:f>
              <c:numCache>
                <c:formatCode>#\ ##0;\-#\ ##0;;@</c:formatCode>
                <c:ptCount val="7"/>
                <c:pt idx="0">
                  <c:v>498</c:v>
                </c:pt>
                <c:pt idx="1">
                  <c:v>174</c:v>
                </c:pt>
                <c:pt idx="2">
                  <c:v>138</c:v>
                </c:pt>
                <c:pt idx="3">
                  <c:v>72</c:v>
                </c:pt>
                <c:pt idx="4">
                  <c:v>63</c:v>
                </c:pt>
                <c:pt idx="5">
                  <c:v>32</c:v>
                </c:pt>
                <c:pt idx="6">
                  <c:v>19</c:v>
                </c:pt>
              </c:numCache>
            </c:numRef>
          </c:val>
          <c:extLst>
            <c:ext xmlns:c16="http://schemas.microsoft.com/office/drawing/2014/chart" uri="{C3380CC4-5D6E-409C-BE32-E72D297353CC}">
              <c16:uniqueId val="{00000008-140B-734D-93E7-21C5B1CA5F1D}"/>
            </c:ext>
          </c:extLst>
        </c:ser>
        <c:dLbls>
          <c:dLblPos val="outEnd"/>
          <c:showLegendKey val="0"/>
          <c:showVal val="1"/>
          <c:showCatName val="0"/>
          <c:showSerName val="0"/>
          <c:showPercent val="0"/>
          <c:showBubbleSize val="0"/>
        </c:dLbls>
        <c:gapWidth val="100"/>
        <c:axId val="1015409743"/>
        <c:axId val="995595535"/>
      </c:barChart>
      <c:valAx>
        <c:axId val="995595535"/>
        <c:scaling>
          <c:orientation val="minMax"/>
        </c:scaling>
        <c:delete val="0"/>
        <c:axPos val="b"/>
        <c:majorGridlines>
          <c:spPr>
            <a:ln w="12700" cap="flat" cmpd="sng" algn="ctr">
              <a:solidFill>
                <a:schemeClr val="tx1">
                  <a:lumMod val="15000"/>
                  <a:lumOff val="85000"/>
                </a:schemeClr>
              </a:solidFill>
              <a:prstDash val="dash"/>
              <a:round/>
            </a:ln>
            <a:effectLst/>
          </c:spPr>
        </c:majorGridlines>
        <c:numFmt formatCode="#\ ##0;\-#\ ##0;;@"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FI"/>
          </a:p>
        </c:txPr>
        <c:crossAx val="1015409743"/>
        <c:crosses val="autoZero"/>
        <c:crossBetween val="between"/>
      </c:valAx>
      <c:catAx>
        <c:axId val="1015409743"/>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accent1"/>
                </a:solidFill>
                <a:latin typeface="Neue Haas Unica W1G" panose="020B0504030206020203" pitchFamily="34" charset="0"/>
                <a:ea typeface="+mn-ea"/>
                <a:cs typeface="+mn-cs"/>
              </a:defRPr>
            </a:pPr>
            <a:endParaRPr lang="en-FI"/>
          </a:p>
        </c:txPr>
        <c:crossAx val="995595535"/>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FI"/>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4700308774173766"/>
          <c:y val="8.6377024944008007E-2"/>
          <c:w val="0.46961716081719557"/>
          <c:h val="0.83774559909858248"/>
        </c:manualLayout>
      </c:layout>
      <c:barChart>
        <c:barDir val="bar"/>
        <c:grouping val="clustered"/>
        <c:varyColors val="0"/>
        <c:ser>
          <c:idx val="0"/>
          <c:order val="0"/>
          <c:tx>
            <c:strRef>
              <c:f>Sheet1!$B$3</c:f>
              <c:strCache>
                <c:ptCount val="1"/>
                <c:pt idx="0">
                  <c:v>13 070</c:v>
                </c:pt>
              </c:strCache>
            </c:strRef>
          </c:tx>
          <c:spPr>
            <a:solidFill>
              <a:schemeClr val="accent2"/>
            </a:solidFill>
            <a:ln w="19050">
              <a:noFill/>
            </a:ln>
            <a:effectLst/>
          </c:spPr>
          <c:invertIfNegative val="0"/>
          <c:dPt>
            <c:idx val="0"/>
            <c:invertIfNegative val="0"/>
            <c:bubble3D val="0"/>
            <c:spPr>
              <a:solidFill>
                <a:schemeClr val="accent1"/>
              </a:solidFill>
              <a:ln w="19050">
                <a:noFill/>
              </a:ln>
              <a:effectLst/>
            </c:spPr>
            <c:extLst>
              <c:ext xmlns:c16="http://schemas.microsoft.com/office/drawing/2014/chart" uri="{C3380CC4-5D6E-409C-BE32-E72D297353CC}">
                <c16:uniqueId val="{00000001-140B-734D-93E7-21C5B1CA5F1D}"/>
              </c:ext>
            </c:extLst>
          </c:dPt>
          <c:dPt>
            <c:idx val="1"/>
            <c:invertIfNegative val="0"/>
            <c:bubble3D val="0"/>
            <c:extLst>
              <c:ext xmlns:c16="http://schemas.microsoft.com/office/drawing/2014/chart" uri="{C3380CC4-5D6E-409C-BE32-E72D297353CC}">
                <c16:uniqueId val="{00000003-140B-734D-93E7-21C5B1CA5F1D}"/>
              </c:ext>
            </c:extLst>
          </c:dPt>
          <c:dPt>
            <c:idx val="2"/>
            <c:invertIfNegative val="0"/>
            <c:bubble3D val="0"/>
            <c:extLst>
              <c:ext xmlns:c16="http://schemas.microsoft.com/office/drawing/2014/chart" uri="{C3380CC4-5D6E-409C-BE32-E72D297353CC}">
                <c16:uniqueId val="{00000005-140B-734D-93E7-21C5B1CA5F1D}"/>
              </c:ext>
            </c:extLst>
          </c:dPt>
          <c:dPt>
            <c:idx val="3"/>
            <c:invertIfNegative val="0"/>
            <c:bubble3D val="0"/>
            <c:extLst>
              <c:ext xmlns:c16="http://schemas.microsoft.com/office/drawing/2014/chart" uri="{C3380CC4-5D6E-409C-BE32-E72D297353CC}">
                <c16:uniqueId val="{00000007-140B-734D-93E7-21C5B1CA5F1D}"/>
              </c:ext>
            </c:extLst>
          </c:dPt>
          <c:dPt>
            <c:idx val="5"/>
            <c:invertIfNegative val="0"/>
            <c:bubble3D val="0"/>
            <c:extLst>
              <c:ext xmlns:c16="http://schemas.microsoft.com/office/drawing/2014/chart" uri="{C3380CC4-5D6E-409C-BE32-E72D297353CC}">
                <c16:uniqueId val="{0000000B-3F7F-464C-956E-4D032235FF4E}"/>
              </c:ext>
            </c:extLst>
          </c:dPt>
          <c:dPt>
            <c:idx val="6"/>
            <c:invertIfNegative val="0"/>
            <c:bubble3D val="0"/>
            <c:extLst>
              <c:ext xmlns:c16="http://schemas.microsoft.com/office/drawing/2014/chart" uri="{C3380CC4-5D6E-409C-BE32-E72D297353CC}">
                <c16:uniqueId val="{00000006-FFD9-4EC3-B77B-D6D15BE8A408}"/>
              </c:ext>
            </c:extLst>
          </c:dPt>
          <c:dLbls>
            <c:dLbl>
              <c:idx val="5"/>
              <c:layout>
                <c:manualLayout>
                  <c:x val="-3.3423669353061804E-3"/>
                  <c:y val="0"/>
                </c:manualLayout>
              </c:layout>
              <c:spPr>
                <a:noFill/>
                <a:ln>
                  <a:noFill/>
                </a:ln>
                <a:effectLst/>
              </c:spPr>
              <c:txPr>
                <a:bodyPr rot="0" spcFirstLastPara="1" vertOverflow="ellipsis" vert="horz" wrap="square" lIns="38100" tIns="19050" rIns="38100" bIns="19050" anchor="ctr" anchorCtr="0">
                  <a:noAutofit/>
                </a:bodyPr>
                <a:lstStyle/>
                <a:p>
                  <a:pPr algn="ctr">
                    <a:defRPr sz="1600" b="0" i="0" u="none" strike="noStrike" kern="1200" baseline="0">
                      <a:solidFill>
                        <a:schemeClr val="tx2"/>
                      </a:solidFill>
                      <a:latin typeface="Neue Haas Unica W1G Medium" panose="020B0504030206020203" pitchFamily="34" charset="0"/>
                      <a:ea typeface="+mn-ea"/>
                      <a:cs typeface="+mn-cs"/>
                    </a:defRPr>
                  </a:pPr>
                  <a:endParaRPr lang="en-FI"/>
                </a:p>
              </c:txPr>
              <c:dLblPos val="outEnd"/>
              <c:showLegendKey val="0"/>
              <c:showVal val="1"/>
              <c:showCatName val="0"/>
              <c:showSerName val="0"/>
              <c:showPercent val="0"/>
              <c:showBubbleSize val="0"/>
              <c:separator>, </c:separator>
              <c:extLst>
                <c:ext xmlns:c15="http://schemas.microsoft.com/office/drawing/2012/chart" uri="{CE6537A1-D6FC-4f65-9D91-7224C49458BB}">
                  <c15:layout>
                    <c:manualLayout>
                      <c:w val="8.3901173841899462E-2"/>
                      <c:h val="6.7137205277930767E-2"/>
                    </c:manualLayout>
                  </c15:layout>
                </c:ext>
                <c:ext xmlns:c16="http://schemas.microsoft.com/office/drawing/2014/chart" uri="{C3380CC4-5D6E-409C-BE32-E72D297353CC}">
                  <c16:uniqueId val="{0000000B-3F7F-464C-956E-4D032235FF4E}"/>
                </c:ext>
              </c:extLst>
            </c:dLbl>
            <c:spPr>
              <a:noFill/>
              <a:ln>
                <a:noFill/>
              </a:ln>
              <a:effectLst/>
            </c:spPr>
            <c:txPr>
              <a:bodyPr rot="0" spcFirstLastPara="1" vertOverflow="ellipsis" vert="horz" wrap="square" lIns="38100" tIns="19050" rIns="38100" bIns="19050" anchor="ctr" anchorCtr="0">
                <a:spAutoFit/>
              </a:bodyPr>
              <a:lstStyle/>
              <a:p>
                <a:pPr algn="ctr">
                  <a:defRPr sz="1600" b="0" i="0" u="none" strike="noStrike" kern="1200" baseline="0">
                    <a:solidFill>
                      <a:schemeClr val="tx2"/>
                    </a:solidFill>
                    <a:latin typeface="Neue Haas Unica W1G Medium" panose="020B0504030206020203" pitchFamily="34" charset="0"/>
                    <a:ea typeface="+mn-ea"/>
                    <a:cs typeface="+mn-cs"/>
                  </a:defRPr>
                </a:pPr>
                <a:endParaRPr lang="en-FI"/>
              </a:p>
            </c:txPr>
            <c:dLblPos val="outEnd"/>
            <c:showLegendKey val="0"/>
            <c:showVal val="1"/>
            <c:showCatName val="0"/>
            <c:showSerName val="0"/>
            <c:showPercent val="0"/>
            <c:showBubbleSize val="0"/>
            <c:separator>, </c:separator>
            <c:showLeaderLines val="0"/>
            <c:extLst>
              <c:ext xmlns:c15="http://schemas.microsoft.com/office/drawing/2012/chart" uri="{CE6537A1-D6FC-4f65-9D91-7224C49458BB}">
                <c15:showLeaderLines val="0"/>
              </c:ext>
            </c:extLst>
          </c:dLbls>
          <c:cat>
            <c:strRef>
              <c:f>Sheet1!$A$2:$A$8</c:f>
              <c:strCache>
                <c:ptCount val="7"/>
                <c:pt idx="0">
                  <c:v>Kokonaisseuraajamäärä</c:v>
                </c:pt>
                <c:pt idx="1">
                  <c:v>Facebook</c:v>
                </c:pt>
                <c:pt idx="2">
                  <c:v>Instagram</c:v>
                </c:pt>
                <c:pt idx="3">
                  <c:v>X (entinen Twitter)</c:v>
                </c:pt>
                <c:pt idx="4">
                  <c:v>TikTok</c:v>
                </c:pt>
                <c:pt idx="5">
                  <c:v>Pinterest</c:v>
                </c:pt>
                <c:pt idx="6">
                  <c:v>YouTube</c:v>
                </c:pt>
              </c:strCache>
            </c:strRef>
          </c:cat>
          <c:val>
            <c:numRef>
              <c:f>Sheet1!$B$2:$B$8</c:f>
              <c:numCache>
                <c:formatCode>#,##0</c:formatCode>
                <c:ptCount val="7"/>
                <c:pt idx="0">
                  <c:v>25196.627551020407</c:v>
                </c:pt>
                <c:pt idx="1">
                  <c:v>13069.724137931034</c:v>
                </c:pt>
                <c:pt idx="2">
                  <c:v>12144.77536231884</c:v>
                </c:pt>
                <c:pt idx="3">
                  <c:v>8941.5138888888887</c:v>
                </c:pt>
                <c:pt idx="4">
                  <c:v>3639.9473684210525</c:v>
                </c:pt>
                <c:pt idx="5">
                  <c:v>3104.09375</c:v>
                </c:pt>
                <c:pt idx="6">
                  <c:v>2796.0158730158732</c:v>
                </c:pt>
              </c:numCache>
            </c:numRef>
          </c:val>
          <c:extLst>
            <c:ext xmlns:c16="http://schemas.microsoft.com/office/drawing/2014/chart" uri="{C3380CC4-5D6E-409C-BE32-E72D297353CC}">
              <c16:uniqueId val="{00000008-140B-734D-93E7-21C5B1CA5F1D}"/>
            </c:ext>
          </c:extLst>
        </c:ser>
        <c:dLbls>
          <c:showLegendKey val="0"/>
          <c:showVal val="0"/>
          <c:showCatName val="0"/>
          <c:showSerName val="0"/>
          <c:showPercent val="0"/>
          <c:showBubbleSize val="0"/>
        </c:dLbls>
        <c:gapWidth val="100"/>
        <c:axId val="1015409743"/>
        <c:axId val="995595535"/>
      </c:barChart>
      <c:valAx>
        <c:axId val="995595535"/>
        <c:scaling>
          <c:orientation val="minMax"/>
        </c:scaling>
        <c:delete val="0"/>
        <c:axPos val="b"/>
        <c:majorGridlines>
          <c:spPr>
            <a:ln w="12700" cap="flat" cmpd="sng" algn="ctr">
              <a:solidFill>
                <a:schemeClr val="tx1">
                  <a:lumMod val="15000"/>
                  <a:lumOff val="85000"/>
                </a:schemeClr>
              </a:solidFill>
              <a:prstDash val="dash"/>
              <a:round/>
            </a:ln>
            <a:effectLst/>
          </c:spPr>
        </c:majorGridlines>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FI"/>
          </a:p>
        </c:txPr>
        <c:crossAx val="1015409743"/>
        <c:crosses val="autoZero"/>
        <c:crossBetween val="between"/>
      </c:valAx>
      <c:catAx>
        <c:axId val="1015409743"/>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accent1"/>
                </a:solidFill>
                <a:latin typeface="Neue Haas Unica W1G" panose="020B0504030206020203" pitchFamily="34" charset="0"/>
                <a:ea typeface="+mn-ea"/>
                <a:cs typeface="+mn-cs"/>
              </a:defRPr>
            </a:pPr>
            <a:endParaRPr lang="en-FI"/>
          </a:p>
        </c:txPr>
        <c:crossAx val="995595535"/>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FI"/>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724818365095667"/>
          <c:y val="0.11228256484216675"/>
          <c:w val="0.71851782114192253"/>
          <c:h val="0.64847453382736886"/>
        </c:manualLayout>
      </c:layout>
      <c:barChart>
        <c:barDir val="col"/>
        <c:grouping val="clustered"/>
        <c:varyColors val="0"/>
        <c:ser>
          <c:idx val="0"/>
          <c:order val="0"/>
          <c:tx>
            <c:strRef>
              <c:f>Sheet1!$B$1</c:f>
              <c:strCache>
                <c:ptCount val="1"/>
                <c:pt idx="0">
                  <c:v>Yhteensä</c:v>
                </c:pt>
              </c:strCache>
            </c:strRef>
          </c:tx>
          <c:spPr>
            <a:solidFill>
              <a:schemeClr val="accent2"/>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1200" b="0" i="0" u="none" strike="noStrike" kern="1200" baseline="0">
                    <a:solidFill>
                      <a:schemeClr val="accent1"/>
                    </a:solidFill>
                    <a:latin typeface="Neue Haas Unica W1G Medium" panose="020B0504030206020203" pitchFamily="34" charset="0"/>
                    <a:ea typeface="+mn-ea"/>
                    <a:cs typeface="+mn-cs"/>
                  </a:defRPr>
                </a:pPr>
                <a:endParaRPr lang="en-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Sheet1!$A$2:$A$14</c:f>
              <c:numCache>
                <c:formatCode>mm:yyyy</c:formatCode>
                <c:ptCount val="13"/>
                <c:pt idx="0">
                  <c:v>44986</c:v>
                </c:pt>
                <c:pt idx="1">
                  <c:v>45017</c:v>
                </c:pt>
                <c:pt idx="2">
                  <c:v>45047</c:v>
                </c:pt>
                <c:pt idx="3">
                  <c:v>45078</c:v>
                </c:pt>
                <c:pt idx="4">
                  <c:v>45108</c:v>
                </c:pt>
                <c:pt idx="5">
                  <c:v>45139</c:v>
                </c:pt>
                <c:pt idx="6">
                  <c:v>45170</c:v>
                </c:pt>
                <c:pt idx="7">
                  <c:v>45200</c:v>
                </c:pt>
                <c:pt idx="8">
                  <c:v>45231</c:v>
                </c:pt>
                <c:pt idx="9">
                  <c:v>45261</c:v>
                </c:pt>
                <c:pt idx="10">
                  <c:v>45292</c:v>
                </c:pt>
                <c:pt idx="11">
                  <c:v>45323</c:v>
                </c:pt>
                <c:pt idx="12">
                  <c:v>45352</c:v>
                </c:pt>
              </c:numCache>
            </c:numRef>
          </c:cat>
          <c:val>
            <c:numRef>
              <c:f>Sheet1!$B$2:$B$14</c:f>
              <c:numCache>
                <c:formatCode>#,##0</c:formatCode>
                <c:ptCount val="13"/>
                <c:pt idx="0">
                  <c:v>4890300</c:v>
                </c:pt>
                <c:pt idx="1">
                  <c:v>4859872</c:v>
                </c:pt>
                <c:pt idx="2">
                  <c:v>4858729</c:v>
                </c:pt>
                <c:pt idx="3">
                  <c:v>4868957</c:v>
                </c:pt>
                <c:pt idx="4">
                  <c:v>4870468</c:v>
                </c:pt>
                <c:pt idx="5">
                  <c:v>4934330</c:v>
                </c:pt>
                <c:pt idx="6">
                  <c:v>4951012</c:v>
                </c:pt>
                <c:pt idx="7">
                  <c:v>4962188</c:v>
                </c:pt>
                <c:pt idx="8">
                  <c:v>4975330</c:v>
                </c:pt>
                <c:pt idx="9">
                  <c:v>4986221</c:v>
                </c:pt>
                <c:pt idx="10">
                  <c:v>4916460</c:v>
                </c:pt>
                <c:pt idx="11">
                  <c:v>4936191</c:v>
                </c:pt>
                <c:pt idx="12">
                  <c:v>4938539</c:v>
                </c:pt>
              </c:numCache>
            </c:numRef>
          </c:val>
          <c:extLst>
            <c:ext xmlns:c16="http://schemas.microsoft.com/office/drawing/2014/chart" uri="{C3380CC4-5D6E-409C-BE32-E72D297353CC}">
              <c16:uniqueId val="{00000000-0475-5449-96BE-C70CF79F4F3C}"/>
            </c:ext>
          </c:extLst>
        </c:ser>
        <c:dLbls>
          <c:showLegendKey val="0"/>
          <c:showVal val="0"/>
          <c:showCatName val="0"/>
          <c:showSerName val="0"/>
          <c:showPercent val="0"/>
          <c:showBubbleSize val="0"/>
        </c:dLbls>
        <c:gapWidth val="150"/>
        <c:axId val="1890891712"/>
        <c:axId val="1869618640"/>
      </c:barChart>
      <c:dateAx>
        <c:axId val="1890891712"/>
        <c:scaling>
          <c:orientation val="minMax"/>
        </c:scaling>
        <c:delete val="0"/>
        <c:axPos val="b"/>
        <c:numFmt formatCode="mm\/yyyy" sourceLinked="0"/>
        <c:majorTickMark val="none"/>
        <c:minorTickMark val="none"/>
        <c:tickLblPos val="nextTo"/>
        <c:spPr>
          <a:noFill/>
          <a:ln w="9525" cap="flat" cmpd="sng" algn="ctr">
            <a:solidFill>
              <a:schemeClr val="bg1">
                <a:lumMod val="50000"/>
              </a:schemeClr>
            </a:solidFill>
            <a:round/>
          </a:ln>
          <a:effectLst/>
        </c:spPr>
        <c:txPr>
          <a:bodyPr rot="-60000000" spcFirstLastPara="1" vertOverflow="ellipsis" vert="horz" wrap="square" anchor="ctr" anchorCtr="1"/>
          <a:lstStyle/>
          <a:p>
            <a:pPr>
              <a:defRPr sz="1400" b="0" i="0" u="none" strike="noStrike" kern="1200" baseline="0">
                <a:solidFill>
                  <a:schemeClr val="tx2"/>
                </a:solidFill>
                <a:latin typeface="Neue Haas Unica W1G Medium" panose="020B0504030206020203" pitchFamily="34" charset="0"/>
                <a:ea typeface="+mn-ea"/>
                <a:cs typeface="+mn-cs"/>
              </a:defRPr>
            </a:pPr>
            <a:endParaRPr lang="en-FI"/>
          </a:p>
        </c:txPr>
        <c:crossAx val="1869618640"/>
        <c:crosses val="autoZero"/>
        <c:auto val="1"/>
        <c:lblOffset val="100"/>
        <c:baseTimeUnit val="months"/>
      </c:dateAx>
      <c:valAx>
        <c:axId val="1869618640"/>
        <c:scaling>
          <c:orientation val="minMax"/>
        </c:scaling>
        <c:delete val="0"/>
        <c:axPos val="l"/>
        <c:majorGridlines>
          <c:spPr>
            <a:ln w="12700" cap="rnd" cmpd="sng" algn="ctr">
              <a:solidFill>
                <a:schemeClr val="bg1">
                  <a:lumMod val="85000"/>
                </a:schemeClr>
              </a:solidFill>
              <a:prstDash val="dash"/>
              <a:round/>
            </a:ln>
            <a:effectLst/>
          </c:spPr>
        </c:majorGridlines>
        <c:numFmt formatCode="#,##0" sourceLinked="1"/>
        <c:majorTickMark val="none"/>
        <c:minorTickMark val="none"/>
        <c:tickLblPos val="high"/>
        <c:spPr>
          <a:noFill/>
          <a:ln>
            <a:noFill/>
          </a:ln>
          <a:effectLst/>
        </c:spPr>
        <c:txPr>
          <a:bodyPr rot="-60000000" spcFirstLastPara="1" vertOverflow="ellipsis" vert="horz" wrap="square" anchor="ctr" anchorCtr="1"/>
          <a:lstStyle/>
          <a:p>
            <a:pPr>
              <a:defRPr sz="1400" b="0" i="0" u="none" strike="noStrike" kern="1200" baseline="0">
                <a:solidFill>
                  <a:schemeClr val="tx2"/>
                </a:solidFill>
                <a:latin typeface="Neue Haas Unica W1G Medium" panose="020B0504030206020203" pitchFamily="34" charset="0"/>
                <a:ea typeface="+mn-ea"/>
                <a:cs typeface="+mn-cs"/>
              </a:defRPr>
            </a:pPr>
            <a:endParaRPr lang="en-FI"/>
          </a:p>
        </c:txPr>
        <c:crossAx val="189089171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b="0" i="0">
          <a:solidFill>
            <a:schemeClr val="tx2"/>
          </a:solidFill>
          <a:latin typeface="Neue Haas Unica W1G Medium" panose="020B0504030206020203" pitchFamily="34" charset="0"/>
        </a:defRPr>
      </a:pPr>
      <a:endParaRPr lang="en-FI"/>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724817068321005"/>
          <c:y val="0.14538808399370315"/>
          <c:w val="0.71851785572258009"/>
          <c:h val="0.6300928519971184"/>
        </c:manualLayout>
      </c:layout>
      <c:barChart>
        <c:barDir val="col"/>
        <c:grouping val="clustered"/>
        <c:varyColors val="0"/>
        <c:ser>
          <c:idx val="0"/>
          <c:order val="0"/>
          <c:tx>
            <c:strRef>
              <c:f>Sheet1!$B$1</c:f>
              <c:strCache>
                <c:ptCount val="1"/>
                <c:pt idx="0">
                  <c:v>Facebook</c:v>
                </c:pt>
              </c:strCache>
            </c:strRef>
          </c:tx>
          <c:spPr>
            <a:solidFill>
              <a:schemeClr val="accent1"/>
            </a:solidFill>
            <a:ln>
              <a:noFill/>
            </a:ln>
            <a:effectLst/>
          </c:spPr>
          <c:invertIfNegative val="0"/>
          <c:dLbls>
            <c:dLbl>
              <c:idx val="12"/>
              <c:layout>
                <c:manualLayout>
                  <c:x val="0"/>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E1F-451F-AF2D-205ED158F0B8}"/>
                </c:ext>
              </c:extLst>
            </c:dLbl>
            <c:spPr>
              <a:noFill/>
              <a:ln>
                <a:noFill/>
              </a:ln>
              <a:effectLst/>
            </c:spPr>
            <c:txPr>
              <a:bodyPr rot="-5400000" spcFirstLastPara="1" vertOverflow="ellipsis" wrap="square" lIns="38100" tIns="19050" rIns="38100" bIns="19050" anchor="ctr" anchorCtr="1">
                <a:spAutoFit/>
              </a:bodyPr>
              <a:lstStyle/>
              <a:p>
                <a:pPr>
                  <a:defRPr sz="1200" b="0" i="0" u="none" strike="noStrike" kern="1200" baseline="0">
                    <a:solidFill>
                      <a:schemeClr val="tx2"/>
                    </a:solidFill>
                    <a:latin typeface="Neue Haas Unica W1G Medium" panose="020B0504030206020203" pitchFamily="34" charset="0"/>
                    <a:ea typeface="+mn-ea"/>
                    <a:cs typeface="+mn-cs"/>
                  </a:defRPr>
                </a:pPr>
                <a:endParaRPr lang="en-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Sheet1!$A$2:$A$14</c:f>
              <c:numCache>
                <c:formatCode>mm:yyyy</c:formatCode>
                <c:ptCount val="13"/>
                <c:pt idx="0">
                  <c:v>44986</c:v>
                </c:pt>
                <c:pt idx="1">
                  <c:v>45017</c:v>
                </c:pt>
                <c:pt idx="2">
                  <c:v>45047</c:v>
                </c:pt>
                <c:pt idx="3">
                  <c:v>45078</c:v>
                </c:pt>
                <c:pt idx="4">
                  <c:v>45108</c:v>
                </c:pt>
                <c:pt idx="5">
                  <c:v>45139</c:v>
                </c:pt>
                <c:pt idx="6">
                  <c:v>45170</c:v>
                </c:pt>
                <c:pt idx="7">
                  <c:v>45200</c:v>
                </c:pt>
                <c:pt idx="8">
                  <c:v>45231</c:v>
                </c:pt>
                <c:pt idx="9">
                  <c:v>45261</c:v>
                </c:pt>
                <c:pt idx="10">
                  <c:v>45292</c:v>
                </c:pt>
                <c:pt idx="11">
                  <c:v>45323</c:v>
                </c:pt>
                <c:pt idx="12">
                  <c:v>45352</c:v>
                </c:pt>
              </c:numCache>
            </c:numRef>
          </c:cat>
          <c:val>
            <c:numRef>
              <c:f>Sheet1!$B$2:$B$14</c:f>
              <c:numCache>
                <c:formatCode>#,##0</c:formatCode>
                <c:ptCount val="13"/>
                <c:pt idx="0">
                  <c:v>2278788</c:v>
                </c:pt>
                <c:pt idx="1">
                  <c:v>2258081</c:v>
                </c:pt>
                <c:pt idx="2">
                  <c:v>2248462</c:v>
                </c:pt>
                <c:pt idx="3">
                  <c:v>2247789</c:v>
                </c:pt>
                <c:pt idx="4">
                  <c:v>2243989</c:v>
                </c:pt>
                <c:pt idx="5">
                  <c:v>2265071</c:v>
                </c:pt>
                <c:pt idx="6">
                  <c:v>2272491</c:v>
                </c:pt>
                <c:pt idx="7">
                  <c:v>2276880</c:v>
                </c:pt>
                <c:pt idx="8">
                  <c:v>2279429</c:v>
                </c:pt>
                <c:pt idx="9">
                  <c:v>2281592</c:v>
                </c:pt>
                <c:pt idx="10">
                  <c:v>2272438</c:v>
                </c:pt>
                <c:pt idx="11">
                  <c:v>2280304</c:v>
                </c:pt>
                <c:pt idx="12">
                  <c:v>2274132</c:v>
                </c:pt>
              </c:numCache>
            </c:numRef>
          </c:val>
          <c:extLst>
            <c:ext xmlns:c16="http://schemas.microsoft.com/office/drawing/2014/chart" uri="{C3380CC4-5D6E-409C-BE32-E72D297353CC}">
              <c16:uniqueId val="{00000000-0475-5449-96BE-C70CF79F4F3C}"/>
            </c:ext>
          </c:extLst>
        </c:ser>
        <c:dLbls>
          <c:showLegendKey val="0"/>
          <c:showVal val="0"/>
          <c:showCatName val="0"/>
          <c:showSerName val="0"/>
          <c:showPercent val="0"/>
          <c:showBubbleSize val="0"/>
        </c:dLbls>
        <c:gapWidth val="150"/>
        <c:axId val="1890891712"/>
        <c:axId val="1869618640"/>
      </c:barChart>
      <c:dateAx>
        <c:axId val="1890891712"/>
        <c:scaling>
          <c:orientation val="minMax"/>
        </c:scaling>
        <c:delete val="0"/>
        <c:axPos val="b"/>
        <c:numFmt formatCode="mm\/yyyy" sourceLinked="0"/>
        <c:majorTickMark val="none"/>
        <c:minorTickMark val="none"/>
        <c:tickLblPos val="nextTo"/>
        <c:spPr>
          <a:noFill/>
          <a:ln w="9525" cap="flat" cmpd="sng" algn="ctr">
            <a:solidFill>
              <a:schemeClr val="bg1">
                <a:lumMod val="50000"/>
              </a:schemeClr>
            </a:solidFill>
            <a:round/>
          </a:ln>
          <a:effectLst/>
        </c:spPr>
        <c:txPr>
          <a:bodyPr rot="-60000000" spcFirstLastPara="1" vertOverflow="ellipsis" vert="horz" wrap="square" anchor="ctr" anchorCtr="1"/>
          <a:lstStyle/>
          <a:p>
            <a:pPr>
              <a:defRPr sz="1400" b="0" i="0" u="none" strike="noStrike" kern="1200" baseline="0">
                <a:solidFill>
                  <a:schemeClr val="tx2"/>
                </a:solidFill>
                <a:latin typeface="Neue Haas Unica W1G Medium" panose="020B0504030206020203" pitchFamily="34" charset="0"/>
                <a:ea typeface="+mn-ea"/>
                <a:cs typeface="+mn-cs"/>
              </a:defRPr>
            </a:pPr>
            <a:endParaRPr lang="en-FI"/>
          </a:p>
        </c:txPr>
        <c:crossAx val="1869618640"/>
        <c:crosses val="autoZero"/>
        <c:auto val="1"/>
        <c:lblOffset val="100"/>
        <c:baseTimeUnit val="months"/>
      </c:dateAx>
      <c:valAx>
        <c:axId val="1869618640"/>
        <c:scaling>
          <c:orientation val="minMax"/>
        </c:scaling>
        <c:delete val="0"/>
        <c:axPos val="l"/>
        <c:majorGridlines>
          <c:spPr>
            <a:ln w="12700" cap="rnd" cmpd="sng" algn="ctr">
              <a:solidFill>
                <a:schemeClr val="bg1">
                  <a:lumMod val="85000"/>
                </a:schemeClr>
              </a:solidFill>
              <a:prstDash val="dash"/>
              <a:round/>
            </a:ln>
            <a:effectLst/>
          </c:spPr>
        </c:majorGridlines>
        <c:minorGridlines>
          <c:spPr>
            <a:ln w="9525" cap="flat" cmpd="sng" algn="ctr">
              <a:noFill/>
              <a:round/>
            </a:ln>
            <a:effectLst/>
          </c:spPr>
        </c:minorGridlines>
        <c:numFmt formatCode="#,##0" sourceLinked="1"/>
        <c:majorTickMark val="none"/>
        <c:minorTickMark val="none"/>
        <c:tickLblPos val="high"/>
        <c:spPr>
          <a:noFill/>
          <a:ln>
            <a:noFill/>
          </a:ln>
          <a:effectLst/>
        </c:spPr>
        <c:txPr>
          <a:bodyPr rot="-60000000" spcFirstLastPara="1" vertOverflow="ellipsis" vert="horz" wrap="square" anchor="ctr" anchorCtr="1"/>
          <a:lstStyle/>
          <a:p>
            <a:pPr>
              <a:defRPr sz="1400" b="0" i="0" u="none" strike="noStrike" kern="1200" baseline="0">
                <a:solidFill>
                  <a:schemeClr val="tx2"/>
                </a:solidFill>
                <a:latin typeface="Neue Haas Unica W1G Medium" panose="020B0504030206020203" pitchFamily="34" charset="0"/>
                <a:ea typeface="+mn-ea"/>
                <a:cs typeface="+mn-cs"/>
              </a:defRPr>
            </a:pPr>
            <a:endParaRPr lang="en-FI"/>
          </a:p>
        </c:txPr>
        <c:crossAx val="189089171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b="0" i="0">
          <a:solidFill>
            <a:schemeClr val="tx2"/>
          </a:solidFill>
          <a:latin typeface="Neue Haas Unica W1G Medium" panose="020B0504030206020203" pitchFamily="34" charset="0"/>
        </a:defRPr>
      </a:pPr>
      <a:endParaRPr lang="en-FI"/>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724818365095667"/>
          <c:y val="0.13289571923446131"/>
          <c:w val="0.71851785572258009"/>
          <c:h val="0.63080611577683077"/>
        </c:manualLayout>
      </c:layout>
      <c:barChart>
        <c:barDir val="col"/>
        <c:grouping val="clustered"/>
        <c:varyColors val="0"/>
        <c:ser>
          <c:idx val="0"/>
          <c:order val="0"/>
          <c:tx>
            <c:strRef>
              <c:f>Sheet1!$B$1</c:f>
              <c:strCache>
                <c:ptCount val="1"/>
                <c:pt idx="0">
                  <c:v>Instagram</c:v>
                </c:pt>
              </c:strCache>
            </c:strRef>
          </c:tx>
          <c:spPr>
            <a:solidFill>
              <a:schemeClr val="accent3"/>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1200" b="0" i="0" u="none" strike="noStrike" kern="1200" baseline="0">
                    <a:solidFill>
                      <a:schemeClr val="tx2"/>
                    </a:solidFill>
                    <a:latin typeface="Neue Haas Unica W1G Medium" panose="020B0504030206020203" pitchFamily="34" charset="0"/>
                    <a:ea typeface="+mn-ea"/>
                    <a:cs typeface="+mn-cs"/>
                  </a:defRPr>
                </a:pPr>
                <a:endParaRPr lang="en-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Sheet1!$A$2:$A$14</c:f>
              <c:numCache>
                <c:formatCode>mm:yyyy</c:formatCode>
                <c:ptCount val="13"/>
                <c:pt idx="0">
                  <c:v>44986</c:v>
                </c:pt>
                <c:pt idx="1">
                  <c:v>45017</c:v>
                </c:pt>
                <c:pt idx="2">
                  <c:v>45047</c:v>
                </c:pt>
                <c:pt idx="3">
                  <c:v>45078</c:v>
                </c:pt>
                <c:pt idx="4">
                  <c:v>45108</c:v>
                </c:pt>
                <c:pt idx="5">
                  <c:v>45139</c:v>
                </c:pt>
                <c:pt idx="6">
                  <c:v>45170</c:v>
                </c:pt>
                <c:pt idx="7">
                  <c:v>45200</c:v>
                </c:pt>
                <c:pt idx="8">
                  <c:v>45231</c:v>
                </c:pt>
                <c:pt idx="9">
                  <c:v>45261</c:v>
                </c:pt>
                <c:pt idx="10">
                  <c:v>45292</c:v>
                </c:pt>
                <c:pt idx="11">
                  <c:v>45323</c:v>
                </c:pt>
                <c:pt idx="12">
                  <c:v>45352</c:v>
                </c:pt>
              </c:numCache>
            </c:numRef>
          </c:cat>
          <c:val>
            <c:numRef>
              <c:f>Sheet1!$B$2:$B$14</c:f>
              <c:numCache>
                <c:formatCode>#,##0</c:formatCode>
                <c:ptCount val="13"/>
                <c:pt idx="0">
                  <c:v>1598686</c:v>
                </c:pt>
                <c:pt idx="1">
                  <c:v>1589754</c:v>
                </c:pt>
                <c:pt idx="2">
                  <c:v>1595541</c:v>
                </c:pt>
                <c:pt idx="3">
                  <c:v>1599122</c:v>
                </c:pt>
                <c:pt idx="4">
                  <c:v>1602973</c:v>
                </c:pt>
                <c:pt idx="5">
                  <c:v>1639584</c:v>
                </c:pt>
                <c:pt idx="6">
                  <c:v>1646528</c:v>
                </c:pt>
                <c:pt idx="7">
                  <c:v>1652285</c:v>
                </c:pt>
                <c:pt idx="8">
                  <c:v>1659714</c:v>
                </c:pt>
                <c:pt idx="9">
                  <c:v>1664781</c:v>
                </c:pt>
                <c:pt idx="10">
                  <c:v>1664345</c:v>
                </c:pt>
                <c:pt idx="11">
                  <c:v>1671450</c:v>
                </c:pt>
                <c:pt idx="12">
                  <c:v>1675979</c:v>
                </c:pt>
              </c:numCache>
            </c:numRef>
          </c:val>
          <c:extLst>
            <c:ext xmlns:c16="http://schemas.microsoft.com/office/drawing/2014/chart" uri="{C3380CC4-5D6E-409C-BE32-E72D297353CC}">
              <c16:uniqueId val="{00000000-0475-5449-96BE-C70CF79F4F3C}"/>
            </c:ext>
          </c:extLst>
        </c:ser>
        <c:dLbls>
          <c:showLegendKey val="0"/>
          <c:showVal val="0"/>
          <c:showCatName val="0"/>
          <c:showSerName val="0"/>
          <c:showPercent val="0"/>
          <c:showBubbleSize val="0"/>
        </c:dLbls>
        <c:gapWidth val="150"/>
        <c:axId val="1890891712"/>
        <c:axId val="1869618640"/>
      </c:barChart>
      <c:dateAx>
        <c:axId val="1890891712"/>
        <c:scaling>
          <c:orientation val="minMax"/>
        </c:scaling>
        <c:delete val="0"/>
        <c:axPos val="b"/>
        <c:numFmt formatCode="mm\/yyyy" sourceLinked="0"/>
        <c:majorTickMark val="none"/>
        <c:minorTickMark val="none"/>
        <c:tickLblPos val="nextTo"/>
        <c:spPr>
          <a:noFill/>
          <a:ln w="9525" cap="flat" cmpd="sng" algn="ctr">
            <a:solidFill>
              <a:schemeClr val="bg1">
                <a:lumMod val="50000"/>
              </a:schemeClr>
            </a:solidFill>
            <a:round/>
          </a:ln>
          <a:effectLst/>
        </c:spPr>
        <c:txPr>
          <a:bodyPr rot="-60000000" spcFirstLastPara="1" vertOverflow="ellipsis" vert="horz" wrap="square" anchor="ctr" anchorCtr="1"/>
          <a:lstStyle/>
          <a:p>
            <a:pPr>
              <a:defRPr sz="1400" b="0" i="0" u="none" strike="noStrike" kern="1200" baseline="0">
                <a:solidFill>
                  <a:schemeClr val="tx2"/>
                </a:solidFill>
                <a:latin typeface="Neue Haas Unica W1G Medium" panose="020B0504030206020203" pitchFamily="34" charset="0"/>
                <a:ea typeface="+mn-ea"/>
                <a:cs typeface="+mn-cs"/>
              </a:defRPr>
            </a:pPr>
            <a:endParaRPr lang="en-FI"/>
          </a:p>
        </c:txPr>
        <c:crossAx val="1869618640"/>
        <c:crosses val="autoZero"/>
        <c:auto val="1"/>
        <c:lblOffset val="100"/>
        <c:baseTimeUnit val="months"/>
      </c:dateAx>
      <c:valAx>
        <c:axId val="1869618640"/>
        <c:scaling>
          <c:orientation val="minMax"/>
        </c:scaling>
        <c:delete val="0"/>
        <c:axPos val="l"/>
        <c:majorGridlines>
          <c:spPr>
            <a:ln w="12700" cap="rnd" cmpd="sng" algn="ctr">
              <a:solidFill>
                <a:schemeClr val="bg1">
                  <a:lumMod val="85000"/>
                </a:schemeClr>
              </a:solidFill>
              <a:prstDash val="dash"/>
              <a:round/>
            </a:ln>
            <a:effectLst/>
          </c:spPr>
        </c:majorGridlines>
        <c:numFmt formatCode="#,##0" sourceLinked="1"/>
        <c:majorTickMark val="none"/>
        <c:minorTickMark val="none"/>
        <c:tickLblPos val="high"/>
        <c:spPr>
          <a:noFill/>
          <a:ln>
            <a:noFill/>
          </a:ln>
          <a:effectLst/>
        </c:spPr>
        <c:txPr>
          <a:bodyPr rot="-60000000" spcFirstLastPara="1" vertOverflow="ellipsis" vert="horz" wrap="square" anchor="ctr" anchorCtr="1"/>
          <a:lstStyle/>
          <a:p>
            <a:pPr>
              <a:defRPr sz="1400" b="0" i="0" u="none" strike="noStrike" kern="1200" baseline="0">
                <a:solidFill>
                  <a:schemeClr val="tx2"/>
                </a:solidFill>
                <a:latin typeface="Neue Haas Unica W1G Medium" panose="020B0504030206020203" pitchFamily="34" charset="0"/>
                <a:ea typeface="+mn-ea"/>
                <a:cs typeface="+mn-cs"/>
              </a:defRPr>
            </a:pPr>
            <a:endParaRPr lang="en-FI"/>
          </a:p>
        </c:txPr>
        <c:crossAx val="189089171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b="0" i="0">
          <a:solidFill>
            <a:schemeClr val="tx2"/>
          </a:solidFill>
          <a:latin typeface="Neue Haas Unica W1G Medium" panose="020B0504030206020203" pitchFamily="34" charset="0"/>
        </a:defRPr>
      </a:pPr>
      <a:endParaRPr lang="en-FI"/>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724817068321005"/>
          <c:y val="0.12995098289270493"/>
          <c:w val="0.71851785572258009"/>
          <c:h val="0.63669558846034346"/>
        </c:manualLayout>
      </c:layout>
      <c:barChart>
        <c:barDir val="col"/>
        <c:grouping val="clustered"/>
        <c:varyColors val="0"/>
        <c:ser>
          <c:idx val="0"/>
          <c:order val="0"/>
          <c:tx>
            <c:strRef>
              <c:f>Sheet1!$B$1</c:f>
              <c:strCache>
                <c:ptCount val="1"/>
                <c:pt idx="0">
                  <c:v>X</c:v>
                </c:pt>
              </c:strCache>
            </c:strRef>
          </c:tx>
          <c:spPr>
            <a:solidFill>
              <a:schemeClr val="accent4"/>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1200" b="0" i="0" u="none" strike="noStrike" kern="1200" baseline="0">
                    <a:solidFill>
                      <a:schemeClr val="tx2"/>
                    </a:solidFill>
                    <a:latin typeface="Neue Haas Unica W1G Medium" panose="020B0504030206020203" pitchFamily="34" charset="0"/>
                    <a:ea typeface="+mn-ea"/>
                    <a:cs typeface="+mn-cs"/>
                  </a:defRPr>
                </a:pPr>
                <a:endParaRPr lang="en-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Sheet1!$A$2:$A$14</c:f>
              <c:numCache>
                <c:formatCode>mm:yyyy</c:formatCode>
                <c:ptCount val="13"/>
                <c:pt idx="0">
                  <c:v>44986</c:v>
                </c:pt>
                <c:pt idx="1">
                  <c:v>45017</c:v>
                </c:pt>
                <c:pt idx="2">
                  <c:v>45047</c:v>
                </c:pt>
                <c:pt idx="3">
                  <c:v>45078</c:v>
                </c:pt>
                <c:pt idx="4">
                  <c:v>45108</c:v>
                </c:pt>
                <c:pt idx="5">
                  <c:v>45139</c:v>
                </c:pt>
                <c:pt idx="6">
                  <c:v>45170</c:v>
                </c:pt>
                <c:pt idx="7">
                  <c:v>45200</c:v>
                </c:pt>
                <c:pt idx="8">
                  <c:v>45231</c:v>
                </c:pt>
                <c:pt idx="9">
                  <c:v>45261</c:v>
                </c:pt>
                <c:pt idx="10">
                  <c:v>45292</c:v>
                </c:pt>
                <c:pt idx="11">
                  <c:v>45323</c:v>
                </c:pt>
                <c:pt idx="12">
                  <c:v>45352</c:v>
                </c:pt>
              </c:numCache>
            </c:numRef>
          </c:cat>
          <c:val>
            <c:numRef>
              <c:f>Sheet1!$B$2:$B$14</c:f>
              <c:numCache>
                <c:formatCode>#,##0</c:formatCode>
                <c:ptCount val="13"/>
                <c:pt idx="0">
                  <c:v>688666</c:v>
                </c:pt>
                <c:pt idx="1">
                  <c:v>687232</c:v>
                </c:pt>
                <c:pt idx="2">
                  <c:v>687604</c:v>
                </c:pt>
                <c:pt idx="3">
                  <c:v>688223</c:v>
                </c:pt>
                <c:pt idx="4">
                  <c:v>687681</c:v>
                </c:pt>
                <c:pt idx="5">
                  <c:v>687079</c:v>
                </c:pt>
                <c:pt idx="6">
                  <c:v>686739</c:v>
                </c:pt>
                <c:pt idx="7">
                  <c:v>684603</c:v>
                </c:pt>
                <c:pt idx="8">
                  <c:v>684499</c:v>
                </c:pt>
                <c:pt idx="9">
                  <c:v>684334</c:v>
                </c:pt>
                <c:pt idx="10">
                  <c:v>642332</c:v>
                </c:pt>
                <c:pt idx="11">
                  <c:v>643474</c:v>
                </c:pt>
                <c:pt idx="12">
                  <c:v>643789</c:v>
                </c:pt>
              </c:numCache>
            </c:numRef>
          </c:val>
          <c:extLst>
            <c:ext xmlns:c16="http://schemas.microsoft.com/office/drawing/2014/chart" uri="{C3380CC4-5D6E-409C-BE32-E72D297353CC}">
              <c16:uniqueId val="{00000000-0475-5449-96BE-C70CF79F4F3C}"/>
            </c:ext>
          </c:extLst>
        </c:ser>
        <c:dLbls>
          <c:showLegendKey val="0"/>
          <c:showVal val="0"/>
          <c:showCatName val="0"/>
          <c:showSerName val="0"/>
          <c:showPercent val="0"/>
          <c:showBubbleSize val="0"/>
        </c:dLbls>
        <c:gapWidth val="150"/>
        <c:axId val="1890891712"/>
        <c:axId val="1869618640"/>
      </c:barChart>
      <c:dateAx>
        <c:axId val="1890891712"/>
        <c:scaling>
          <c:orientation val="minMax"/>
        </c:scaling>
        <c:delete val="0"/>
        <c:axPos val="b"/>
        <c:numFmt formatCode="mm\/yyyy" sourceLinked="0"/>
        <c:majorTickMark val="none"/>
        <c:minorTickMark val="none"/>
        <c:tickLblPos val="nextTo"/>
        <c:spPr>
          <a:noFill/>
          <a:ln w="9525" cap="flat" cmpd="sng" algn="ctr">
            <a:solidFill>
              <a:schemeClr val="bg1">
                <a:lumMod val="50000"/>
              </a:schemeClr>
            </a:solidFill>
            <a:round/>
          </a:ln>
          <a:effectLst/>
        </c:spPr>
        <c:txPr>
          <a:bodyPr rot="-60000000" spcFirstLastPara="1" vertOverflow="ellipsis" vert="horz" wrap="square" anchor="ctr" anchorCtr="1"/>
          <a:lstStyle/>
          <a:p>
            <a:pPr>
              <a:defRPr sz="1400" b="0" i="0" u="none" strike="noStrike" kern="1200" baseline="0">
                <a:solidFill>
                  <a:schemeClr val="tx2"/>
                </a:solidFill>
                <a:latin typeface="Neue Haas Unica W1G Medium" panose="020B0504030206020203" pitchFamily="34" charset="0"/>
                <a:ea typeface="+mn-ea"/>
                <a:cs typeface="+mn-cs"/>
              </a:defRPr>
            </a:pPr>
            <a:endParaRPr lang="en-FI"/>
          </a:p>
        </c:txPr>
        <c:crossAx val="1869618640"/>
        <c:crosses val="autoZero"/>
        <c:auto val="1"/>
        <c:lblOffset val="100"/>
        <c:baseTimeUnit val="months"/>
      </c:dateAx>
      <c:valAx>
        <c:axId val="1869618640"/>
        <c:scaling>
          <c:orientation val="minMax"/>
        </c:scaling>
        <c:delete val="0"/>
        <c:axPos val="l"/>
        <c:majorGridlines>
          <c:spPr>
            <a:ln w="12700" cap="rnd" cmpd="sng" algn="ctr">
              <a:solidFill>
                <a:schemeClr val="bg1">
                  <a:lumMod val="85000"/>
                </a:schemeClr>
              </a:solidFill>
              <a:prstDash val="dash"/>
              <a:round/>
            </a:ln>
            <a:effectLst/>
          </c:spPr>
        </c:majorGridlines>
        <c:numFmt formatCode="#,##0" sourceLinked="1"/>
        <c:majorTickMark val="none"/>
        <c:minorTickMark val="none"/>
        <c:tickLblPos val="high"/>
        <c:spPr>
          <a:noFill/>
          <a:ln>
            <a:noFill/>
          </a:ln>
          <a:effectLst/>
        </c:spPr>
        <c:txPr>
          <a:bodyPr rot="-60000000" spcFirstLastPara="1" vertOverflow="ellipsis" vert="horz" wrap="square" anchor="ctr" anchorCtr="1"/>
          <a:lstStyle/>
          <a:p>
            <a:pPr>
              <a:defRPr sz="1400" b="0" i="0" u="none" strike="noStrike" kern="1200" baseline="0">
                <a:solidFill>
                  <a:schemeClr val="tx2"/>
                </a:solidFill>
                <a:latin typeface="Neue Haas Unica W1G Medium" panose="020B0504030206020203" pitchFamily="34" charset="0"/>
                <a:ea typeface="+mn-ea"/>
                <a:cs typeface="+mn-cs"/>
              </a:defRPr>
            </a:pPr>
            <a:endParaRPr lang="en-FI"/>
          </a:p>
        </c:txPr>
        <c:crossAx val="189089171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b="0" i="0">
          <a:solidFill>
            <a:schemeClr val="tx2"/>
          </a:solidFill>
          <a:latin typeface="Neue Haas Unica W1G Medium" panose="020B0504030206020203" pitchFamily="34" charset="0"/>
        </a:defRPr>
      </a:pPr>
      <a:endParaRPr lang="en-FI"/>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724817068321005"/>
          <c:y val="0.12995098289270493"/>
          <c:w val="0.71851785572258009"/>
          <c:h val="0.63669558846034346"/>
        </c:manualLayout>
      </c:layout>
      <c:barChart>
        <c:barDir val="col"/>
        <c:grouping val="clustered"/>
        <c:varyColors val="0"/>
        <c:ser>
          <c:idx val="0"/>
          <c:order val="0"/>
          <c:tx>
            <c:strRef>
              <c:f>Sheet1!$B$1</c:f>
              <c:strCache>
                <c:ptCount val="1"/>
                <c:pt idx="0">
                  <c:v>YouTube</c:v>
                </c:pt>
              </c:strCache>
            </c:strRef>
          </c:tx>
          <c:spPr>
            <a:solidFill>
              <a:schemeClr val="bg1">
                <a:lumMod val="85000"/>
              </a:schemeClr>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1200" b="0" i="0" u="none" strike="noStrike" kern="1200" baseline="0">
                    <a:solidFill>
                      <a:schemeClr val="tx2"/>
                    </a:solidFill>
                    <a:latin typeface="Neue Haas Unica W1G Medium" panose="020B0504030206020203" pitchFamily="34" charset="0"/>
                    <a:ea typeface="+mn-ea"/>
                    <a:cs typeface="+mn-cs"/>
                  </a:defRPr>
                </a:pPr>
                <a:endParaRPr lang="en-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Sheet1!$A$2:$A$14</c:f>
              <c:numCache>
                <c:formatCode>mm:yyyy</c:formatCode>
                <c:ptCount val="13"/>
                <c:pt idx="0">
                  <c:v>44986</c:v>
                </c:pt>
                <c:pt idx="1">
                  <c:v>45017</c:v>
                </c:pt>
                <c:pt idx="2">
                  <c:v>45047</c:v>
                </c:pt>
                <c:pt idx="3">
                  <c:v>45078</c:v>
                </c:pt>
                <c:pt idx="4">
                  <c:v>45108</c:v>
                </c:pt>
                <c:pt idx="5">
                  <c:v>45139</c:v>
                </c:pt>
                <c:pt idx="6">
                  <c:v>45170</c:v>
                </c:pt>
                <c:pt idx="7">
                  <c:v>45200</c:v>
                </c:pt>
                <c:pt idx="8">
                  <c:v>45231</c:v>
                </c:pt>
                <c:pt idx="9">
                  <c:v>45261</c:v>
                </c:pt>
                <c:pt idx="10">
                  <c:v>45292</c:v>
                </c:pt>
                <c:pt idx="11">
                  <c:v>45323</c:v>
                </c:pt>
                <c:pt idx="12">
                  <c:v>45352</c:v>
                </c:pt>
              </c:numCache>
            </c:numRef>
          </c:cat>
          <c:val>
            <c:numRef>
              <c:f>Sheet1!$B$2:$B$14</c:f>
              <c:numCache>
                <c:formatCode>#,##0</c:formatCode>
                <c:ptCount val="13"/>
                <c:pt idx="0">
                  <c:v>183397</c:v>
                </c:pt>
                <c:pt idx="1">
                  <c:v>184054</c:v>
                </c:pt>
                <c:pt idx="2">
                  <c:v>185189</c:v>
                </c:pt>
                <c:pt idx="3">
                  <c:v>187017</c:v>
                </c:pt>
                <c:pt idx="4">
                  <c:v>187975</c:v>
                </c:pt>
                <c:pt idx="5">
                  <c:v>192754</c:v>
                </c:pt>
                <c:pt idx="6">
                  <c:v>193943</c:v>
                </c:pt>
                <c:pt idx="7">
                  <c:v>195197</c:v>
                </c:pt>
                <c:pt idx="8">
                  <c:v>196054</c:v>
                </c:pt>
                <c:pt idx="9">
                  <c:v>196737</c:v>
                </c:pt>
                <c:pt idx="10">
                  <c:v>174330</c:v>
                </c:pt>
                <c:pt idx="11">
                  <c:v>175034</c:v>
                </c:pt>
                <c:pt idx="12">
                  <c:v>176149</c:v>
                </c:pt>
              </c:numCache>
            </c:numRef>
          </c:val>
          <c:extLst>
            <c:ext xmlns:c16="http://schemas.microsoft.com/office/drawing/2014/chart" uri="{C3380CC4-5D6E-409C-BE32-E72D297353CC}">
              <c16:uniqueId val="{00000000-0475-5449-96BE-C70CF79F4F3C}"/>
            </c:ext>
          </c:extLst>
        </c:ser>
        <c:dLbls>
          <c:showLegendKey val="0"/>
          <c:showVal val="0"/>
          <c:showCatName val="0"/>
          <c:showSerName val="0"/>
          <c:showPercent val="0"/>
          <c:showBubbleSize val="0"/>
        </c:dLbls>
        <c:gapWidth val="150"/>
        <c:axId val="1890891712"/>
        <c:axId val="1869618640"/>
      </c:barChart>
      <c:dateAx>
        <c:axId val="1890891712"/>
        <c:scaling>
          <c:orientation val="minMax"/>
        </c:scaling>
        <c:delete val="0"/>
        <c:axPos val="b"/>
        <c:numFmt formatCode="mm\/yyyy" sourceLinked="0"/>
        <c:majorTickMark val="none"/>
        <c:minorTickMark val="none"/>
        <c:tickLblPos val="nextTo"/>
        <c:spPr>
          <a:noFill/>
          <a:ln w="9525" cap="flat" cmpd="sng" algn="ctr">
            <a:solidFill>
              <a:schemeClr val="bg1">
                <a:lumMod val="50000"/>
              </a:schemeClr>
            </a:solidFill>
            <a:round/>
          </a:ln>
          <a:effectLst/>
        </c:spPr>
        <c:txPr>
          <a:bodyPr rot="-60000000" spcFirstLastPara="1" vertOverflow="ellipsis" vert="horz" wrap="square" anchor="ctr" anchorCtr="1"/>
          <a:lstStyle/>
          <a:p>
            <a:pPr>
              <a:defRPr sz="1400" b="0" i="0" u="none" strike="noStrike" kern="1200" baseline="0">
                <a:solidFill>
                  <a:schemeClr val="tx2"/>
                </a:solidFill>
                <a:latin typeface="Neue Haas Unica W1G Medium" panose="020B0504030206020203" pitchFamily="34" charset="0"/>
                <a:ea typeface="+mn-ea"/>
                <a:cs typeface="+mn-cs"/>
              </a:defRPr>
            </a:pPr>
            <a:endParaRPr lang="en-FI"/>
          </a:p>
        </c:txPr>
        <c:crossAx val="1869618640"/>
        <c:crosses val="autoZero"/>
        <c:auto val="1"/>
        <c:lblOffset val="100"/>
        <c:baseTimeUnit val="months"/>
      </c:dateAx>
      <c:valAx>
        <c:axId val="1869618640"/>
        <c:scaling>
          <c:orientation val="minMax"/>
        </c:scaling>
        <c:delete val="0"/>
        <c:axPos val="l"/>
        <c:majorGridlines>
          <c:spPr>
            <a:ln w="12700" cap="rnd" cmpd="sng" algn="ctr">
              <a:solidFill>
                <a:schemeClr val="bg1">
                  <a:lumMod val="85000"/>
                </a:schemeClr>
              </a:solidFill>
              <a:prstDash val="dash"/>
              <a:round/>
            </a:ln>
            <a:effectLst/>
          </c:spPr>
        </c:majorGridlines>
        <c:numFmt formatCode="#,##0" sourceLinked="1"/>
        <c:majorTickMark val="none"/>
        <c:minorTickMark val="none"/>
        <c:tickLblPos val="high"/>
        <c:spPr>
          <a:noFill/>
          <a:ln>
            <a:noFill/>
          </a:ln>
          <a:effectLst/>
        </c:spPr>
        <c:txPr>
          <a:bodyPr rot="-60000000" spcFirstLastPara="1" vertOverflow="ellipsis" vert="horz" wrap="square" anchor="ctr" anchorCtr="1"/>
          <a:lstStyle/>
          <a:p>
            <a:pPr>
              <a:defRPr sz="1400" b="0" i="0" u="none" strike="noStrike" kern="1200" baseline="0">
                <a:solidFill>
                  <a:schemeClr val="tx2"/>
                </a:solidFill>
                <a:latin typeface="Neue Haas Unica W1G Medium" panose="020B0504030206020203" pitchFamily="34" charset="0"/>
                <a:ea typeface="+mn-ea"/>
                <a:cs typeface="+mn-cs"/>
              </a:defRPr>
            </a:pPr>
            <a:endParaRPr lang="en-FI"/>
          </a:p>
        </c:txPr>
        <c:crossAx val="189089171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b="0" i="0">
          <a:solidFill>
            <a:schemeClr val="tx2"/>
          </a:solidFill>
          <a:latin typeface="Neue Haas Unica W1G Medium" panose="020B0504030206020203" pitchFamily="34" charset="0"/>
        </a:defRPr>
      </a:pPr>
      <a:endParaRPr lang="en-FI"/>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0.40476</cdr:x>
      <cdr:y>0.43032</cdr:y>
    </cdr:from>
    <cdr:to>
      <cdr:x>0.71265</cdr:x>
      <cdr:y>0.70381</cdr:y>
    </cdr:to>
    <cdr:grpSp>
      <cdr:nvGrpSpPr>
        <cdr:cNvPr id="4" name="Group 3">
          <a:extLst xmlns:a="http://schemas.openxmlformats.org/drawingml/2006/main">
            <a:ext uri="{FF2B5EF4-FFF2-40B4-BE49-F238E27FC236}">
              <a16:creationId xmlns:a16="http://schemas.microsoft.com/office/drawing/2014/main" id="{1171EC12-FF78-8541-BDBC-CC6A4414F601}"/>
            </a:ext>
          </a:extLst>
        </cdr:cNvPr>
        <cdr:cNvGrpSpPr/>
      </cdr:nvGrpSpPr>
      <cdr:grpSpPr>
        <a:xfrm xmlns:a="http://schemas.openxmlformats.org/drawingml/2006/main">
          <a:off x="3075935" y="1801781"/>
          <a:ext cx="2339781" cy="1145122"/>
          <a:chOff x="2230277" y="1874237"/>
          <a:chExt cx="3103863" cy="1346756"/>
        </a:xfrm>
      </cdr:grpSpPr>
      <cdr:sp macro="" textlink="">
        <cdr:nvSpPr>
          <cdr:cNvPr id="2" name="Content Placeholder 2">
            <a:extLst xmlns:a="http://schemas.openxmlformats.org/drawingml/2006/main">
              <a:ext uri="{FF2B5EF4-FFF2-40B4-BE49-F238E27FC236}">
                <a16:creationId xmlns:a16="http://schemas.microsoft.com/office/drawing/2014/main" id="{8D45EB1E-4412-4440-90E1-1E52AE74CE72}"/>
              </a:ext>
            </a:extLst>
          </cdr:cNvPr>
          <cdr:cNvSpPr txBox="1">
            <a:spLocks xmlns:a="http://schemas.openxmlformats.org/drawingml/2006/main"/>
          </cdr:cNvSpPr>
        </cdr:nvSpPr>
        <cdr:spPr>
          <a:xfrm xmlns:a="http://schemas.openxmlformats.org/drawingml/2006/main">
            <a:off x="2287076" y="1874237"/>
            <a:ext cx="2995078" cy="619132"/>
          </a:xfrm>
          <a:prstGeom xmlns:a="http://schemas.openxmlformats.org/drawingml/2006/main" prst="rect">
            <a:avLst/>
          </a:prstGeom>
        </cdr:spPr>
        <cdr:txBody>
          <a:bodyPr xmlns:a="http://schemas.openxmlformats.org/drawingml/2006/main" vert="horz" lIns="91440" tIns="45720" rIns="91440" bIns="45720" rtlCol="0" anchor="ctr">
            <a:normAutofit/>
          </a:bodyPr>
          <a:lstStyle xmlns:a="http://schemas.openxmlformats.org/drawingml/2006/main">
            <a:defPPr>
              <a:defRPr lang="en-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r>
              <a:rPr lang="fi-FI" sz="1200" dirty="0">
                <a:solidFill>
                  <a:srgbClr val="002649"/>
                </a:solidFill>
                <a:latin typeface="Neue Haas Unica W1G Medium" panose="020B0504030206020203" pitchFamily="34" charset="0"/>
              </a:rPr>
              <a:t>Seuraajia kaikissa </a:t>
            </a:r>
            <a:br>
              <a:rPr lang="fi-FI" sz="1200" dirty="0">
                <a:solidFill>
                  <a:srgbClr val="002649"/>
                </a:solidFill>
                <a:latin typeface="Neue Haas Unica W1G Medium" panose="020B0504030206020203" pitchFamily="34" charset="0"/>
              </a:rPr>
            </a:br>
            <a:r>
              <a:rPr lang="fi-FI" sz="1200" dirty="0">
                <a:solidFill>
                  <a:srgbClr val="002649"/>
                </a:solidFill>
                <a:latin typeface="Neue Haas Unica W1G Medium" panose="020B0504030206020203" pitchFamily="34" charset="0"/>
              </a:rPr>
              <a:t>kanavissa</a:t>
            </a:r>
            <a:endParaRPr lang="en-FI" sz="1200" dirty="0">
              <a:solidFill>
                <a:srgbClr val="002649"/>
              </a:solidFill>
              <a:latin typeface="Neue Haas Unica W1G Medium" panose="020B0504030206020203" pitchFamily="34" charset="0"/>
            </a:endParaRPr>
          </a:p>
        </cdr:txBody>
      </cdr:sp>
      <cdr:sp macro="" textlink="">
        <cdr:nvSpPr>
          <cdr:cNvPr id="3" name="Content Placeholder 2">
            <a:extLst xmlns:a="http://schemas.openxmlformats.org/drawingml/2006/main">
              <a:ext uri="{FF2B5EF4-FFF2-40B4-BE49-F238E27FC236}">
                <a16:creationId xmlns:a16="http://schemas.microsoft.com/office/drawing/2014/main" id="{C74C9BEF-4942-7448-9A77-9361FD05EFC1}"/>
              </a:ext>
            </a:extLst>
          </cdr:cNvPr>
          <cdr:cNvSpPr txBox="1">
            <a:spLocks xmlns:a="http://schemas.openxmlformats.org/drawingml/2006/main"/>
          </cdr:cNvSpPr>
        </cdr:nvSpPr>
        <cdr:spPr>
          <a:xfrm xmlns:a="http://schemas.openxmlformats.org/drawingml/2006/main">
            <a:off x="2230277" y="2438065"/>
            <a:ext cx="3103863" cy="782928"/>
          </a:xfrm>
          <a:prstGeom xmlns:a="http://schemas.openxmlformats.org/drawingml/2006/main" prst="rect">
            <a:avLst/>
          </a:prstGeom>
        </cdr:spPr>
        <cdr:txBody>
          <a:bodyPr xmlns:a="http://schemas.openxmlformats.org/drawingml/2006/main" vert="horz" lIns="91440" tIns="45720" rIns="91440" bIns="45720" rtlCol="0">
            <a:noAutofit/>
          </a:bodyPr>
          <a:lstStyle xmlns:a="http://schemas.openxmlformats.org/drawingml/2006/main">
            <a:defPPr>
              <a:defRPr lang="en-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r>
              <a:rPr lang="fi-FI" sz="3500" dirty="0">
                <a:solidFill>
                  <a:schemeClr val="tx2"/>
                </a:solidFill>
                <a:latin typeface="Canela Medium" pitchFamily="2" charset="77"/>
              </a:rPr>
              <a:t>4 938 539</a:t>
            </a:r>
            <a:endParaRPr lang="en-FI" sz="3500" dirty="0">
              <a:solidFill>
                <a:schemeClr val="tx2"/>
              </a:solidFill>
              <a:latin typeface="Canela Medium" pitchFamily="2" charset="77"/>
            </a:endParaRPr>
          </a:p>
        </cdr:txBody>
      </cdr:sp>
    </cdr:grp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4116731-4676-4049-B778-C85831E1F5C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FI" dirty="0">
              <a:latin typeface="Neue Haas Unica W1G" panose="020B0504030206020203" pitchFamily="34" charset="0"/>
            </a:endParaRPr>
          </a:p>
        </p:txBody>
      </p:sp>
      <p:sp>
        <p:nvSpPr>
          <p:cNvPr id="3" name="Date Placeholder 2">
            <a:extLst>
              <a:ext uri="{FF2B5EF4-FFF2-40B4-BE49-F238E27FC236}">
                <a16:creationId xmlns:a16="http://schemas.microsoft.com/office/drawing/2014/main" id="{4C5C887A-2D2F-E940-8170-CB98732492A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6303909-B5E8-FB4E-AFE4-A87166A88C34}" type="datetimeFigureOut">
              <a:rPr lang="en-FI" smtClean="0">
                <a:latin typeface="Neue Haas Unica W1G" panose="020B0504030206020203" pitchFamily="34" charset="0"/>
              </a:rPr>
              <a:t>4.5.2024</a:t>
            </a:fld>
            <a:endParaRPr lang="en-FI" dirty="0">
              <a:latin typeface="Neue Haas Unica W1G" panose="020B0504030206020203" pitchFamily="34" charset="0"/>
            </a:endParaRPr>
          </a:p>
        </p:txBody>
      </p:sp>
      <p:sp>
        <p:nvSpPr>
          <p:cNvPr id="4" name="Footer Placeholder 3">
            <a:extLst>
              <a:ext uri="{FF2B5EF4-FFF2-40B4-BE49-F238E27FC236}">
                <a16:creationId xmlns:a16="http://schemas.microsoft.com/office/drawing/2014/main" id="{66B4AAC1-5A48-8D47-9036-9B35BA37D18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FI" dirty="0">
              <a:latin typeface="Neue Haas Unica W1G" panose="020B0504030206020203" pitchFamily="34" charset="0"/>
            </a:endParaRPr>
          </a:p>
        </p:txBody>
      </p:sp>
      <p:sp>
        <p:nvSpPr>
          <p:cNvPr id="5" name="Slide Number Placeholder 4">
            <a:extLst>
              <a:ext uri="{FF2B5EF4-FFF2-40B4-BE49-F238E27FC236}">
                <a16:creationId xmlns:a16="http://schemas.microsoft.com/office/drawing/2014/main" id="{63DB4C95-5904-FB43-9FE2-1A5C1BAD6A5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D6F5268-A0E2-674D-AEA0-0DAD3129F1B4}" type="slidenum">
              <a:rPr lang="en-FI" smtClean="0">
                <a:latin typeface="Neue Haas Unica W1G" panose="020B0504030206020203" pitchFamily="34" charset="0"/>
              </a:rPr>
              <a:t>‹#›</a:t>
            </a:fld>
            <a:endParaRPr lang="en-FI" dirty="0">
              <a:latin typeface="Neue Haas Unica W1G" panose="020B0504030206020203" pitchFamily="34" charset="0"/>
            </a:endParaRPr>
          </a:p>
        </p:txBody>
      </p:sp>
    </p:spTree>
    <p:extLst>
      <p:ext uri="{BB962C8B-B14F-4D97-AF65-F5344CB8AC3E}">
        <p14:creationId xmlns:p14="http://schemas.microsoft.com/office/powerpoint/2010/main" val="266135909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Neue Haas Unica W1G" panose="020B0504030206020203" pitchFamily="34" charset="0"/>
              </a:defRPr>
            </a:lvl1pPr>
          </a:lstStyle>
          <a:p>
            <a:endParaRPr lang="en-FI"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Neue Haas Unica W1G" panose="020B0504030206020203" pitchFamily="34" charset="0"/>
              </a:defRPr>
            </a:lvl1pPr>
          </a:lstStyle>
          <a:p>
            <a:fld id="{C4E458E5-F7A7-9540-B300-0997209ECD22}" type="datetimeFigureOut">
              <a:rPr lang="en-FI" smtClean="0"/>
              <a:pPr/>
              <a:t>4.5.2024</a:t>
            </a:fld>
            <a:endParaRPr lang="en-FI"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FI"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FI"/>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Neue Haas Unica W1G" panose="020B0504030206020203" pitchFamily="34" charset="0"/>
              </a:defRPr>
            </a:lvl1pPr>
          </a:lstStyle>
          <a:p>
            <a:endParaRPr lang="en-FI"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Neue Haas Unica W1G" panose="020B0504030206020203" pitchFamily="34" charset="0"/>
              </a:defRPr>
            </a:lvl1pPr>
          </a:lstStyle>
          <a:p>
            <a:fld id="{ECE063A0-E1D9-054C-B6B8-9DCE4E3BD599}" type="slidenum">
              <a:rPr lang="en-FI" smtClean="0"/>
              <a:pPr/>
              <a:t>‹#›</a:t>
            </a:fld>
            <a:endParaRPr lang="en-FI" dirty="0"/>
          </a:p>
        </p:txBody>
      </p:sp>
    </p:spTree>
    <p:extLst>
      <p:ext uri="{BB962C8B-B14F-4D97-AF65-F5344CB8AC3E}">
        <p14:creationId xmlns:p14="http://schemas.microsoft.com/office/powerpoint/2010/main" val="2287118972"/>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Neue Haas Unica W1G" panose="020B0504030206020203" pitchFamily="34" charset="0"/>
        <a:ea typeface="+mn-ea"/>
        <a:cs typeface="+mn-cs"/>
      </a:defRPr>
    </a:lvl1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fld id="{ECE063A0-E1D9-054C-B6B8-9DCE4E3BD599}" type="slidenum">
              <a:rPr lang="en-FI" smtClean="0"/>
              <a:pPr/>
              <a:t>7</a:t>
            </a:fld>
            <a:endParaRPr lang="en-FI" dirty="0"/>
          </a:p>
        </p:txBody>
      </p:sp>
    </p:spTree>
    <p:extLst>
      <p:ext uri="{BB962C8B-B14F-4D97-AF65-F5344CB8AC3E}">
        <p14:creationId xmlns:p14="http://schemas.microsoft.com/office/powerpoint/2010/main" val="38249103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fld id="{ECE063A0-E1D9-054C-B6B8-9DCE4E3BD599}" type="slidenum">
              <a:rPr lang="en-FI" smtClean="0"/>
              <a:pPr/>
              <a:t>8</a:t>
            </a:fld>
            <a:endParaRPr lang="en-FI" dirty="0"/>
          </a:p>
        </p:txBody>
      </p:sp>
    </p:spTree>
    <p:extLst>
      <p:ext uri="{BB962C8B-B14F-4D97-AF65-F5344CB8AC3E}">
        <p14:creationId xmlns:p14="http://schemas.microsoft.com/office/powerpoint/2010/main" val="33550118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fld id="{ECE063A0-E1D9-054C-B6B8-9DCE4E3BD599}" type="slidenum">
              <a:rPr lang="en-FI" smtClean="0"/>
              <a:pPr/>
              <a:t>9</a:t>
            </a:fld>
            <a:endParaRPr lang="en-FI" dirty="0"/>
          </a:p>
        </p:txBody>
      </p:sp>
    </p:spTree>
    <p:extLst>
      <p:ext uri="{BB962C8B-B14F-4D97-AF65-F5344CB8AC3E}">
        <p14:creationId xmlns:p14="http://schemas.microsoft.com/office/powerpoint/2010/main" val="13496612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fld id="{ECE063A0-E1D9-054C-B6B8-9DCE4E3BD599}" type="slidenum">
              <a:rPr lang="en-FI" smtClean="0"/>
              <a:pPr/>
              <a:t>10</a:t>
            </a:fld>
            <a:endParaRPr lang="en-FI" dirty="0"/>
          </a:p>
        </p:txBody>
      </p:sp>
    </p:spTree>
    <p:extLst>
      <p:ext uri="{BB962C8B-B14F-4D97-AF65-F5344CB8AC3E}">
        <p14:creationId xmlns:p14="http://schemas.microsoft.com/office/powerpoint/2010/main" val="13388528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fld id="{ECE063A0-E1D9-054C-B6B8-9DCE4E3BD599}" type="slidenum">
              <a:rPr lang="en-FI" smtClean="0"/>
              <a:pPr/>
              <a:t>11</a:t>
            </a:fld>
            <a:endParaRPr lang="en-FI" dirty="0"/>
          </a:p>
        </p:txBody>
      </p:sp>
    </p:spTree>
    <p:extLst>
      <p:ext uri="{BB962C8B-B14F-4D97-AF65-F5344CB8AC3E}">
        <p14:creationId xmlns:p14="http://schemas.microsoft.com/office/powerpoint/2010/main" val="39090103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fld id="{ECE063A0-E1D9-054C-B6B8-9DCE4E3BD599}" type="slidenum">
              <a:rPr lang="en-FI" smtClean="0"/>
              <a:pPr/>
              <a:t>12</a:t>
            </a:fld>
            <a:endParaRPr lang="en-FI" dirty="0"/>
          </a:p>
        </p:txBody>
      </p:sp>
    </p:spTree>
    <p:extLst>
      <p:ext uri="{BB962C8B-B14F-4D97-AF65-F5344CB8AC3E}">
        <p14:creationId xmlns:p14="http://schemas.microsoft.com/office/powerpoint/2010/main" val="14833842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fld id="{ECE063A0-E1D9-054C-B6B8-9DCE4E3BD599}" type="slidenum">
              <a:rPr lang="en-FI" smtClean="0"/>
              <a:pPr/>
              <a:t>13</a:t>
            </a:fld>
            <a:endParaRPr lang="en-FI" dirty="0"/>
          </a:p>
        </p:txBody>
      </p:sp>
    </p:spTree>
    <p:extLst>
      <p:ext uri="{BB962C8B-B14F-4D97-AF65-F5344CB8AC3E}">
        <p14:creationId xmlns:p14="http://schemas.microsoft.com/office/powerpoint/2010/main" val="110488458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7.emf"/><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8" Type="http://schemas.openxmlformats.org/officeDocument/2006/relationships/image" Target="../media/image15.emf"/><Relationship Id="rId3" Type="http://schemas.openxmlformats.org/officeDocument/2006/relationships/image" Target="../media/image11.emf"/><Relationship Id="rId7" Type="http://schemas.openxmlformats.org/officeDocument/2006/relationships/image" Target="../media/image14.emf"/><Relationship Id="rId2" Type="http://schemas.openxmlformats.org/officeDocument/2006/relationships/image" Target="../media/image10.emf"/><Relationship Id="rId1" Type="http://schemas.openxmlformats.org/officeDocument/2006/relationships/slideMaster" Target="../slideMasters/slideMaster1.xml"/><Relationship Id="rId6" Type="http://schemas.openxmlformats.org/officeDocument/2006/relationships/image" Target="../media/image13.emf"/><Relationship Id="rId5" Type="http://schemas.openxmlformats.org/officeDocument/2006/relationships/image" Target="../media/image12.emf"/><Relationship Id="rId10" Type="http://schemas.openxmlformats.org/officeDocument/2006/relationships/image" Target="../media/image17.emf"/><Relationship Id="rId4" Type="http://schemas.openxmlformats.org/officeDocument/2006/relationships/image" Target="../media/image2.emf"/><Relationship Id="rId9" Type="http://schemas.openxmlformats.org/officeDocument/2006/relationships/image" Target="../media/image16.emf"/></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Kansi">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C8F95F4-81E9-EF49-A226-BCE101457B9A}"/>
              </a:ext>
            </a:extLst>
          </p:cNvPr>
          <p:cNvPicPr>
            <a:picLocks noChangeAspect="1"/>
          </p:cNvPicPr>
          <p:nvPr userDrawn="1"/>
        </p:nvPicPr>
        <p:blipFill>
          <a:blip r:embed="rId2"/>
          <a:stretch>
            <a:fillRect/>
          </a:stretch>
        </p:blipFill>
        <p:spPr>
          <a:xfrm>
            <a:off x="-1809750" y="-7822685"/>
            <a:ext cx="14535150" cy="15516128"/>
          </a:xfrm>
          <a:prstGeom prst="rect">
            <a:avLst/>
          </a:prstGeom>
        </p:spPr>
      </p:pic>
      <p:sp>
        <p:nvSpPr>
          <p:cNvPr id="2" name="Title 1">
            <a:extLst>
              <a:ext uri="{FF2B5EF4-FFF2-40B4-BE49-F238E27FC236}">
                <a16:creationId xmlns:a16="http://schemas.microsoft.com/office/drawing/2014/main" id="{B9889790-F15E-1B44-B63B-B457C40FEFC4}"/>
              </a:ext>
            </a:extLst>
          </p:cNvPr>
          <p:cNvSpPr>
            <a:spLocks noGrp="1"/>
          </p:cNvSpPr>
          <p:nvPr>
            <p:ph type="ctrTitle"/>
          </p:nvPr>
        </p:nvSpPr>
        <p:spPr>
          <a:xfrm>
            <a:off x="1524000" y="1585982"/>
            <a:ext cx="9144000" cy="2387600"/>
          </a:xfrm>
        </p:spPr>
        <p:txBody>
          <a:bodyPr anchor="b"/>
          <a:lstStyle>
            <a:lvl1pPr algn="ctr">
              <a:defRPr sz="8500">
                <a:solidFill>
                  <a:schemeClr val="bg1"/>
                </a:solidFill>
                <a:latin typeface="Clattering" pitchFamily="2" charset="0"/>
              </a:defRPr>
            </a:lvl1pPr>
          </a:lstStyle>
          <a:p>
            <a:r>
              <a:rPr lang="en-GB"/>
              <a:t>Click to edit Master title style</a:t>
            </a:r>
            <a:endParaRPr lang="en-FI" dirty="0"/>
          </a:p>
        </p:txBody>
      </p:sp>
      <p:sp>
        <p:nvSpPr>
          <p:cNvPr id="3" name="Subtitle 2">
            <a:extLst>
              <a:ext uri="{FF2B5EF4-FFF2-40B4-BE49-F238E27FC236}">
                <a16:creationId xmlns:a16="http://schemas.microsoft.com/office/drawing/2014/main" id="{A4568D8E-AFC5-9E4A-A6FF-D33AA04BCD02}"/>
              </a:ext>
            </a:extLst>
          </p:cNvPr>
          <p:cNvSpPr>
            <a:spLocks noGrp="1"/>
          </p:cNvSpPr>
          <p:nvPr>
            <p:ph type="subTitle" idx="1"/>
          </p:nvPr>
        </p:nvSpPr>
        <p:spPr>
          <a:xfrm>
            <a:off x="1524000" y="3973582"/>
            <a:ext cx="9144000" cy="1655762"/>
          </a:xfrm>
        </p:spPr>
        <p:txBody>
          <a:bodyPr/>
          <a:lstStyle>
            <a:lvl1pPr marL="0" indent="0" algn="ctr">
              <a:buNone/>
              <a:defRPr sz="2400" b="0" i="0">
                <a:solidFill>
                  <a:schemeClr val="bg1"/>
                </a:solidFill>
                <a:latin typeface="Neue Haas Unica W1G Light" panose="020B0404030206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FI" dirty="0"/>
          </a:p>
        </p:txBody>
      </p:sp>
      <p:pic>
        <p:nvPicPr>
          <p:cNvPr id="11" name="Picture 10">
            <a:extLst>
              <a:ext uri="{FF2B5EF4-FFF2-40B4-BE49-F238E27FC236}">
                <a16:creationId xmlns:a16="http://schemas.microsoft.com/office/drawing/2014/main" id="{6B6E811F-B1B3-2C47-99A0-362276A99283}"/>
              </a:ext>
            </a:extLst>
          </p:cNvPr>
          <p:cNvPicPr>
            <a:picLocks noChangeAspect="1"/>
          </p:cNvPicPr>
          <p:nvPr userDrawn="1"/>
        </p:nvPicPr>
        <p:blipFill>
          <a:blip r:embed="rId3"/>
          <a:stretch>
            <a:fillRect/>
          </a:stretch>
        </p:blipFill>
        <p:spPr>
          <a:xfrm>
            <a:off x="10044529" y="6390396"/>
            <a:ext cx="1829365" cy="137829"/>
          </a:xfrm>
          <a:prstGeom prst="rect">
            <a:avLst/>
          </a:prstGeom>
        </p:spPr>
      </p:pic>
    </p:spTree>
    <p:extLst>
      <p:ext uri="{BB962C8B-B14F-4D97-AF65-F5344CB8AC3E}">
        <p14:creationId xmlns:p14="http://schemas.microsoft.com/office/powerpoint/2010/main" val="12503079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elkkä teksti 3">
    <p:bg>
      <p:bgPr>
        <a:solidFill>
          <a:srgbClr val="FF6464"/>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F6F28AA3-49D3-B841-9A4C-2BA029B0C97B}"/>
              </a:ext>
            </a:extLst>
          </p:cNvPr>
          <p:cNvSpPr>
            <a:spLocks noGrp="1"/>
          </p:cNvSpPr>
          <p:nvPr>
            <p:ph type="title"/>
          </p:nvPr>
        </p:nvSpPr>
        <p:spPr>
          <a:xfrm>
            <a:off x="838200" y="1242393"/>
            <a:ext cx="10515600" cy="1292086"/>
          </a:xfrm>
        </p:spPr>
        <p:txBody>
          <a:bodyPr/>
          <a:lstStyle>
            <a:lvl1pPr algn="ctr">
              <a:defRPr sz="6000">
                <a:solidFill>
                  <a:srgbClr val="F5F4F7"/>
                </a:solidFill>
                <a:latin typeface="Clattering" pitchFamily="2" charset="0"/>
              </a:defRPr>
            </a:lvl1pPr>
          </a:lstStyle>
          <a:p>
            <a:r>
              <a:rPr lang="en-GB"/>
              <a:t>Click to edit Master title style</a:t>
            </a:r>
            <a:endParaRPr lang="en-FI" dirty="0"/>
          </a:p>
        </p:txBody>
      </p:sp>
      <p:sp>
        <p:nvSpPr>
          <p:cNvPr id="7" name="Content Placeholder 2">
            <a:extLst>
              <a:ext uri="{FF2B5EF4-FFF2-40B4-BE49-F238E27FC236}">
                <a16:creationId xmlns:a16="http://schemas.microsoft.com/office/drawing/2014/main" id="{D9837841-3BE3-2244-94B9-11F5CE756426}"/>
              </a:ext>
            </a:extLst>
          </p:cNvPr>
          <p:cNvSpPr>
            <a:spLocks noGrp="1"/>
          </p:cNvSpPr>
          <p:nvPr>
            <p:ph idx="11"/>
          </p:nvPr>
        </p:nvSpPr>
        <p:spPr>
          <a:xfrm>
            <a:off x="1689706" y="2483610"/>
            <a:ext cx="8824801" cy="3131997"/>
          </a:xfrm>
        </p:spPr>
        <p:txBody>
          <a:bodyPr/>
          <a:lstStyle>
            <a:lvl1pPr algn="ctr">
              <a:lnSpc>
                <a:spcPct val="120000"/>
              </a:lnSpc>
              <a:buFontTx/>
              <a:buNone/>
              <a:defRPr sz="2200" b="0" i="0">
                <a:solidFill>
                  <a:srgbClr val="F5F4F7"/>
                </a:solidFill>
                <a:latin typeface="Neue Haas Unica W1G Light" panose="020B0404030206020203" pitchFamily="34" charset="0"/>
              </a:defRPr>
            </a:lvl1pPr>
            <a:lvl2pPr algn="ctr">
              <a:lnSpc>
                <a:spcPct val="120000"/>
              </a:lnSpc>
              <a:buFontTx/>
              <a:buNone/>
              <a:defRPr sz="3000" b="0" i="0">
                <a:solidFill>
                  <a:schemeClr val="bg1"/>
                </a:solidFill>
                <a:latin typeface="Neue Haas Unica W1G Light" panose="020B0404030206020203" pitchFamily="34" charset="0"/>
              </a:defRPr>
            </a:lvl2pPr>
            <a:lvl3pPr algn="ctr">
              <a:lnSpc>
                <a:spcPct val="120000"/>
              </a:lnSpc>
              <a:buFontTx/>
              <a:buNone/>
              <a:defRPr sz="3000" b="0" i="0">
                <a:solidFill>
                  <a:schemeClr val="bg1"/>
                </a:solidFill>
                <a:latin typeface="Neue Haas Unica W1G Light" panose="020B0404030206020203" pitchFamily="34" charset="0"/>
              </a:defRPr>
            </a:lvl3pPr>
            <a:lvl4pPr>
              <a:defRPr sz="2000" b="0" i="0">
                <a:solidFill>
                  <a:srgbClr val="002649"/>
                </a:solidFill>
                <a:latin typeface="Neue Haas Unica W1G Light" panose="020B0404030206020203" pitchFamily="34" charset="0"/>
              </a:defRPr>
            </a:lvl4pPr>
            <a:lvl5pPr>
              <a:defRPr sz="2000" b="0" i="0">
                <a:solidFill>
                  <a:srgbClr val="002649"/>
                </a:solidFill>
                <a:latin typeface="Neue Haas Unica W1G Light" panose="020B0404030206020203" pitchFamily="34" charset="0"/>
              </a:defRPr>
            </a:lvl5pPr>
            <a:lvl6pPr>
              <a:defRPr sz="2000"/>
            </a:lvl6pPr>
            <a:lvl7pPr>
              <a:defRPr sz="2000"/>
            </a:lvl7pPr>
            <a:lvl8pPr>
              <a:defRPr sz="2000"/>
            </a:lvl8pPr>
            <a:lvl9pPr>
              <a:defRPr sz="2000"/>
            </a:lvl9pPr>
          </a:lstStyle>
          <a:p>
            <a:pPr lvl="0"/>
            <a:r>
              <a:rPr lang="en-GB"/>
              <a:t>Click to edit Master text styles</a:t>
            </a:r>
          </a:p>
        </p:txBody>
      </p:sp>
      <p:sp>
        <p:nvSpPr>
          <p:cNvPr id="5" name="Rectangle 4">
            <a:extLst>
              <a:ext uri="{FF2B5EF4-FFF2-40B4-BE49-F238E27FC236}">
                <a16:creationId xmlns:a16="http://schemas.microsoft.com/office/drawing/2014/main" id="{2E61091E-6CBC-F94E-82C1-D26EBC3D43DB}"/>
              </a:ext>
            </a:extLst>
          </p:cNvPr>
          <p:cNvSpPr/>
          <p:nvPr userDrawn="1"/>
        </p:nvSpPr>
        <p:spPr>
          <a:xfrm>
            <a:off x="9548949" y="6100354"/>
            <a:ext cx="2455817" cy="518567"/>
          </a:xfrm>
          <a:prstGeom prst="rect">
            <a:avLst/>
          </a:prstGeom>
          <a:solidFill>
            <a:srgbClr val="FF64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b="0" i="0" dirty="0">
              <a:latin typeface="Neue Haas Unica W1G" panose="020B0504030206020203" pitchFamily="34" charset="0"/>
            </a:endParaRPr>
          </a:p>
        </p:txBody>
      </p:sp>
      <p:pic>
        <p:nvPicPr>
          <p:cNvPr id="9" name="Picture 8">
            <a:extLst>
              <a:ext uri="{FF2B5EF4-FFF2-40B4-BE49-F238E27FC236}">
                <a16:creationId xmlns:a16="http://schemas.microsoft.com/office/drawing/2014/main" id="{84B2280F-ED4C-5840-AA11-78443EF12854}"/>
              </a:ext>
            </a:extLst>
          </p:cNvPr>
          <p:cNvPicPr>
            <a:picLocks noChangeAspect="1"/>
          </p:cNvPicPr>
          <p:nvPr userDrawn="1"/>
        </p:nvPicPr>
        <p:blipFill>
          <a:blip r:embed="rId2"/>
          <a:stretch>
            <a:fillRect/>
          </a:stretch>
        </p:blipFill>
        <p:spPr>
          <a:xfrm>
            <a:off x="10044529" y="6390396"/>
            <a:ext cx="1829365" cy="137829"/>
          </a:xfrm>
          <a:prstGeom prst="rect">
            <a:avLst/>
          </a:prstGeom>
        </p:spPr>
      </p:pic>
    </p:spTree>
    <p:extLst>
      <p:ext uri="{BB962C8B-B14F-4D97-AF65-F5344CB8AC3E}">
        <p14:creationId xmlns:p14="http://schemas.microsoft.com/office/powerpoint/2010/main" val="8625106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Väliotsikko 1">
    <p:bg>
      <p:bgPr>
        <a:solidFill>
          <a:srgbClr val="FF6464"/>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048A087-0E54-5548-BBE0-62F93A137851}"/>
              </a:ext>
            </a:extLst>
          </p:cNvPr>
          <p:cNvPicPr>
            <a:picLocks noChangeAspect="1"/>
          </p:cNvPicPr>
          <p:nvPr userDrawn="1"/>
        </p:nvPicPr>
        <p:blipFill>
          <a:blip r:embed="rId2"/>
          <a:stretch>
            <a:fillRect/>
          </a:stretch>
        </p:blipFill>
        <p:spPr>
          <a:xfrm>
            <a:off x="-1840609" y="-7820500"/>
            <a:ext cx="14545053" cy="15526700"/>
          </a:xfrm>
          <a:prstGeom prst="rect">
            <a:avLst/>
          </a:prstGeom>
        </p:spPr>
      </p:pic>
      <p:sp>
        <p:nvSpPr>
          <p:cNvPr id="6" name="Title 1">
            <a:extLst>
              <a:ext uri="{FF2B5EF4-FFF2-40B4-BE49-F238E27FC236}">
                <a16:creationId xmlns:a16="http://schemas.microsoft.com/office/drawing/2014/main" id="{F6F28AA3-49D3-B841-9A4C-2BA029B0C97B}"/>
              </a:ext>
            </a:extLst>
          </p:cNvPr>
          <p:cNvSpPr>
            <a:spLocks noGrp="1"/>
          </p:cNvSpPr>
          <p:nvPr>
            <p:ph type="title"/>
          </p:nvPr>
        </p:nvSpPr>
        <p:spPr>
          <a:xfrm>
            <a:off x="838200" y="1615678"/>
            <a:ext cx="10515600" cy="3626644"/>
          </a:xfrm>
        </p:spPr>
        <p:txBody>
          <a:bodyPr/>
          <a:lstStyle>
            <a:lvl1pPr algn="ctr">
              <a:defRPr sz="8500">
                <a:solidFill>
                  <a:schemeClr val="bg1"/>
                </a:solidFill>
                <a:latin typeface="Clattering" pitchFamily="2" charset="0"/>
              </a:defRPr>
            </a:lvl1pPr>
          </a:lstStyle>
          <a:p>
            <a:r>
              <a:rPr lang="en-GB"/>
              <a:t>Click to edit Master title style</a:t>
            </a:r>
            <a:endParaRPr lang="en-FI" dirty="0"/>
          </a:p>
        </p:txBody>
      </p:sp>
      <p:pic>
        <p:nvPicPr>
          <p:cNvPr id="7" name="Picture 6">
            <a:extLst>
              <a:ext uri="{FF2B5EF4-FFF2-40B4-BE49-F238E27FC236}">
                <a16:creationId xmlns:a16="http://schemas.microsoft.com/office/drawing/2014/main" id="{34D82487-CC65-DF4E-B7FB-142940BCCA35}"/>
              </a:ext>
            </a:extLst>
          </p:cNvPr>
          <p:cNvPicPr>
            <a:picLocks noChangeAspect="1"/>
          </p:cNvPicPr>
          <p:nvPr userDrawn="1"/>
        </p:nvPicPr>
        <p:blipFill>
          <a:blip r:embed="rId3"/>
          <a:stretch>
            <a:fillRect/>
          </a:stretch>
        </p:blipFill>
        <p:spPr>
          <a:xfrm>
            <a:off x="10044529" y="6390396"/>
            <a:ext cx="1829365" cy="137829"/>
          </a:xfrm>
          <a:prstGeom prst="rect">
            <a:avLst/>
          </a:prstGeom>
        </p:spPr>
      </p:pic>
    </p:spTree>
    <p:extLst>
      <p:ext uri="{BB962C8B-B14F-4D97-AF65-F5344CB8AC3E}">
        <p14:creationId xmlns:p14="http://schemas.microsoft.com/office/powerpoint/2010/main" val="25196828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Väliotsikko 2">
    <p:bg>
      <p:bgPr>
        <a:solidFill>
          <a:srgbClr val="9CFFF8"/>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18B19DD2-B99B-4E4F-9C1F-20F528AEADD5}"/>
              </a:ext>
            </a:extLst>
          </p:cNvPr>
          <p:cNvPicPr>
            <a:picLocks noChangeAspect="1"/>
          </p:cNvPicPr>
          <p:nvPr userDrawn="1"/>
        </p:nvPicPr>
        <p:blipFill>
          <a:blip r:embed="rId2"/>
          <a:stretch>
            <a:fillRect/>
          </a:stretch>
        </p:blipFill>
        <p:spPr>
          <a:xfrm>
            <a:off x="10064074" y="6389170"/>
            <a:ext cx="1845645" cy="139055"/>
          </a:xfrm>
          <a:prstGeom prst="rect">
            <a:avLst/>
          </a:prstGeom>
        </p:spPr>
      </p:pic>
      <p:sp>
        <p:nvSpPr>
          <p:cNvPr id="9" name="Title 1">
            <a:extLst>
              <a:ext uri="{FF2B5EF4-FFF2-40B4-BE49-F238E27FC236}">
                <a16:creationId xmlns:a16="http://schemas.microsoft.com/office/drawing/2014/main" id="{3612270C-14A7-8A46-B036-90247A4D906A}"/>
              </a:ext>
            </a:extLst>
          </p:cNvPr>
          <p:cNvSpPr>
            <a:spLocks noGrp="1"/>
          </p:cNvSpPr>
          <p:nvPr>
            <p:ph type="title"/>
          </p:nvPr>
        </p:nvSpPr>
        <p:spPr>
          <a:xfrm>
            <a:off x="838200" y="1615678"/>
            <a:ext cx="10515600" cy="3626644"/>
          </a:xfrm>
        </p:spPr>
        <p:txBody>
          <a:bodyPr/>
          <a:lstStyle>
            <a:lvl1pPr algn="ctr">
              <a:defRPr sz="8500">
                <a:solidFill>
                  <a:schemeClr val="tx2"/>
                </a:solidFill>
                <a:latin typeface="Clattering" pitchFamily="2" charset="0"/>
              </a:defRPr>
            </a:lvl1pPr>
          </a:lstStyle>
          <a:p>
            <a:r>
              <a:rPr lang="en-GB" dirty="0"/>
              <a:t>Click to edit Master title style</a:t>
            </a:r>
            <a:endParaRPr lang="en-FI" dirty="0"/>
          </a:p>
        </p:txBody>
      </p:sp>
    </p:spTree>
    <p:extLst>
      <p:ext uri="{BB962C8B-B14F-4D97-AF65-F5344CB8AC3E}">
        <p14:creationId xmlns:p14="http://schemas.microsoft.com/office/powerpoint/2010/main" val="21402627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Väliotsikko 3">
    <p:bg>
      <p:bgPr>
        <a:solidFill>
          <a:srgbClr val="F4CF67"/>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18B19DD2-B99B-4E4F-9C1F-20F528AEADD5}"/>
              </a:ext>
            </a:extLst>
          </p:cNvPr>
          <p:cNvPicPr>
            <a:picLocks noChangeAspect="1"/>
          </p:cNvPicPr>
          <p:nvPr userDrawn="1"/>
        </p:nvPicPr>
        <p:blipFill>
          <a:blip r:embed="rId2"/>
          <a:stretch>
            <a:fillRect/>
          </a:stretch>
        </p:blipFill>
        <p:spPr>
          <a:xfrm>
            <a:off x="10064074" y="6389170"/>
            <a:ext cx="1845645" cy="139055"/>
          </a:xfrm>
          <a:prstGeom prst="rect">
            <a:avLst/>
          </a:prstGeom>
        </p:spPr>
      </p:pic>
      <p:sp>
        <p:nvSpPr>
          <p:cNvPr id="9" name="Title 1">
            <a:extLst>
              <a:ext uri="{FF2B5EF4-FFF2-40B4-BE49-F238E27FC236}">
                <a16:creationId xmlns:a16="http://schemas.microsoft.com/office/drawing/2014/main" id="{3612270C-14A7-8A46-B036-90247A4D906A}"/>
              </a:ext>
            </a:extLst>
          </p:cNvPr>
          <p:cNvSpPr>
            <a:spLocks noGrp="1"/>
          </p:cNvSpPr>
          <p:nvPr>
            <p:ph type="title"/>
          </p:nvPr>
        </p:nvSpPr>
        <p:spPr>
          <a:xfrm>
            <a:off x="838200" y="1615678"/>
            <a:ext cx="10515600" cy="3626644"/>
          </a:xfrm>
        </p:spPr>
        <p:txBody>
          <a:bodyPr/>
          <a:lstStyle>
            <a:lvl1pPr algn="ctr">
              <a:defRPr sz="8500">
                <a:solidFill>
                  <a:schemeClr val="tx2"/>
                </a:solidFill>
                <a:latin typeface="Clattering" pitchFamily="2" charset="0"/>
              </a:defRPr>
            </a:lvl1pPr>
          </a:lstStyle>
          <a:p>
            <a:r>
              <a:rPr lang="en-GB" dirty="0"/>
              <a:t>Click to edit Master title style</a:t>
            </a:r>
            <a:endParaRPr lang="en-FI" dirty="0"/>
          </a:p>
        </p:txBody>
      </p:sp>
    </p:spTree>
    <p:extLst>
      <p:ext uri="{BB962C8B-B14F-4D97-AF65-F5344CB8AC3E}">
        <p14:creationId xmlns:p14="http://schemas.microsoft.com/office/powerpoint/2010/main" val="30514216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Väliotsikko 3">
    <p:bg>
      <p:bgPr>
        <a:solidFill>
          <a:schemeClr val="accent2"/>
        </a:solid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3612270C-14A7-8A46-B036-90247A4D906A}"/>
              </a:ext>
            </a:extLst>
          </p:cNvPr>
          <p:cNvSpPr>
            <a:spLocks noGrp="1"/>
          </p:cNvSpPr>
          <p:nvPr>
            <p:ph type="title"/>
          </p:nvPr>
        </p:nvSpPr>
        <p:spPr>
          <a:xfrm>
            <a:off x="838200" y="1615678"/>
            <a:ext cx="10515600" cy="3626644"/>
          </a:xfrm>
        </p:spPr>
        <p:txBody>
          <a:bodyPr/>
          <a:lstStyle>
            <a:lvl1pPr algn="ctr">
              <a:defRPr sz="8500">
                <a:solidFill>
                  <a:schemeClr val="bg2"/>
                </a:solidFill>
                <a:latin typeface="Clattering" pitchFamily="2" charset="0"/>
              </a:defRPr>
            </a:lvl1pPr>
          </a:lstStyle>
          <a:p>
            <a:r>
              <a:rPr lang="en-GB" dirty="0"/>
              <a:t>Click to edit Master title style</a:t>
            </a:r>
            <a:endParaRPr lang="en-FI" dirty="0"/>
          </a:p>
        </p:txBody>
      </p:sp>
      <p:pic>
        <p:nvPicPr>
          <p:cNvPr id="4" name="Picture 3">
            <a:extLst>
              <a:ext uri="{FF2B5EF4-FFF2-40B4-BE49-F238E27FC236}">
                <a16:creationId xmlns:a16="http://schemas.microsoft.com/office/drawing/2014/main" id="{5244B72A-E6F1-9B4E-BC82-AAA5F85E85AC}"/>
              </a:ext>
            </a:extLst>
          </p:cNvPr>
          <p:cNvPicPr>
            <a:picLocks noChangeAspect="1"/>
          </p:cNvPicPr>
          <p:nvPr userDrawn="1"/>
        </p:nvPicPr>
        <p:blipFill>
          <a:blip r:embed="rId2"/>
          <a:stretch>
            <a:fillRect/>
          </a:stretch>
        </p:blipFill>
        <p:spPr>
          <a:xfrm>
            <a:off x="10044529" y="6390396"/>
            <a:ext cx="1829365" cy="137829"/>
          </a:xfrm>
          <a:prstGeom prst="rect">
            <a:avLst/>
          </a:prstGeom>
        </p:spPr>
      </p:pic>
    </p:spTree>
    <p:extLst>
      <p:ext uri="{BB962C8B-B14F-4D97-AF65-F5344CB8AC3E}">
        <p14:creationId xmlns:p14="http://schemas.microsoft.com/office/powerpoint/2010/main" val="30227772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erustyyli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40C94C-A49F-5948-89AC-7EBDD1E88CFB}"/>
              </a:ext>
            </a:extLst>
          </p:cNvPr>
          <p:cNvSpPr>
            <a:spLocks noGrp="1"/>
          </p:cNvSpPr>
          <p:nvPr>
            <p:ph type="title"/>
          </p:nvPr>
        </p:nvSpPr>
        <p:spPr>
          <a:xfrm>
            <a:off x="838200" y="658812"/>
            <a:ext cx="10515600" cy="1325563"/>
          </a:xfrm>
        </p:spPr>
        <p:txBody>
          <a:bodyPr/>
          <a:lstStyle>
            <a:lvl1pPr algn="l">
              <a:defRPr>
                <a:solidFill>
                  <a:srgbClr val="002649"/>
                </a:solidFill>
                <a:latin typeface="Canela Medium" pitchFamily="2" charset="77"/>
              </a:defRPr>
            </a:lvl1pPr>
          </a:lstStyle>
          <a:p>
            <a:r>
              <a:rPr lang="en-GB"/>
              <a:t>Click to edit Master title style</a:t>
            </a:r>
            <a:endParaRPr lang="en-FI" dirty="0"/>
          </a:p>
        </p:txBody>
      </p:sp>
      <p:sp>
        <p:nvSpPr>
          <p:cNvPr id="6" name="Content Placeholder 2">
            <a:extLst>
              <a:ext uri="{FF2B5EF4-FFF2-40B4-BE49-F238E27FC236}">
                <a16:creationId xmlns:a16="http://schemas.microsoft.com/office/drawing/2014/main" id="{27057707-49E9-B54D-925F-EC5501F7E15A}"/>
              </a:ext>
            </a:extLst>
          </p:cNvPr>
          <p:cNvSpPr>
            <a:spLocks noGrp="1"/>
          </p:cNvSpPr>
          <p:nvPr>
            <p:ph idx="1"/>
          </p:nvPr>
        </p:nvSpPr>
        <p:spPr>
          <a:xfrm>
            <a:off x="838200" y="1984375"/>
            <a:ext cx="10515600" cy="4035425"/>
          </a:xfrm>
        </p:spPr>
        <p:txBody>
          <a:bodyPr/>
          <a:lstStyle>
            <a:lvl1pPr>
              <a:lnSpc>
                <a:spcPct val="120000"/>
              </a:lnSpc>
              <a:defRPr sz="2000" b="0" i="0">
                <a:solidFill>
                  <a:srgbClr val="002649"/>
                </a:solidFill>
                <a:latin typeface="Neue Haas Unica W1G Light" panose="020B0404030206020203" pitchFamily="34" charset="0"/>
              </a:defRPr>
            </a:lvl1pPr>
            <a:lvl2pPr>
              <a:lnSpc>
                <a:spcPct val="120000"/>
              </a:lnSpc>
              <a:defRPr sz="1800" b="0" i="0">
                <a:solidFill>
                  <a:srgbClr val="002649"/>
                </a:solidFill>
                <a:latin typeface="Neue Haas Unica W1G Light" panose="020B0404030206020203" pitchFamily="34" charset="0"/>
              </a:defRPr>
            </a:lvl2pPr>
            <a:lvl3pPr>
              <a:lnSpc>
                <a:spcPct val="120000"/>
              </a:lnSpc>
              <a:defRPr sz="1600" b="0" i="0">
                <a:solidFill>
                  <a:srgbClr val="002649"/>
                </a:solidFill>
                <a:latin typeface="Neue Haas Unica W1G Light" panose="020B0404030206020203" pitchFamily="34" charset="0"/>
              </a:defRPr>
            </a:lvl3pPr>
            <a:lvl4pPr>
              <a:defRPr sz="2000" b="0" i="0">
                <a:solidFill>
                  <a:srgbClr val="002649"/>
                </a:solidFill>
                <a:latin typeface="Neue Haas Unica W1G Light" panose="020B0404030206020203" pitchFamily="34" charset="0"/>
              </a:defRPr>
            </a:lvl4pPr>
            <a:lvl5pPr>
              <a:defRPr sz="2000" b="0" i="0">
                <a:solidFill>
                  <a:srgbClr val="002649"/>
                </a:solidFill>
                <a:latin typeface="Neue Haas Unica W1G Light" panose="020B0404030206020203" pitchFamily="34" charset="0"/>
              </a:defRPr>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p:txBody>
      </p:sp>
      <p:pic>
        <p:nvPicPr>
          <p:cNvPr id="12" name="Picture 11">
            <a:extLst>
              <a:ext uri="{FF2B5EF4-FFF2-40B4-BE49-F238E27FC236}">
                <a16:creationId xmlns:a16="http://schemas.microsoft.com/office/drawing/2014/main" id="{38866407-1BFA-8440-B74D-9BE0E51DB207}"/>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26618" r="14046"/>
          <a:stretch/>
        </p:blipFill>
        <p:spPr>
          <a:xfrm>
            <a:off x="10188143" y="0"/>
            <a:ext cx="2003858" cy="1333262"/>
          </a:xfrm>
          <a:prstGeom prst="rect">
            <a:avLst/>
          </a:prstGeom>
        </p:spPr>
      </p:pic>
      <p:pic>
        <p:nvPicPr>
          <p:cNvPr id="7" name="Picture 6">
            <a:extLst>
              <a:ext uri="{FF2B5EF4-FFF2-40B4-BE49-F238E27FC236}">
                <a16:creationId xmlns:a16="http://schemas.microsoft.com/office/drawing/2014/main" id="{4A2510D3-A6F3-1B4D-AB47-636E1C231969}"/>
              </a:ext>
            </a:extLst>
          </p:cNvPr>
          <p:cNvPicPr>
            <a:picLocks noChangeAspect="1"/>
          </p:cNvPicPr>
          <p:nvPr userDrawn="1"/>
        </p:nvPicPr>
        <p:blipFill>
          <a:blip r:embed="rId3"/>
          <a:stretch>
            <a:fillRect/>
          </a:stretch>
        </p:blipFill>
        <p:spPr>
          <a:xfrm>
            <a:off x="10064074" y="6389170"/>
            <a:ext cx="1845645" cy="139055"/>
          </a:xfrm>
          <a:prstGeom prst="rect">
            <a:avLst/>
          </a:prstGeom>
        </p:spPr>
      </p:pic>
      <p:sp>
        <p:nvSpPr>
          <p:cNvPr id="8" name="TextBox 7">
            <a:extLst>
              <a:ext uri="{FF2B5EF4-FFF2-40B4-BE49-F238E27FC236}">
                <a16:creationId xmlns:a16="http://schemas.microsoft.com/office/drawing/2014/main" id="{B7DCA8D7-E504-224C-9862-1C0B6BE2C743}"/>
              </a:ext>
            </a:extLst>
          </p:cNvPr>
          <p:cNvSpPr txBox="1"/>
          <p:nvPr userDrawn="1"/>
        </p:nvSpPr>
        <p:spPr>
          <a:xfrm>
            <a:off x="602312" y="6328170"/>
            <a:ext cx="602016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dirty="0" err="1">
                <a:solidFill>
                  <a:schemeClr val="accent1"/>
                </a:solidFill>
                <a:latin typeface="Neue Haas Unica W1G Light" panose="020B0404030206020203" pitchFamily="34" charset="0"/>
              </a:rPr>
              <a:t>Lähde</a:t>
            </a:r>
            <a:r>
              <a:rPr lang="en-US" sz="1000" b="0" i="0" dirty="0">
                <a:solidFill>
                  <a:schemeClr val="accent1"/>
                </a:solidFill>
                <a:latin typeface="Neue Haas Unica W1G Light" panose="020B0404030206020203" pitchFamily="34" charset="0"/>
              </a:rPr>
              <a:t>: Aikakausmediat </a:t>
            </a:r>
            <a:r>
              <a:rPr lang="en-US" sz="1000" b="0" i="0" dirty="0" err="1">
                <a:solidFill>
                  <a:schemeClr val="accent1"/>
                </a:solidFill>
                <a:latin typeface="Neue Haas Unica W1G Light" panose="020B0404030206020203" pitchFamily="34" charset="0"/>
              </a:rPr>
              <a:t>somessa</a:t>
            </a:r>
            <a:r>
              <a:rPr lang="en-US" sz="1000" b="0" i="0" dirty="0">
                <a:solidFill>
                  <a:schemeClr val="accent1"/>
                </a:solidFill>
                <a:latin typeface="Neue Haas Unica W1G Light" panose="020B0404030206020203" pitchFamily="34" charset="0"/>
              </a:rPr>
              <a:t> 3/2024</a:t>
            </a:r>
          </a:p>
          <a:p>
            <a:pPr algn="l"/>
            <a:endParaRPr lang="fi-FI" sz="1000" b="0" i="0" dirty="0">
              <a:solidFill>
                <a:schemeClr val="accent1"/>
              </a:solidFill>
              <a:latin typeface="Neue Haas Unica W1G Light" panose="020B0404030206020203" pitchFamily="34" charset="0"/>
            </a:endParaRPr>
          </a:p>
        </p:txBody>
      </p:sp>
    </p:spTree>
    <p:extLst>
      <p:ext uri="{BB962C8B-B14F-4D97-AF65-F5344CB8AC3E}">
        <p14:creationId xmlns:p14="http://schemas.microsoft.com/office/powerpoint/2010/main" val="12213848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Kaksi palstaa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64AFCA-D63F-F44A-93EC-B862C59A65C5}"/>
              </a:ext>
            </a:extLst>
          </p:cNvPr>
          <p:cNvSpPr>
            <a:spLocks noGrp="1"/>
          </p:cNvSpPr>
          <p:nvPr>
            <p:ph type="title"/>
          </p:nvPr>
        </p:nvSpPr>
        <p:spPr>
          <a:xfrm>
            <a:off x="839788" y="825500"/>
            <a:ext cx="10602912" cy="647700"/>
          </a:xfrm>
        </p:spPr>
        <p:txBody>
          <a:bodyPr anchor="b"/>
          <a:lstStyle>
            <a:lvl1pPr algn="ctr">
              <a:defRPr sz="4400">
                <a:solidFill>
                  <a:srgbClr val="002649"/>
                </a:solidFill>
                <a:latin typeface="Canela Medium" pitchFamily="2" charset="77"/>
              </a:defRPr>
            </a:lvl1pPr>
          </a:lstStyle>
          <a:p>
            <a:r>
              <a:rPr lang="en-GB"/>
              <a:t>Click to edit Master title style</a:t>
            </a:r>
            <a:endParaRPr lang="en-FI" dirty="0"/>
          </a:p>
        </p:txBody>
      </p:sp>
      <p:sp>
        <p:nvSpPr>
          <p:cNvPr id="8" name="Content Placeholder 2">
            <a:extLst>
              <a:ext uri="{FF2B5EF4-FFF2-40B4-BE49-F238E27FC236}">
                <a16:creationId xmlns:a16="http://schemas.microsoft.com/office/drawing/2014/main" id="{52B315A2-FFA6-D948-84EC-A290CC1C18B6}"/>
              </a:ext>
            </a:extLst>
          </p:cNvPr>
          <p:cNvSpPr>
            <a:spLocks noGrp="1"/>
          </p:cNvSpPr>
          <p:nvPr>
            <p:ph idx="10"/>
          </p:nvPr>
        </p:nvSpPr>
        <p:spPr>
          <a:xfrm>
            <a:off x="838200" y="2023585"/>
            <a:ext cx="4953001" cy="3679825"/>
          </a:xfrm>
        </p:spPr>
        <p:txBody>
          <a:bodyPr/>
          <a:lstStyle>
            <a:lvl1pPr>
              <a:lnSpc>
                <a:spcPct val="120000"/>
              </a:lnSpc>
              <a:defRPr sz="2000" b="0" i="0">
                <a:solidFill>
                  <a:srgbClr val="002649"/>
                </a:solidFill>
                <a:latin typeface="Neue Haas Unica W1G Light" panose="020B0404030206020203" pitchFamily="34" charset="0"/>
              </a:defRPr>
            </a:lvl1pPr>
            <a:lvl2pPr>
              <a:lnSpc>
                <a:spcPct val="120000"/>
              </a:lnSpc>
              <a:defRPr sz="1800" b="0" i="0">
                <a:solidFill>
                  <a:srgbClr val="002649"/>
                </a:solidFill>
                <a:latin typeface="Neue Haas Unica W1G Light" panose="020B0404030206020203" pitchFamily="34" charset="0"/>
              </a:defRPr>
            </a:lvl2pPr>
            <a:lvl3pPr>
              <a:lnSpc>
                <a:spcPct val="120000"/>
              </a:lnSpc>
              <a:defRPr sz="1600" b="0" i="0">
                <a:solidFill>
                  <a:srgbClr val="002649"/>
                </a:solidFill>
                <a:latin typeface="Neue Haas Unica W1G Light" panose="020B0404030206020203" pitchFamily="34" charset="0"/>
              </a:defRPr>
            </a:lvl3pPr>
            <a:lvl4pPr>
              <a:defRPr sz="2000" b="0" i="0">
                <a:solidFill>
                  <a:srgbClr val="002649"/>
                </a:solidFill>
                <a:latin typeface="Neue Haas Unica W1G Light" panose="020B0404030206020203" pitchFamily="34" charset="0"/>
              </a:defRPr>
            </a:lvl4pPr>
            <a:lvl5pPr>
              <a:defRPr sz="2000" b="0" i="0">
                <a:solidFill>
                  <a:srgbClr val="002649"/>
                </a:solidFill>
                <a:latin typeface="Neue Haas Unica W1G Light" panose="020B0404030206020203" pitchFamily="34" charset="0"/>
              </a:defRPr>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p:txBody>
      </p:sp>
      <p:sp>
        <p:nvSpPr>
          <p:cNvPr id="5" name="Content Placeholder 2">
            <a:extLst>
              <a:ext uri="{FF2B5EF4-FFF2-40B4-BE49-F238E27FC236}">
                <a16:creationId xmlns:a16="http://schemas.microsoft.com/office/drawing/2014/main" id="{D1425E5C-7BEA-364B-9017-B65429A54C26}"/>
              </a:ext>
            </a:extLst>
          </p:cNvPr>
          <p:cNvSpPr>
            <a:spLocks noGrp="1"/>
          </p:cNvSpPr>
          <p:nvPr>
            <p:ph idx="11"/>
          </p:nvPr>
        </p:nvSpPr>
        <p:spPr>
          <a:xfrm>
            <a:off x="6400800" y="2023585"/>
            <a:ext cx="5041900" cy="3679825"/>
          </a:xfrm>
        </p:spPr>
        <p:txBody>
          <a:bodyPr/>
          <a:lstStyle>
            <a:lvl1pPr>
              <a:lnSpc>
                <a:spcPct val="120000"/>
              </a:lnSpc>
              <a:defRPr sz="2000" b="0" i="0">
                <a:solidFill>
                  <a:srgbClr val="002649"/>
                </a:solidFill>
                <a:latin typeface="Neue Haas Unica W1G Light" panose="020B0404030206020203" pitchFamily="34" charset="0"/>
              </a:defRPr>
            </a:lvl1pPr>
            <a:lvl2pPr>
              <a:lnSpc>
                <a:spcPct val="120000"/>
              </a:lnSpc>
              <a:defRPr sz="1800" b="0" i="0">
                <a:solidFill>
                  <a:srgbClr val="002649"/>
                </a:solidFill>
                <a:latin typeface="Neue Haas Unica W1G Light" panose="020B0404030206020203" pitchFamily="34" charset="0"/>
              </a:defRPr>
            </a:lvl2pPr>
            <a:lvl3pPr>
              <a:lnSpc>
                <a:spcPct val="120000"/>
              </a:lnSpc>
              <a:defRPr sz="1600" b="0" i="0">
                <a:solidFill>
                  <a:srgbClr val="002649"/>
                </a:solidFill>
                <a:latin typeface="Neue Haas Unica W1G Light" panose="020B0404030206020203" pitchFamily="34" charset="0"/>
              </a:defRPr>
            </a:lvl3pPr>
            <a:lvl4pPr>
              <a:defRPr sz="2000" b="0" i="0">
                <a:solidFill>
                  <a:srgbClr val="002649"/>
                </a:solidFill>
                <a:latin typeface="Neue Haas Unica W1G Light" panose="020B0404030206020203" pitchFamily="34" charset="0"/>
              </a:defRPr>
            </a:lvl4pPr>
            <a:lvl5pPr>
              <a:defRPr sz="2000" b="0" i="0">
                <a:solidFill>
                  <a:srgbClr val="002649"/>
                </a:solidFill>
                <a:latin typeface="Neue Haas Unica W1G Light" panose="020B0404030206020203" pitchFamily="34" charset="0"/>
              </a:defRPr>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p:txBody>
      </p:sp>
      <p:pic>
        <p:nvPicPr>
          <p:cNvPr id="6" name="Picture 5">
            <a:extLst>
              <a:ext uri="{FF2B5EF4-FFF2-40B4-BE49-F238E27FC236}">
                <a16:creationId xmlns:a16="http://schemas.microsoft.com/office/drawing/2014/main" id="{0036248A-D07A-A94C-B343-5A80BE9C4BEB}"/>
              </a:ext>
            </a:extLst>
          </p:cNvPr>
          <p:cNvPicPr>
            <a:picLocks noChangeAspect="1"/>
          </p:cNvPicPr>
          <p:nvPr userDrawn="1"/>
        </p:nvPicPr>
        <p:blipFill>
          <a:blip r:embed="rId2"/>
          <a:stretch>
            <a:fillRect/>
          </a:stretch>
        </p:blipFill>
        <p:spPr>
          <a:xfrm>
            <a:off x="10064074" y="6389170"/>
            <a:ext cx="1845645" cy="139055"/>
          </a:xfrm>
          <a:prstGeom prst="rect">
            <a:avLst/>
          </a:prstGeom>
        </p:spPr>
      </p:pic>
      <p:pic>
        <p:nvPicPr>
          <p:cNvPr id="10" name="Picture 9">
            <a:extLst>
              <a:ext uri="{FF2B5EF4-FFF2-40B4-BE49-F238E27FC236}">
                <a16:creationId xmlns:a16="http://schemas.microsoft.com/office/drawing/2014/main" id="{3832F4FF-B802-0E4B-AF28-35AEA1D7BCAC}"/>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t="26618" r="14046"/>
          <a:stretch/>
        </p:blipFill>
        <p:spPr>
          <a:xfrm>
            <a:off x="10188143" y="0"/>
            <a:ext cx="2003858" cy="1333262"/>
          </a:xfrm>
          <a:prstGeom prst="rect">
            <a:avLst/>
          </a:prstGeom>
        </p:spPr>
      </p:pic>
      <p:sp>
        <p:nvSpPr>
          <p:cNvPr id="7" name="TextBox 6">
            <a:extLst>
              <a:ext uri="{FF2B5EF4-FFF2-40B4-BE49-F238E27FC236}">
                <a16:creationId xmlns:a16="http://schemas.microsoft.com/office/drawing/2014/main" id="{83E7ADFB-1396-A449-9D14-3D52B019E1BB}"/>
              </a:ext>
            </a:extLst>
          </p:cNvPr>
          <p:cNvSpPr txBox="1"/>
          <p:nvPr userDrawn="1"/>
        </p:nvSpPr>
        <p:spPr>
          <a:xfrm>
            <a:off x="602312" y="6328170"/>
            <a:ext cx="602016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dirty="0" err="1">
                <a:solidFill>
                  <a:schemeClr val="accent1"/>
                </a:solidFill>
                <a:latin typeface="Neue Haas Unica W1G Light" panose="020B0404030206020203" pitchFamily="34" charset="0"/>
              </a:rPr>
              <a:t>Lähde</a:t>
            </a:r>
            <a:r>
              <a:rPr lang="en-US" sz="1000" b="0" i="0" dirty="0">
                <a:solidFill>
                  <a:schemeClr val="accent1"/>
                </a:solidFill>
                <a:latin typeface="Neue Haas Unica W1G Light" panose="020B0404030206020203" pitchFamily="34" charset="0"/>
              </a:rPr>
              <a:t>: Aikakausmediat </a:t>
            </a:r>
            <a:r>
              <a:rPr lang="en-US" sz="1000" b="0" i="0" dirty="0" err="1">
                <a:solidFill>
                  <a:schemeClr val="accent1"/>
                </a:solidFill>
                <a:latin typeface="Neue Haas Unica W1G Light" panose="020B0404030206020203" pitchFamily="34" charset="0"/>
              </a:rPr>
              <a:t>somessa</a:t>
            </a:r>
            <a:r>
              <a:rPr lang="en-US" sz="1000" b="0" i="0" dirty="0">
                <a:solidFill>
                  <a:schemeClr val="accent1"/>
                </a:solidFill>
                <a:latin typeface="Neue Haas Unica W1G Light" panose="020B0404030206020203" pitchFamily="34" charset="0"/>
              </a:rPr>
              <a:t> 3/2024</a:t>
            </a:r>
          </a:p>
          <a:p>
            <a:pPr algn="l"/>
            <a:endParaRPr lang="fi-FI" sz="1000" b="0" i="0" dirty="0">
              <a:solidFill>
                <a:schemeClr val="accent1"/>
              </a:solidFill>
              <a:latin typeface="Neue Haas Unica W1G Light" panose="020B0404030206020203" pitchFamily="34" charset="0"/>
            </a:endParaRPr>
          </a:p>
        </p:txBody>
      </p:sp>
    </p:spTree>
    <p:extLst>
      <p:ext uri="{BB962C8B-B14F-4D97-AF65-F5344CB8AC3E}">
        <p14:creationId xmlns:p14="http://schemas.microsoft.com/office/powerpoint/2010/main" val="35164956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Kaksi palstaa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64AFCA-D63F-F44A-93EC-B862C59A65C5}"/>
              </a:ext>
            </a:extLst>
          </p:cNvPr>
          <p:cNvSpPr>
            <a:spLocks noGrp="1"/>
          </p:cNvSpPr>
          <p:nvPr>
            <p:ph type="title"/>
          </p:nvPr>
        </p:nvSpPr>
        <p:spPr>
          <a:xfrm>
            <a:off x="839788" y="483975"/>
            <a:ext cx="10602912" cy="647700"/>
          </a:xfrm>
        </p:spPr>
        <p:txBody>
          <a:bodyPr anchor="b"/>
          <a:lstStyle>
            <a:lvl1pPr algn="ctr">
              <a:defRPr sz="4400">
                <a:solidFill>
                  <a:srgbClr val="002649"/>
                </a:solidFill>
                <a:latin typeface="Canela Medium" pitchFamily="2" charset="77"/>
              </a:defRPr>
            </a:lvl1pPr>
          </a:lstStyle>
          <a:p>
            <a:r>
              <a:rPr lang="en-GB" dirty="0"/>
              <a:t>Click to edit Master title style</a:t>
            </a:r>
            <a:endParaRPr lang="en-FI" dirty="0"/>
          </a:p>
        </p:txBody>
      </p:sp>
      <p:sp>
        <p:nvSpPr>
          <p:cNvPr id="8" name="Content Placeholder 2">
            <a:extLst>
              <a:ext uri="{FF2B5EF4-FFF2-40B4-BE49-F238E27FC236}">
                <a16:creationId xmlns:a16="http://schemas.microsoft.com/office/drawing/2014/main" id="{52B315A2-FFA6-D948-84EC-A290CC1C18B6}"/>
              </a:ext>
            </a:extLst>
          </p:cNvPr>
          <p:cNvSpPr>
            <a:spLocks noGrp="1"/>
          </p:cNvSpPr>
          <p:nvPr>
            <p:ph idx="10"/>
          </p:nvPr>
        </p:nvSpPr>
        <p:spPr>
          <a:xfrm>
            <a:off x="838200" y="1541417"/>
            <a:ext cx="4953001" cy="4161993"/>
          </a:xfrm>
        </p:spPr>
        <p:txBody>
          <a:bodyPr/>
          <a:lstStyle>
            <a:lvl1pPr>
              <a:lnSpc>
                <a:spcPct val="120000"/>
              </a:lnSpc>
              <a:defRPr sz="2000" b="0" i="0">
                <a:solidFill>
                  <a:srgbClr val="002649"/>
                </a:solidFill>
                <a:latin typeface="Neue Haas Unica W1G Light" panose="020B0404030206020203" pitchFamily="34" charset="0"/>
              </a:defRPr>
            </a:lvl1pPr>
            <a:lvl2pPr>
              <a:lnSpc>
                <a:spcPct val="120000"/>
              </a:lnSpc>
              <a:defRPr sz="1800" b="0" i="0">
                <a:solidFill>
                  <a:srgbClr val="002649"/>
                </a:solidFill>
                <a:latin typeface="Neue Haas Unica W1G Light" panose="020B0404030206020203" pitchFamily="34" charset="0"/>
              </a:defRPr>
            </a:lvl2pPr>
            <a:lvl3pPr>
              <a:lnSpc>
                <a:spcPct val="120000"/>
              </a:lnSpc>
              <a:defRPr sz="1600" b="0" i="0">
                <a:solidFill>
                  <a:srgbClr val="002649"/>
                </a:solidFill>
                <a:latin typeface="Neue Haas Unica W1G Light" panose="020B0404030206020203" pitchFamily="34" charset="0"/>
              </a:defRPr>
            </a:lvl3pPr>
            <a:lvl4pPr>
              <a:defRPr sz="2000" b="0" i="0">
                <a:solidFill>
                  <a:srgbClr val="002649"/>
                </a:solidFill>
                <a:latin typeface="Neue Haas Unica W1G Light" panose="020B0404030206020203" pitchFamily="34" charset="0"/>
              </a:defRPr>
            </a:lvl4pPr>
            <a:lvl5pPr>
              <a:defRPr sz="2000" b="0" i="0">
                <a:solidFill>
                  <a:srgbClr val="002649"/>
                </a:solidFill>
                <a:latin typeface="Neue Haas Unica W1G Light" panose="020B0404030206020203" pitchFamily="34" charset="0"/>
              </a:defRPr>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p:txBody>
      </p:sp>
      <p:sp>
        <p:nvSpPr>
          <p:cNvPr id="5" name="Content Placeholder 2">
            <a:extLst>
              <a:ext uri="{FF2B5EF4-FFF2-40B4-BE49-F238E27FC236}">
                <a16:creationId xmlns:a16="http://schemas.microsoft.com/office/drawing/2014/main" id="{D1425E5C-7BEA-364B-9017-B65429A54C26}"/>
              </a:ext>
            </a:extLst>
          </p:cNvPr>
          <p:cNvSpPr>
            <a:spLocks noGrp="1"/>
          </p:cNvSpPr>
          <p:nvPr>
            <p:ph idx="11"/>
          </p:nvPr>
        </p:nvSpPr>
        <p:spPr>
          <a:xfrm>
            <a:off x="6400800" y="1541417"/>
            <a:ext cx="5041900" cy="4161993"/>
          </a:xfrm>
        </p:spPr>
        <p:txBody>
          <a:bodyPr/>
          <a:lstStyle>
            <a:lvl1pPr>
              <a:lnSpc>
                <a:spcPct val="120000"/>
              </a:lnSpc>
              <a:defRPr sz="2000" b="0" i="0">
                <a:solidFill>
                  <a:srgbClr val="002649"/>
                </a:solidFill>
                <a:latin typeface="Neue Haas Unica W1G Light" panose="020B0404030206020203" pitchFamily="34" charset="0"/>
              </a:defRPr>
            </a:lvl1pPr>
            <a:lvl2pPr>
              <a:lnSpc>
                <a:spcPct val="120000"/>
              </a:lnSpc>
              <a:defRPr sz="1800" b="0" i="0">
                <a:solidFill>
                  <a:srgbClr val="002649"/>
                </a:solidFill>
                <a:latin typeface="Neue Haas Unica W1G Light" panose="020B0404030206020203" pitchFamily="34" charset="0"/>
              </a:defRPr>
            </a:lvl2pPr>
            <a:lvl3pPr>
              <a:lnSpc>
                <a:spcPct val="120000"/>
              </a:lnSpc>
              <a:defRPr sz="1600" b="0" i="0">
                <a:solidFill>
                  <a:srgbClr val="002649"/>
                </a:solidFill>
                <a:latin typeface="Neue Haas Unica W1G Light" panose="020B0404030206020203" pitchFamily="34" charset="0"/>
              </a:defRPr>
            </a:lvl3pPr>
            <a:lvl4pPr>
              <a:defRPr sz="2000" b="0" i="0">
                <a:solidFill>
                  <a:srgbClr val="002649"/>
                </a:solidFill>
                <a:latin typeface="Neue Haas Unica W1G Light" panose="020B0404030206020203" pitchFamily="34" charset="0"/>
              </a:defRPr>
            </a:lvl4pPr>
            <a:lvl5pPr>
              <a:defRPr sz="2000" b="0" i="0">
                <a:solidFill>
                  <a:srgbClr val="002649"/>
                </a:solidFill>
                <a:latin typeface="Neue Haas Unica W1G Light" panose="020B0404030206020203" pitchFamily="34" charset="0"/>
              </a:defRPr>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p:txBody>
      </p:sp>
      <p:pic>
        <p:nvPicPr>
          <p:cNvPr id="6" name="Picture 5">
            <a:extLst>
              <a:ext uri="{FF2B5EF4-FFF2-40B4-BE49-F238E27FC236}">
                <a16:creationId xmlns:a16="http://schemas.microsoft.com/office/drawing/2014/main" id="{0036248A-D07A-A94C-B343-5A80BE9C4BEB}"/>
              </a:ext>
            </a:extLst>
          </p:cNvPr>
          <p:cNvPicPr>
            <a:picLocks noChangeAspect="1"/>
          </p:cNvPicPr>
          <p:nvPr userDrawn="1"/>
        </p:nvPicPr>
        <p:blipFill>
          <a:blip r:embed="rId2"/>
          <a:stretch>
            <a:fillRect/>
          </a:stretch>
        </p:blipFill>
        <p:spPr>
          <a:xfrm>
            <a:off x="10064074" y="6389170"/>
            <a:ext cx="1845645" cy="139055"/>
          </a:xfrm>
          <a:prstGeom prst="rect">
            <a:avLst/>
          </a:prstGeom>
        </p:spPr>
      </p:pic>
      <p:sp>
        <p:nvSpPr>
          <p:cNvPr id="7" name="TextBox 6">
            <a:extLst>
              <a:ext uri="{FF2B5EF4-FFF2-40B4-BE49-F238E27FC236}">
                <a16:creationId xmlns:a16="http://schemas.microsoft.com/office/drawing/2014/main" id="{83E7ADFB-1396-A449-9D14-3D52B019E1BB}"/>
              </a:ext>
            </a:extLst>
          </p:cNvPr>
          <p:cNvSpPr txBox="1"/>
          <p:nvPr userDrawn="1"/>
        </p:nvSpPr>
        <p:spPr>
          <a:xfrm>
            <a:off x="602312" y="6328170"/>
            <a:ext cx="602016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dirty="0" err="1">
                <a:solidFill>
                  <a:schemeClr val="accent1"/>
                </a:solidFill>
                <a:latin typeface="Neue Haas Unica W1G Light" panose="020B0404030206020203" pitchFamily="34" charset="0"/>
              </a:rPr>
              <a:t>Lähde</a:t>
            </a:r>
            <a:r>
              <a:rPr lang="en-US" sz="1000" b="0" i="0" dirty="0">
                <a:solidFill>
                  <a:schemeClr val="accent1"/>
                </a:solidFill>
                <a:latin typeface="Neue Haas Unica W1G Light" panose="020B0404030206020203" pitchFamily="34" charset="0"/>
              </a:rPr>
              <a:t>: Aikakausmediat </a:t>
            </a:r>
            <a:r>
              <a:rPr lang="en-US" sz="1000" b="0" i="0" dirty="0" err="1">
                <a:solidFill>
                  <a:schemeClr val="accent1"/>
                </a:solidFill>
                <a:latin typeface="Neue Haas Unica W1G Light" panose="020B0404030206020203" pitchFamily="34" charset="0"/>
              </a:rPr>
              <a:t>somessa</a:t>
            </a:r>
            <a:r>
              <a:rPr lang="en-US" sz="1000" b="0" i="0" dirty="0">
                <a:solidFill>
                  <a:schemeClr val="accent1"/>
                </a:solidFill>
                <a:latin typeface="Neue Haas Unica W1G Light" panose="020B0404030206020203" pitchFamily="34" charset="0"/>
              </a:rPr>
              <a:t> 3/2024</a:t>
            </a:r>
          </a:p>
          <a:p>
            <a:pPr algn="l"/>
            <a:endParaRPr lang="fi-FI" sz="1000" b="0" i="0" dirty="0">
              <a:solidFill>
                <a:schemeClr val="accent1"/>
              </a:solidFill>
              <a:latin typeface="Neue Haas Unica W1G Light" panose="020B0404030206020203" pitchFamily="34" charset="0"/>
            </a:endParaRPr>
          </a:p>
        </p:txBody>
      </p:sp>
      <p:cxnSp>
        <p:nvCxnSpPr>
          <p:cNvPr id="11" name="Straight Connector 10">
            <a:extLst>
              <a:ext uri="{FF2B5EF4-FFF2-40B4-BE49-F238E27FC236}">
                <a16:creationId xmlns:a16="http://schemas.microsoft.com/office/drawing/2014/main" id="{402F71F9-2281-0941-97F6-7ADD359F86BE}"/>
              </a:ext>
            </a:extLst>
          </p:cNvPr>
          <p:cNvCxnSpPr/>
          <p:nvPr userDrawn="1"/>
        </p:nvCxnSpPr>
        <p:spPr>
          <a:xfrm>
            <a:off x="1169071" y="1131675"/>
            <a:ext cx="9941169"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650831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Kaksi palstaa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64AFCA-D63F-F44A-93EC-B862C59A65C5}"/>
              </a:ext>
            </a:extLst>
          </p:cNvPr>
          <p:cNvSpPr>
            <a:spLocks noGrp="1"/>
          </p:cNvSpPr>
          <p:nvPr>
            <p:ph type="title"/>
          </p:nvPr>
        </p:nvSpPr>
        <p:spPr>
          <a:xfrm>
            <a:off x="1169070" y="329774"/>
            <a:ext cx="9941170" cy="1363601"/>
          </a:xfrm>
        </p:spPr>
        <p:txBody>
          <a:bodyPr anchor="ctr"/>
          <a:lstStyle>
            <a:lvl1pPr algn="ctr">
              <a:defRPr sz="4400">
                <a:solidFill>
                  <a:srgbClr val="002649"/>
                </a:solidFill>
                <a:latin typeface="Canela Medium" pitchFamily="2" charset="77"/>
              </a:defRPr>
            </a:lvl1pPr>
          </a:lstStyle>
          <a:p>
            <a:r>
              <a:rPr lang="en-GB" dirty="0"/>
              <a:t>Click to edit Master title style</a:t>
            </a:r>
            <a:endParaRPr lang="en-FI" dirty="0"/>
          </a:p>
        </p:txBody>
      </p:sp>
      <p:sp>
        <p:nvSpPr>
          <p:cNvPr id="8" name="Content Placeholder 2">
            <a:extLst>
              <a:ext uri="{FF2B5EF4-FFF2-40B4-BE49-F238E27FC236}">
                <a16:creationId xmlns:a16="http://schemas.microsoft.com/office/drawing/2014/main" id="{52B315A2-FFA6-D948-84EC-A290CC1C18B6}"/>
              </a:ext>
            </a:extLst>
          </p:cNvPr>
          <p:cNvSpPr>
            <a:spLocks noGrp="1"/>
          </p:cNvSpPr>
          <p:nvPr>
            <p:ph idx="10"/>
          </p:nvPr>
        </p:nvSpPr>
        <p:spPr>
          <a:xfrm>
            <a:off x="1170099" y="2023584"/>
            <a:ext cx="4953001" cy="3679825"/>
          </a:xfrm>
        </p:spPr>
        <p:txBody>
          <a:bodyPr/>
          <a:lstStyle>
            <a:lvl1pPr>
              <a:lnSpc>
                <a:spcPct val="120000"/>
              </a:lnSpc>
              <a:defRPr sz="2000" b="0" i="0">
                <a:solidFill>
                  <a:srgbClr val="002649"/>
                </a:solidFill>
                <a:latin typeface="Neue Haas Unica W1G Light" panose="020B0404030206020203" pitchFamily="34" charset="0"/>
              </a:defRPr>
            </a:lvl1pPr>
            <a:lvl2pPr>
              <a:lnSpc>
                <a:spcPct val="120000"/>
              </a:lnSpc>
              <a:defRPr sz="1800" b="0" i="0">
                <a:solidFill>
                  <a:srgbClr val="002649"/>
                </a:solidFill>
                <a:latin typeface="Neue Haas Unica W1G Light" panose="020B0404030206020203" pitchFamily="34" charset="0"/>
              </a:defRPr>
            </a:lvl2pPr>
            <a:lvl3pPr>
              <a:lnSpc>
                <a:spcPct val="120000"/>
              </a:lnSpc>
              <a:defRPr sz="1600" b="0" i="0">
                <a:solidFill>
                  <a:srgbClr val="002649"/>
                </a:solidFill>
                <a:latin typeface="Neue Haas Unica W1G Light" panose="020B0404030206020203" pitchFamily="34" charset="0"/>
              </a:defRPr>
            </a:lvl3pPr>
            <a:lvl4pPr>
              <a:defRPr sz="2000" b="0" i="0">
                <a:solidFill>
                  <a:srgbClr val="002649"/>
                </a:solidFill>
                <a:latin typeface="Neue Haas Unica W1G Light" panose="020B0404030206020203" pitchFamily="34" charset="0"/>
              </a:defRPr>
            </a:lvl4pPr>
            <a:lvl5pPr>
              <a:defRPr sz="2000" b="0" i="0">
                <a:solidFill>
                  <a:srgbClr val="002649"/>
                </a:solidFill>
                <a:latin typeface="Neue Haas Unica W1G Light" panose="020B0404030206020203" pitchFamily="34" charset="0"/>
              </a:defRPr>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p:txBody>
      </p:sp>
      <p:sp>
        <p:nvSpPr>
          <p:cNvPr id="5" name="Content Placeholder 2">
            <a:extLst>
              <a:ext uri="{FF2B5EF4-FFF2-40B4-BE49-F238E27FC236}">
                <a16:creationId xmlns:a16="http://schemas.microsoft.com/office/drawing/2014/main" id="{D1425E5C-7BEA-364B-9017-B65429A54C26}"/>
              </a:ext>
            </a:extLst>
          </p:cNvPr>
          <p:cNvSpPr>
            <a:spLocks noGrp="1"/>
          </p:cNvSpPr>
          <p:nvPr>
            <p:ph idx="11"/>
          </p:nvPr>
        </p:nvSpPr>
        <p:spPr>
          <a:xfrm>
            <a:off x="6400800" y="2023585"/>
            <a:ext cx="4709440" cy="3679825"/>
          </a:xfrm>
        </p:spPr>
        <p:txBody>
          <a:bodyPr/>
          <a:lstStyle>
            <a:lvl1pPr>
              <a:lnSpc>
                <a:spcPct val="120000"/>
              </a:lnSpc>
              <a:defRPr sz="2000" b="0" i="0">
                <a:solidFill>
                  <a:srgbClr val="002649"/>
                </a:solidFill>
                <a:latin typeface="Neue Haas Unica W1G Light" panose="020B0404030206020203" pitchFamily="34" charset="0"/>
              </a:defRPr>
            </a:lvl1pPr>
            <a:lvl2pPr>
              <a:lnSpc>
                <a:spcPct val="120000"/>
              </a:lnSpc>
              <a:defRPr sz="1800" b="0" i="0">
                <a:solidFill>
                  <a:srgbClr val="002649"/>
                </a:solidFill>
                <a:latin typeface="Neue Haas Unica W1G Light" panose="020B0404030206020203" pitchFamily="34" charset="0"/>
              </a:defRPr>
            </a:lvl2pPr>
            <a:lvl3pPr>
              <a:lnSpc>
                <a:spcPct val="120000"/>
              </a:lnSpc>
              <a:defRPr sz="1600" b="0" i="0">
                <a:solidFill>
                  <a:srgbClr val="002649"/>
                </a:solidFill>
                <a:latin typeface="Neue Haas Unica W1G Light" panose="020B0404030206020203" pitchFamily="34" charset="0"/>
              </a:defRPr>
            </a:lvl3pPr>
            <a:lvl4pPr>
              <a:defRPr sz="2000" b="0" i="0">
                <a:solidFill>
                  <a:srgbClr val="002649"/>
                </a:solidFill>
                <a:latin typeface="Neue Haas Unica W1G Light" panose="020B0404030206020203" pitchFamily="34" charset="0"/>
              </a:defRPr>
            </a:lvl4pPr>
            <a:lvl5pPr>
              <a:defRPr sz="2000" b="0" i="0">
                <a:solidFill>
                  <a:srgbClr val="002649"/>
                </a:solidFill>
                <a:latin typeface="Neue Haas Unica W1G Light" panose="020B0404030206020203" pitchFamily="34" charset="0"/>
              </a:defRPr>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p:txBody>
      </p:sp>
      <p:pic>
        <p:nvPicPr>
          <p:cNvPr id="6" name="Picture 5">
            <a:extLst>
              <a:ext uri="{FF2B5EF4-FFF2-40B4-BE49-F238E27FC236}">
                <a16:creationId xmlns:a16="http://schemas.microsoft.com/office/drawing/2014/main" id="{0036248A-D07A-A94C-B343-5A80BE9C4BEB}"/>
              </a:ext>
            </a:extLst>
          </p:cNvPr>
          <p:cNvPicPr>
            <a:picLocks noChangeAspect="1"/>
          </p:cNvPicPr>
          <p:nvPr userDrawn="1"/>
        </p:nvPicPr>
        <p:blipFill>
          <a:blip r:embed="rId2"/>
          <a:stretch>
            <a:fillRect/>
          </a:stretch>
        </p:blipFill>
        <p:spPr>
          <a:xfrm>
            <a:off x="10064074" y="6389170"/>
            <a:ext cx="1845645" cy="139055"/>
          </a:xfrm>
          <a:prstGeom prst="rect">
            <a:avLst/>
          </a:prstGeom>
        </p:spPr>
      </p:pic>
      <p:sp>
        <p:nvSpPr>
          <p:cNvPr id="7" name="TextBox 6">
            <a:extLst>
              <a:ext uri="{FF2B5EF4-FFF2-40B4-BE49-F238E27FC236}">
                <a16:creationId xmlns:a16="http://schemas.microsoft.com/office/drawing/2014/main" id="{83E7ADFB-1396-A449-9D14-3D52B019E1BB}"/>
              </a:ext>
            </a:extLst>
          </p:cNvPr>
          <p:cNvSpPr txBox="1"/>
          <p:nvPr userDrawn="1"/>
        </p:nvSpPr>
        <p:spPr>
          <a:xfrm>
            <a:off x="602312" y="6328170"/>
            <a:ext cx="602016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dirty="0" err="1">
                <a:solidFill>
                  <a:schemeClr val="accent1"/>
                </a:solidFill>
                <a:latin typeface="Neue Haas Unica W1G Light" panose="020B0404030206020203" pitchFamily="34" charset="0"/>
              </a:rPr>
              <a:t>Lähde</a:t>
            </a:r>
            <a:r>
              <a:rPr lang="en-US" sz="1000" b="0" i="0" dirty="0">
                <a:solidFill>
                  <a:schemeClr val="accent1"/>
                </a:solidFill>
                <a:latin typeface="Neue Haas Unica W1G Light" panose="020B0404030206020203" pitchFamily="34" charset="0"/>
              </a:rPr>
              <a:t>: Aikakausmediat </a:t>
            </a:r>
            <a:r>
              <a:rPr lang="en-US" sz="1000" b="0" i="0" dirty="0" err="1">
                <a:solidFill>
                  <a:schemeClr val="accent1"/>
                </a:solidFill>
                <a:latin typeface="Neue Haas Unica W1G Light" panose="020B0404030206020203" pitchFamily="34" charset="0"/>
              </a:rPr>
              <a:t>somessa</a:t>
            </a:r>
            <a:r>
              <a:rPr lang="en-US" sz="1000" b="0" i="0" dirty="0">
                <a:solidFill>
                  <a:schemeClr val="accent1"/>
                </a:solidFill>
                <a:latin typeface="Neue Haas Unica W1G Light" panose="020B0404030206020203" pitchFamily="34" charset="0"/>
              </a:rPr>
              <a:t> 3/2024</a:t>
            </a:r>
          </a:p>
          <a:p>
            <a:pPr algn="l"/>
            <a:endParaRPr lang="fi-FI" sz="1000" b="0" i="0" dirty="0">
              <a:solidFill>
                <a:schemeClr val="accent1"/>
              </a:solidFill>
              <a:latin typeface="Neue Haas Unica W1G Light" panose="020B0404030206020203" pitchFamily="34" charset="0"/>
            </a:endParaRPr>
          </a:p>
        </p:txBody>
      </p:sp>
      <p:cxnSp>
        <p:nvCxnSpPr>
          <p:cNvPr id="9" name="Straight Connector 8">
            <a:extLst>
              <a:ext uri="{FF2B5EF4-FFF2-40B4-BE49-F238E27FC236}">
                <a16:creationId xmlns:a16="http://schemas.microsoft.com/office/drawing/2014/main" id="{091446A3-4CE9-254E-A0F9-3CA2E79570EF}"/>
              </a:ext>
            </a:extLst>
          </p:cNvPr>
          <p:cNvCxnSpPr/>
          <p:nvPr userDrawn="1"/>
        </p:nvCxnSpPr>
        <p:spPr>
          <a:xfrm>
            <a:off x="1169071" y="1693378"/>
            <a:ext cx="9941169"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012362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erustyyli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40C94C-A49F-5948-89AC-7EBDD1E88CFB}"/>
              </a:ext>
            </a:extLst>
          </p:cNvPr>
          <p:cNvSpPr>
            <a:spLocks noGrp="1"/>
          </p:cNvSpPr>
          <p:nvPr>
            <p:ph type="title"/>
          </p:nvPr>
        </p:nvSpPr>
        <p:spPr>
          <a:xfrm>
            <a:off x="838200" y="658812"/>
            <a:ext cx="10515600" cy="1325563"/>
          </a:xfrm>
        </p:spPr>
        <p:txBody>
          <a:bodyPr/>
          <a:lstStyle>
            <a:lvl1pPr algn="l">
              <a:defRPr>
                <a:solidFill>
                  <a:srgbClr val="FF6464"/>
                </a:solidFill>
                <a:latin typeface="Canela Medium" pitchFamily="2" charset="77"/>
              </a:defRPr>
            </a:lvl1pPr>
          </a:lstStyle>
          <a:p>
            <a:r>
              <a:rPr lang="en-GB"/>
              <a:t>Click to edit Master title style</a:t>
            </a:r>
            <a:endParaRPr lang="en-FI" dirty="0"/>
          </a:p>
        </p:txBody>
      </p:sp>
      <p:sp>
        <p:nvSpPr>
          <p:cNvPr id="6" name="Content Placeholder 2">
            <a:extLst>
              <a:ext uri="{FF2B5EF4-FFF2-40B4-BE49-F238E27FC236}">
                <a16:creationId xmlns:a16="http://schemas.microsoft.com/office/drawing/2014/main" id="{27057707-49E9-B54D-925F-EC5501F7E15A}"/>
              </a:ext>
            </a:extLst>
          </p:cNvPr>
          <p:cNvSpPr>
            <a:spLocks noGrp="1"/>
          </p:cNvSpPr>
          <p:nvPr>
            <p:ph idx="1"/>
          </p:nvPr>
        </p:nvSpPr>
        <p:spPr>
          <a:xfrm>
            <a:off x="838200" y="1984375"/>
            <a:ext cx="10515600" cy="4035425"/>
          </a:xfrm>
        </p:spPr>
        <p:txBody>
          <a:bodyPr/>
          <a:lstStyle>
            <a:lvl1pPr>
              <a:lnSpc>
                <a:spcPct val="120000"/>
              </a:lnSpc>
              <a:defRPr sz="2000" b="0" i="0">
                <a:solidFill>
                  <a:srgbClr val="002649"/>
                </a:solidFill>
                <a:latin typeface="Neue Haas Unica W1G Light" panose="020B0404030206020203" pitchFamily="34" charset="0"/>
              </a:defRPr>
            </a:lvl1pPr>
            <a:lvl2pPr>
              <a:lnSpc>
                <a:spcPct val="120000"/>
              </a:lnSpc>
              <a:defRPr sz="1800" b="0" i="0">
                <a:solidFill>
                  <a:srgbClr val="002649"/>
                </a:solidFill>
                <a:latin typeface="Neue Haas Unica W1G Light" panose="020B0404030206020203" pitchFamily="34" charset="0"/>
              </a:defRPr>
            </a:lvl2pPr>
            <a:lvl3pPr>
              <a:lnSpc>
                <a:spcPct val="120000"/>
              </a:lnSpc>
              <a:defRPr sz="1600" b="0" i="0">
                <a:solidFill>
                  <a:srgbClr val="002649"/>
                </a:solidFill>
                <a:latin typeface="Neue Haas Unica W1G Light" panose="020B0404030206020203" pitchFamily="34" charset="0"/>
              </a:defRPr>
            </a:lvl3pPr>
            <a:lvl4pPr>
              <a:defRPr sz="2000" b="0" i="0">
                <a:solidFill>
                  <a:srgbClr val="002649"/>
                </a:solidFill>
                <a:latin typeface="Neue Haas Unica W1G Light" panose="020B0404030206020203" pitchFamily="34" charset="0"/>
              </a:defRPr>
            </a:lvl4pPr>
            <a:lvl5pPr>
              <a:defRPr sz="2000" b="0" i="0">
                <a:solidFill>
                  <a:srgbClr val="002649"/>
                </a:solidFill>
                <a:latin typeface="Neue Haas Unica W1G Light" panose="020B0404030206020203" pitchFamily="34" charset="0"/>
              </a:defRPr>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p:txBody>
      </p:sp>
      <p:pic>
        <p:nvPicPr>
          <p:cNvPr id="8" name="Picture 7">
            <a:extLst>
              <a:ext uri="{FF2B5EF4-FFF2-40B4-BE49-F238E27FC236}">
                <a16:creationId xmlns:a16="http://schemas.microsoft.com/office/drawing/2014/main" id="{232B6D43-EAE1-2C47-9566-14FA2501905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27103" r="13753"/>
          <a:stretch/>
        </p:blipFill>
        <p:spPr>
          <a:xfrm>
            <a:off x="10200843" y="0"/>
            <a:ext cx="1991157" cy="1358662"/>
          </a:xfrm>
          <a:prstGeom prst="rect">
            <a:avLst/>
          </a:prstGeom>
        </p:spPr>
      </p:pic>
      <p:pic>
        <p:nvPicPr>
          <p:cNvPr id="7" name="Picture 6">
            <a:extLst>
              <a:ext uri="{FF2B5EF4-FFF2-40B4-BE49-F238E27FC236}">
                <a16:creationId xmlns:a16="http://schemas.microsoft.com/office/drawing/2014/main" id="{31C4E808-C354-BD46-A11A-BB2ED2856B25}"/>
              </a:ext>
            </a:extLst>
          </p:cNvPr>
          <p:cNvPicPr>
            <a:picLocks noChangeAspect="1"/>
          </p:cNvPicPr>
          <p:nvPr userDrawn="1"/>
        </p:nvPicPr>
        <p:blipFill>
          <a:blip r:embed="rId3"/>
          <a:stretch>
            <a:fillRect/>
          </a:stretch>
        </p:blipFill>
        <p:spPr>
          <a:xfrm>
            <a:off x="10064074" y="6389170"/>
            <a:ext cx="1845645" cy="139055"/>
          </a:xfrm>
          <a:prstGeom prst="rect">
            <a:avLst/>
          </a:prstGeom>
        </p:spPr>
      </p:pic>
      <p:sp>
        <p:nvSpPr>
          <p:cNvPr id="9" name="TextBox 8">
            <a:extLst>
              <a:ext uri="{FF2B5EF4-FFF2-40B4-BE49-F238E27FC236}">
                <a16:creationId xmlns:a16="http://schemas.microsoft.com/office/drawing/2014/main" id="{A6D0FA19-4146-7144-9656-A86E46BB5A75}"/>
              </a:ext>
            </a:extLst>
          </p:cNvPr>
          <p:cNvSpPr txBox="1"/>
          <p:nvPr userDrawn="1"/>
        </p:nvSpPr>
        <p:spPr>
          <a:xfrm>
            <a:off x="602312" y="6328170"/>
            <a:ext cx="602016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dirty="0" err="1">
                <a:solidFill>
                  <a:schemeClr val="accent1"/>
                </a:solidFill>
                <a:latin typeface="Neue Haas Unica W1G Light" panose="020B0404030206020203" pitchFamily="34" charset="0"/>
              </a:rPr>
              <a:t>Lähde</a:t>
            </a:r>
            <a:r>
              <a:rPr lang="en-US" sz="1000" b="0" i="0" dirty="0">
                <a:solidFill>
                  <a:schemeClr val="accent1"/>
                </a:solidFill>
                <a:latin typeface="Neue Haas Unica W1G Light" panose="020B0404030206020203" pitchFamily="34" charset="0"/>
              </a:rPr>
              <a:t>: Aikakausmediat </a:t>
            </a:r>
            <a:r>
              <a:rPr lang="en-US" sz="1000" b="0" i="0" dirty="0" err="1">
                <a:solidFill>
                  <a:schemeClr val="accent1"/>
                </a:solidFill>
                <a:latin typeface="Neue Haas Unica W1G Light" panose="020B0404030206020203" pitchFamily="34" charset="0"/>
              </a:rPr>
              <a:t>somessa</a:t>
            </a:r>
            <a:r>
              <a:rPr lang="en-US" sz="1000" b="0" i="0" dirty="0">
                <a:solidFill>
                  <a:schemeClr val="accent1"/>
                </a:solidFill>
                <a:latin typeface="Neue Haas Unica W1G Light" panose="020B0404030206020203" pitchFamily="34" charset="0"/>
              </a:rPr>
              <a:t> 3/2024</a:t>
            </a:r>
          </a:p>
          <a:p>
            <a:pPr algn="l"/>
            <a:endParaRPr lang="fi-FI" sz="1000" b="0" i="0" dirty="0">
              <a:solidFill>
                <a:schemeClr val="accent1"/>
              </a:solidFill>
              <a:latin typeface="Neue Haas Unica W1G Light" panose="020B0404030206020203" pitchFamily="34" charset="0"/>
            </a:endParaRPr>
          </a:p>
        </p:txBody>
      </p:sp>
    </p:spTree>
    <p:extLst>
      <p:ext uri="{BB962C8B-B14F-4D97-AF65-F5344CB8AC3E}">
        <p14:creationId xmlns:p14="http://schemas.microsoft.com/office/powerpoint/2010/main" val="14508714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isältö">
    <p:bg>
      <p:bgPr>
        <a:solidFill>
          <a:srgbClr val="FF646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6187C4-888C-D443-97ED-678CA019878E}"/>
              </a:ext>
            </a:extLst>
          </p:cNvPr>
          <p:cNvSpPr>
            <a:spLocks noGrp="1"/>
          </p:cNvSpPr>
          <p:nvPr>
            <p:ph type="title" hasCustomPrompt="1"/>
          </p:nvPr>
        </p:nvSpPr>
        <p:spPr>
          <a:xfrm>
            <a:off x="838200" y="983456"/>
            <a:ext cx="10515600" cy="1325563"/>
          </a:xfrm>
        </p:spPr>
        <p:txBody>
          <a:bodyPr/>
          <a:lstStyle>
            <a:lvl1pPr algn="ctr">
              <a:defRPr sz="8500">
                <a:solidFill>
                  <a:schemeClr val="bg1"/>
                </a:solidFill>
                <a:latin typeface="Clattering" pitchFamily="2" charset="0"/>
              </a:defRPr>
            </a:lvl1pPr>
          </a:lstStyle>
          <a:p>
            <a:r>
              <a:rPr lang="en-GB" dirty="0" err="1"/>
              <a:t>Sisältö</a:t>
            </a:r>
            <a:endParaRPr lang="en-FI" dirty="0"/>
          </a:p>
        </p:txBody>
      </p:sp>
      <p:sp>
        <p:nvSpPr>
          <p:cNvPr id="8" name="Text Placeholder 2">
            <a:extLst>
              <a:ext uri="{FF2B5EF4-FFF2-40B4-BE49-F238E27FC236}">
                <a16:creationId xmlns:a16="http://schemas.microsoft.com/office/drawing/2014/main" id="{8A1F004C-804C-1149-B4B9-EFF10150BBB5}"/>
              </a:ext>
            </a:extLst>
          </p:cNvPr>
          <p:cNvSpPr>
            <a:spLocks noGrp="1"/>
          </p:cNvSpPr>
          <p:nvPr>
            <p:ph type="body" idx="1" hasCustomPrompt="1"/>
          </p:nvPr>
        </p:nvSpPr>
        <p:spPr>
          <a:xfrm>
            <a:off x="831850" y="2603103"/>
            <a:ext cx="996950" cy="596503"/>
          </a:xfrm>
        </p:spPr>
        <p:txBody>
          <a:bodyPr/>
          <a:lstStyle>
            <a:lvl1pPr marL="0" indent="0">
              <a:buNone/>
              <a:defRPr sz="4000">
                <a:solidFill>
                  <a:schemeClr val="bg1"/>
                </a:solidFill>
                <a:latin typeface="Canela Medium" pitchFamily="2"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01</a:t>
            </a:r>
          </a:p>
        </p:txBody>
      </p:sp>
      <p:sp>
        <p:nvSpPr>
          <p:cNvPr id="10" name="Text Placeholder 2">
            <a:extLst>
              <a:ext uri="{FF2B5EF4-FFF2-40B4-BE49-F238E27FC236}">
                <a16:creationId xmlns:a16="http://schemas.microsoft.com/office/drawing/2014/main" id="{229B38F8-395F-DC43-9EEA-948E5A663C2C}"/>
              </a:ext>
            </a:extLst>
          </p:cNvPr>
          <p:cNvSpPr>
            <a:spLocks noGrp="1"/>
          </p:cNvSpPr>
          <p:nvPr>
            <p:ph type="body" idx="13" hasCustomPrompt="1"/>
          </p:nvPr>
        </p:nvSpPr>
        <p:spPr>
          <a:xfrm>
            <a:off x="831850" y="3385543"/>
            <a:ext cx="996950" cy="596503"/>
          </a:xfrm>
        </p:spPr>
        <p:txBody>
          <a:bodyPr/>
          <a:lstStyle>
            <a:lvl1pPr marL="0" indent="0">
              <a:buNone/>
              <a:defRPr sz="4000">
                <a:solidFill>
                  <a:schemeClr val="bg1"/>
                </a:solidFill>
                <a:latin typeface="Canela Medium" pitchFamily="2"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02</a:t>
            </a:r>
          </a:p>
        </p:txBody>
      </p:sp>
      <p:sp>
        <p:nvSpPr>
          <p:cNvPr id="11" name="Text Placeholder 2">
            <a:extLst>
              <a:ext uri="{FF2B5EF4-FFF2-40B4-BE49-F238E27FC236}">
                <a16:creationId xmlns:a16="http://schemas.microsoft.com/office/drawing/2014/main" id="{B8243C13-36F3-554B-B39E-5B18DAA5684A}"/>
              </a:ext>
            </a:extLst>
          </p:cNvPr>
          <p:cNvSpPr>
            <a:spLocks noGrp="1"/>
          </p:cNvSpPr>
          <p:nvPr>
            <p:ph type="body" idx="14" hasCustomPrompt="1"/>
          </p:nvPr>
        </p:nvSpPr>
        <p:spPr>
          <a:xfrm>
            <a:off x="831850" y="4152803"/>
            <a:ext cx="996950" cy="596503"/>
          </a:xfrm>
        </p:spPr>
        <p:txBody>
          <a:bodyPr/>
          <a:lstStyle>
            <a:lvl1pPr marL="0" indent="0">
              <a:buNone/>
              <a:defRPr sz="4000">
                <a:solidFill>
                  <a:schemeClr val="bg1"/>
                </a:solidFill>
                <a:latin typeface="Canela Medium" pitchFamily="2"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03</a:t>
            </a:r>
          </a:p>
        </p:txBody>
      </p:sp>
      <p:sp>
        <p:nvSpPr>
          <p:cNvPr id="12" name="Text Placeholder 2">
            <a:extLst>
              <a:ext uri="{FF2B5EF4-FFF2-40B4-BE49-F238E27FC236}">
                <a16:creationId xmlns:a16="http://schemas.microsoft.com/office/drawing/2014/main" id="{5C5BC51B-1ECA-5E44-BCAA-88BEFC96EDCA}"/>
              </a:ext>
            </a:extLst>
          </p:cNvPr>
          <p:cNvSpPr>
            <a:spLocks noGrp="1"/>
          </p:cNvSpPr>
          <p:nvPr>
            <p:ph type="body" idx="15" hasCustomPrompt="1"/>
          </p:nvPr>
        </p:nvSpPr>
        <p:spPr>
          <a:xfrm>
            <a:off x="831850" y="4929733"/>
            <a:ext cx="996950" cy="596503"/>
          </a:xfrm>
        </p:spPr>
        <p:txBody>
          <a:bodyPr/>
          <a:lstStyle>
            <a:lvl1pPr marL="0" indent="0">
              <a:buNone/>
              <a:defRPr sz="4000">
                <a:solidFill>
                  <a:schemeClr val="bg1"/>
                </a:solidFill>
                <a:latin typeface="Canela Medium" pitchFamily="2"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04</a:t>
            </a:r>
          </a:p>
        </p:txBody>
      </p:sp>
      <p:sp>
        <p:nvSpPr>
          <p:cNvPr id="13" name="Text Placeholder 2">
            <a:extLst>
              <a:ext uri="{FF2B5EF4-FFF2-40B4-BE49-F238E27FC236}">
                <a16:creationId xmlns:a16="http://schemas.microsoft.com/office/drawing/2014/main" id="{2119E771-A6DD-F245-A557-A5F963888D08}"/>
              </a:ext>
            </a:extLst>
          </p:cNvPr>
          <p:cNvSpPr>
            <a:spLocks noGrp="1"/>
          </p:cNvSpPr>
          <p:nvPr>
            <p:ph type="body" idx="16" hasCustomPrompt="1"/>
          </p:nvPr>
        </p:nvSpPr>
        <p:spPr>
          <a:xfrm>
            <a:off x="2089150" y="2689771"/>
            <a:ext cx="3460750" cy="536030"/>
          </a:xfrm>
        </p:spPr>
        <p:txBody>
          <a:bodyPr/>
          <a:lstStyle>
            <a:lvl1pPr marL="0" indent="0">
              <a:buNone/>
              <a:defRPr sz="3000" b="0" i="0">
                <a:solidFill>
                  <a:schemeClr val="bg1"/>
                </a:solidFill>
                <a:latin typeface="Neue Haas Unica W1G Light" panose="020B040403020602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err="1"/>
              <a:t>Ensimmäinen</a:t>
            </a:r>
            <a:endParaRPr lang="en-GB" dirty="0"/>
          </a:p>
        </p:txBody>
      </p:sp>
      <p:sp>
        <p:nvSpPr>
          <p:cNvPr id="14" name="Text Placeholder 2">
            <a:extLst>
              <a:ext uri="{FF2B5EF4-FFF2-40B4-BE49-F238E27FC236}">
                <a16:creationId xmlns:a16="http://schemas.microsoft.com/office/drawing/2014/main" id="{1D3CD72D-80AF-1245-9965-4E40DEDCD20D}"/>
              </a:ext>
            </a:extLst>
          </p:cNvPr>
          <p:cNvSpPr>
            <a:spLocks noGrp="1"/>
          </p:cNvSpPr>
          <p:nvPr>
            <p:ph type="body" idx="17" hasCustomPrompt="1"/>
          </p:nvPr>
        </p:nvSpPr>
        <p:spPr>
          <a:xfrm>
            <a:off x="2089150" y="3491606"/>
            <a:ext cx="3460750" cy="424457"/>
          </a:xfrm>
        </p:spPr>
        <p:txBody>
          <a:bodyPr/>
          <a:lstStyle>
            <a:lvl1pPr marL="0" indent="0">
              <a:buNone/>
              <a:defRPr sz="3000" b="0" i="0">
                <a:solidFill>
                  <a:schemeClr val="bg1"/>
                </a:solidFill>
                <a:latin typeface="Neue Haas Unica W1G Light" panose="020B040403020602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err="1"/>
              <a:t>Toinen</a:t>
            </a:r>
            <a:endParaRPr lang="en-GB" dirty="0"/>
          </a:p>
        </p:txBody>
      </p:sp>
      <p:sp>
        <p:nvSpPr>
          <p:cNvPr id="15" name="Text Placeholder 2">
            <a:extLst>
              <a:ext uri="{FF2B5EF4-FFF2-40B4-BE49-F238E27FC236}">
                <a16:creationId xmlns:a16="http://schemas.microsoft.com/office/drawing/2014/main" id="{CE227821-A9A2-F144-9C0A-25E20AEC0FDF}"/>
              </a:ext>
            </a:extLst>
          </p:cNvPr>
          <p:cNvSpPr>
            <a:spLocks noGrp="1"/>
          </p:cNvSpPr>
          <p:nvPr>
            <p:ph type="body" idx="18" hasCustomPrompt="1"/>
          </p:nvPr>
        </p:nvSpPr>
        <p:spPr>
          <a:xfrm>
            <a:off x="2089150" y="4238328"/>
            <a:ext cx="3460750" cy="424458"/>
          </a:xfrm>
        </p:spPr>
        <p:txBody>
          <a:bodyPr/>
          <a:lstStyle>
            <a:lvl1pPr marL="0" indent="0">
              <a:buNone/>
              <a:defRPr sz="3000" b="0" i="0">
                <a:solidFill>
                  <a:schemeClr val="bg1"/>
                </a:solidFill>
                <a:latin typeface="Neue Haas Unica W1G Light" panose="020B040403020602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err="1"/>
              <a:t>Kolmas</a:t>
            </a:r>
            <a:endParaRPr lang="en-GB" dirty="0"/>
          </a:p>
        </p:txBody>
      </p:sp>
      <p:sp>
        <p:nvSpPr>
          <p:cNvPr id="16" name="Text Placeholder 2">
            <a:extLst>
              <a:ext uri="{FF2B5EF4-FFF2-40B4-BE49-F238E27FC236}">
                <a16:creationId xmlns:a16="http://schemas.microsoft.com/office/drawing/2014/main" id="{A9ACDB04-5B3C-EB47-836C-C3EA4AB145E7}"/>
              </a:ext>
            </a:extLst>
          </p:cNvPr>
          <p:cNvSpPr>
            <a:spLocks noGrp="1"/>
          </p:cNvSpPr>
          <p:nvPr>
            <p:ph type="body" idx="19" hasCustomPrompt="1"/>
          </p:nvPr>
        </p:nvSpPr>
        <p:spPr>
          <a:xfrm>
            <a:off x="2089150" y="5015405"/>
            <a:ext cx="3460750" cy="497135"/>
          </a:xfrm>
        </p:spPr>
        <p:txBody>
          <a:bodyPr/>
          <a:lstStyle>
            <a:lvl1pPr marL="0" indent="0">
              <a:buNone/>
              <a:defRPr sz="3000" b="0" i="0">
                <a:solidFill>
                  <a:schemeClr val="bg1"/>
                </a:solidFill>
                <a:latin typeface="Neue Haas Unica W1G Light" panose="020B040403020602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err="1"/>
              <a:t>Neljäs</a:t>
            </a:r>
            <a:endParaRPr lang="en-GB" dirty="0"/>
          </a:p>
        </p:txBody>
      </p:sp>
      <p:pic>
        <p:nvPicPr>
          <p:cNvPr id="17" name="Picture 16">
            <a:extLst>
              <a:ext uri="{FF2B5EF4-FFF2-40B4-BE49-F238E27FC236}">
                <a16:creationId xmlns:a16="http://schemas.microsoft.com/office/drawing/2014/main" id="{D269E9D1-F6E6-0549-AAE5-FB75F727DB89}"/>
              </a:ext>
            </a:extLst>
          </p:cNvPr>
          <p:cNvPicPr>
            <a:picLocks noChangeAspect="1"/>
          </p:cNvPicPr>
          <p:nvPr userDrawn="1"/>
        </p:nvPicPr>
        <p:blipFill>
          <a:blip r:embed="rId2"/>
          <a:stretch>
            <a:fillRect/>
          </a:stretch>
        </p:blipFill>
        <p:spPr>
          <a:xfrm>
            <a:off x="10044529" y="6390396"/>
            <a:ext cx="1829365" cy="137829"/>
          </a:xfrm>
          <a:prstGeom prst="rect">
            <a:avLst/>
          </a:prstGeom>
        </p:spPr>
      </p:pic>
    </p:spTree>
    <p:extLst>
      <p:ext uri="{BB962C8B-B14F-4D97-AF65-F5344CB8AC3E}">
        <p14:creationId xmlns:p14="http://schemas.microsoft.com/office/powerpoint/2010/main" val="154207436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Kaksi palstaa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64AFCA-D63F-F44A-93EC-B862C59A65C5}"/>
              </a:ext>
            </a:extLst>
          </p:cNvPr>
          <p:cNvSpPr>
            <a:spLocks noGrp="1"/>
          </p:cNvSpPr>
          <p:nvPr>
            <p:ph type="title"/>
          </p:nvPr>
        </p:nvSpPr>
        <p:spPr>
          <a:xfrm>
            <a:off x="839788" y="825500"/>
            <a:ext cx="10602912" cy="647700"/>
          </a:xfrm>
        </p:spPr>
        <p:txBody>
          <a:bodyPr anchor="b"/>
          <a:lstStyle>
            <a:lvl1pPr algn="ctr">
              <a:defRPr sz="4400">
                <a:solidFill>
                  <a:srgbClr val="FF6464"/>
                </a:solidFill>
                <a:latin typeface="Canela Medium" pitchFamily="2" charset="77"/>
              </a:defRPr>
            </a:lvl1pPr>
          </a:lstStyle>
          <a:p>
            <a:r>
              <a:rPr lang="en-GB"/>
              <a:t>Click to edit Master title style</a:t>
            </a:r>
            <a:endParaRPr lang="en-FI" dirty="0"/>
          </a:p>
        </p:txBody>
      </p:sp>
      <p:sp>
        <p:nvSpPr>
          <p:cNvPr id="8" name="Content Placeholder 2">
            <a:extLst>
              <a:ext uri="{FF2B5EF4-FFF2-40B4-BE49-F238E27FC236}">
                <a16:creationId xmlns:a16="http://schemas.microsoft.com/office/drawing/2014/main" id="{52B315A2-FFA6-D948-84EC-A290CC1C18B6}"/>
              </a:ext>
            </a:extLst>
          </p:cNvPr>
          <p:cNvSpPr>
            <a:spLocks noGrp="1"/>
          </p:cNvSpPr>
          <p:nvPr>
            <p:ph idx="10"/>
          </p:nvPr>
        </p:nvSpPr>
        <p:spPr>
          <a:xfrm>
            <a:off x="838200" y="2023585"/>
            <a:ext cx="4953001" cy="3679825"/>
          </a:xfrm>
        </p:spPr>
        <p:txBody>
          <a:bodyPr/>
          <a:lstStyle>
            <a:lvl1pPr>
              <a:lnSpc>
                <a:spcPct val="120000"/>
              </a:lnSpc>
              <a:defRPr sz="2000" b="0" i="0">
                <a:solidFill>
                  <a:srgbClr val="002649"/>
                </a:solidFill>
                <a:latin typeface="Neue Haas Unica W1G Light" panose="020B0404030206020203" pitchFamily="34" charset="0"/>
              </a:defRPr>
            </a:lvl1pPr>
            <a:lvl2pPr>
              <a:lnSpc>
                <a:spcPct val="120000"/>
              </a:lnSpc>
              <a:defRPr sz="1800" b="0" i="0">
                <a:solidFill>
                  <a:srgbClr val="002649"/>
                </a:solidFill>
                <a:latin typeface="Neue Haas Unica W1G Light" panose="020B0404030206020203" pitchFamily="34" charset="0"/>
              </a:defRPr>
            </a:lvl2pPr>
            <a:lvl3pPr>
              <a:lnSpc>
                <a:spcPct val="120000"/>
              </a:lnSpc>
              <a:defRPr sz="1600" b="0" i="0">
                <a:solidFill>
                  <a:srgbClr val="002649"/>
                </a:solidFill>
                <a:latin typeface="Neue Haas Unica W1G Light" panose="020B0404030206020203" pitchFamily="34" charset="0"/>
              </a:defRPr>
            </a:lvl3pPr>
            <a:lvl4pPr>
              <a:defRPr sz="2000" b="0" i="0">
                <a:solidFill>
                  <a:srgbClr val="002649"/>
                </a:solidFill>
                <a:latin typeface="Neue Haas Unica W1G Light" panose="020B0404030206020203" pitchFamily="34" charset="0"/>
              </a:defRPr>
            </a:lvl4pPr>
            <a:lvl5pPr>
              <a:defRPr sz="2000" b="0" i="0">
                <a:solidFill>
                  <a:srgbClr val="002649"/>
                </a:solidFill>
                <a:latin typeface="Neue Haas Unica W1G Light" panose="020B0404030206020203" pitchFamily="34" charset="0"/>
              </a:defRPr>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p:txBody>
      </p:sp>
      <p:sp>
        <p:nvSpPr>
          <p:cNvPr id="5" name="Content Placeholder 2">
            <a:extLst>
              <a:ext uri="{FF2B5EF4-FFF2-40B4-BE49-F238E27FC236}">
                <a16:creationId xmlns:a16="http://schemas.microsoft.com/office/drawing/2014/main" id="{D1425E5C-7BEA-364B-9017-B65429A54C26}"/>
              </a:ext>
            </a:extLst>
          </p:cNvPr>
          <p:cNvSpPr>
            <a:spLocks noGrp="1"/>
          </p:cNvSpPr>
          <p:nvPr>
            <p:ph idx="11"/>
          </p:nvPr>
        </p:nvSpPr>
        <p:spPr>
          <a:xfrm>
            <a:off x="6400800" y="2023585"/>
            <a:ext cx="5041900" cy="3679825"/>
          </a:xfrm>
        </p:spPr>
        <p:txBody>
          <a:bodyPr/>
          <a:lstStyle>
            <a:lvl1pPr>
              <a:lnSpc>
                <a:spcPct val="120000"/>
              </a:lnSpc>
              <a:defRPr sz="2000" b="0" i="0">
                <a:solidFill>
                  <a:srgbClr val="002649"/>
                </a:solidFill>
                <a:latin typeface="Neue Haas Unica W1G Light" panose="020B0404030206020203" pitchFamily="34" charset="0"/>
              </a:defRPr>
            </a:lvl1pPr>
            <a:lvl2pPr>
              <a:lnSpc>
                <a:spcPct val="120000"/>
              </a:lnSpc>
              <a:defRPr sz="1800" b="0" i="0">
                <a:solidFill>
                  <a:srgbClr val="002649"/>
                </a:solidFill>
                <a:latin typeface="Neue Haas Unica W1G Light" panose="020B0404030206020203" pitchFamily="34" charset="0"/>
              </a:defRPr>
            </a:lvl2pPr>
            <a:lvl3pPr>
              <a:lnSpc>
                <a:spcPct val="120000"/>
              </a:lnSpc>
              <a:defRPr sz="1600" b="0" i="0">
                <a:solidFill>
                  <a:srgbClr val="002649"/>
                </a:solidFill>
                <a:latin typeface="Neue Haas Unica W1G Light" panose="020B0404030206020203" pitchFamily="34" charset="0"/>
              </a:defRPr>
            </a:lvl3pPr>
            <a:lvl4pPr>
              <a:defRPr sz="2000" b="0" i="0">
                <a:solidFill>
                  <a:srgbClr val="002649"/>
                </a:solidFill>
                <a:latin typeface="Neue Haas Unica W1G Light" panose="020B0404030206020203" pitchFamily="34" charset="0"/>
              </a:defRPr>
            </a:lvl4pPr>
            <a:lvl5pPr>
              <a:defRPr sz="2000" b="0" i="0">
                <a:solidFill>
                  <a:srgbClr val="002649"/>
                </a:solidFill>
                <a:latin typeface="Neue Haas Unica W1G Light" panose="020B0404030206020203" pitchFamily="34" charset="0"/>
              </a:defRPr>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p:txBody>
      </p:sp>
      <p:pic>
        <p:nvPicPr>
          <p:cNvPr id="6" name="Picture 5">
            <a:extLst>
              <a:ext uri="{FF2B5EF4-FFF2-40B4-BE49-F238E27FC236}">
                <a16:creationId xmlns:a16="http://schemas.microsoft.com/office/drawing/2014/main" id="{0036248A-D07A-A94C-B343-5A80BE9C4BEB}"/>
              </a:ext>
            </a:extLst>
          </p:cNvPr>
          <p:cNvPicPr>
            <a:picLocks noChangeAspect="1"/>
          </p:cNvPicPr>
          <p:nvPr userDrawn="1"/>
        </p:nvPicPr>
        <p:blipFill>
          <a:blip r:embed="rId2"/>
          <a:stretch>
            <a:fillRect/>
          </a:stretch>
        </p:blipFill>
        <p:spPr>
          <a:xfrm>
            <a:off x="10064074" y="6389170"/>
            <a:ext cx="1845645" cy="139055"/>
          </a:xfrm>
          <a:prstGeom prst="rect">
            <a:avLst/>
          </a:prstGeom>
        </p:spPr>
      </p:pic>
      <p:pic>
        <p:nvPicPr>
          <p:cNvPr id="9" name="Picture 8">
            <a:extLst>
              <a:ext uri="{FF2B5EF4-FFF2-40B4-BE49-F238E27FC236}">
                <a16:creationId xmlns:a16="http://schemas.microsoft.com/office/drawing/2014/main" id="{12BD7305-CCC3-5341-84F6-412B2D26010C}"/>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t="27103" r="13753"/>
          <a:stretch/>
        </p:blipFill>
        <p:spPr>
          <a:xfrm>
            <a:off x="10200843" y="0"/>
            <a:ext cx="1991157" cy="1358662"/>
          </a:xfrm>
          <a:prstGeom prst="rect">
            <a:avLst/>
          </a:prstGeom>
        </p:spPr>
      </p:pic>
      <p:sp>
        <p:nvSpPr>
          <p:cNvPr id="7" name="TextBox 6">
            <a:extLst>
              <a:ext uri="{FF2B5EF4-FFF2-40B4-BE49-F238E27FC236}">
                <a16:creationId xmlns:a16="http://schemas.microsoft.com/office/drawing/2014/main" id="{57063728-23EA-EE4E-9EC1-5FEC05A2CD26}"/>
              </a:ext>
            </a:extLst>
          </p:cNvPr>
          <p:cNvSpPr txBox="1"/>
          <p:nvPr userDrawn="1"/>
        </p:nvSpPr>
        <p:spPr>
          <a:xfrm>
            <a:off x="602312" y="6328170"/>
            <a:ext cx="602016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dirty="0" err="1">
                <a:solidFill>
                  <a:schemeClr val="accent1"/>
                </a:solidFill>
                <a:latin typeface="Neue Haas Unica W1G Light" panose="020B0404030206020203" pitchFamily="34" charset="0"/>
              </a:rPr>
              <a:t>Lähde</a:t>
            </a:r>
            <a:r>
              <a:rPr lang="en-US" sz="1000" b="0" i="0" dirty="0">
                <a:solidFill>
                  <a:schemeClr val="accent1"/>
                </a:solidFill>
                <a:latin typeface="Neue Haas Unica W1G Light" panose="020B0404030206020203" pitchFamily="34" charset="0"/>
              </a:rPr>
              <a:t>: Aikakausmediat </a:t>
            </a:r>
            <a:r>
              <a:rPr lang="en-US" sz="1000" b="0" i="0" dirty="0" err="1">
                <a:solidFill>
                  <a:schemeClr val="accent1"/>
                </a:solidFill>
                <a:latin typeface="Neue Haas Unica W1G Light" panose="020B0404030206020203" pitchFamily="34" charset="0"/>
              </a:rPr>
              <a:t>somessa</a:t>
            </a:r>
            <a:r>
              <a:rPr lang="en-US" sz="1000" b="0" i="0" dirty="0">
                <a:solidFill>
                  <a:schemeClr val="accent1"/>
                </a:solidFill>
                <a:latin typeface="Neue Haas Unica W1G Light" panose="020B0404030206020203" pitchFamily="34" charset="0"/>
              </a:rPr>
              <a:t> 3/2024</a:t>
            </a:r>
          </a:p>
          <a:p>
            <a:pPr algn="l"/>
            <a:endParaRPr lang="fi-FI" sz="1000" b="0" i="0" dirty="0">
              <a:solidFill>
                <a:schemeClr val="accent1"/>
              </a:solidFill>
              <a:latin typeface="Neue Haas Unica W1G Light" panose="020B0404030206020203" pitchFamily="34" charset="0"/>
            </a:endParaRPr>
          </a:p>
        </p:txBody>
      </p:sp>
    </p:spTree>
    <p:extLst>
      <p:ext uri="{BB962C8B-B14F-4D97-AF65-F5344CB8AC3E}">
        <p14:creationId xmlns:p14="http://schemas.microsoft.com/office/powerpoint/2010/main" val="395910216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eksti + kuva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64AFCA-D63F-F44A-93EC-B862C59A65C5}"/>
              </a:ext>
            </a:extLst>
          </p:cNvPr>
          <p:cNvSpPr>
            <a:spLocks noGrp="1"/>
          </p:cNvSpPr>
          <p:nvPr>
            <p:ph type="title"/>
          </p:nvPr>
        </p:nvSpPr>
        <p:spPr>
          <a:xfrm>
            <a:off x="839788" y="825500"/>
            <a:ext cx="4799012" cy="1231900"/>
          </a:xfrm>
        </p:spPr>
        <p:txBody>
          <a:bodyPr anchor="b"/>
          <a:lstStyle>
            <a:lvl1pPr>
              <a:defRPr sz="4000">
                <a:solidFill>
                  <a:srgbClr val="002649"/>
                </a:solidFill>
                <a:latin typeface="Canela Medium" pitchFamily="2" charset="77"/>
              </a:defRPr>
            </a:lvl1pPr>
          </a:lstStyle>
          <a:p>
            <a:r>
              <a:rPr lang="en-GB"/>
              <a:t>Click to edit Master title style</a:t>
            </a:r>
            <a:endParaRPr lang="en-FI" dirty="0"/>
          </a:p>
        </p:txBody>
      </p:sp>
      <p:sp>
        <p:nvSpPr>
          <p:cNvPr id="3" name="Picture Placeholder 2">
            <a:extLst>
              <a:ext uri="{FF2B5EF4-FFF2-40B4-BE49-F238E27FC236}">
                <a16:creationId xmlns:a16="http://schemas.microsoft.com/office/drawing/2014/main" id="{DF09B815-D875-F147-9E50-1B58609FA44B}"/>
              </a:ext>
            </a:extLst>
          </p:cNvPr>
          <p:cNvSpPr>
            <a:spLocks noGrp="1"/>
          </p:cNvSpPr>
          <p:nvPr>
            <p:ph type="pic" idx="1"/>
          </p:nvPr>
        </p:nvSpPr>
        <p:spPr>
          <a:xfrm>
            <a:off x="6553202" y="0"/>
            <a:ext cx="5638798" cy="685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FI"/>
          </a:p>
        </p:txBody>
      </p:sp>
      <p:sp>
        <p:nvSpPr>
          <p:cNvPr id="8" name="Content Placeholder 2">
            <a:extLst>
              <a:ext uri="{FF2B5EF4-FFF2-40B4-BE49-F238E27FC236}">
                <a16:creationId xmlns:a16="http://schemas.microsoft.com/office/drawing/2014/main" id="{52B315A2-FFA6-D948-84EC-A290CC1C18B6}"/>
              </a:ext>
            </a:extLst>
          </p:cNvPr>
          <p:cNvSpPr>
            <a:spLocks noGrp="1"/>
          </p:cNvSpPr>
          <p:nvPr>
            <p:ph idx="10"/>
          </p:nvPr>
        </p:nvSpPr>
        <p:spPr>
          <a:xfrm>
            <a:off x="838200" y="2352675"/>
            <a:ext cx="4799012" cy="3679825"/>
          </a:xfrm>
        </p:spPr>
        <p:txBody>
          <a:bodyPr/>
          <a:lstStyle>
            <a:lvl1pPr>
              <a:lnSpc>
                <a:spcPct val="120000"/>
              </a:lnSpc>
              <a:defRPr sz="2000" b="0" i="0">
                <a:solidFill>
                  <a:srgbClr val="002649"/>
                </a:solidFill>
                <a:latin typeface="Neue Haas Unica W1G Light" panose="020B0404030206020203" pitchFamily="34" charset="0"/>
              </a:defRPr>
            </a:lvl1pPr>
            <a:lvl2pPr>
              <a:lnSpc>
                <a:spcPct val="120000"/>
              </a:lnSpc>
              <a:defRPr sz="1800" b="0" i="0">
                <a:solidFill>
                  <a:srgbClr val="002649"/>
                </a:solidFill>
                <a:latin typeface="Neue Haas Unica W1G Light" panose="020B0404030206020203" pitchFamily="34" charset="0"/>
              </a:defRPr>
            </a:lvl2pPr>
            <a:lvl3pPr>
              <a:lnSpc>
                <a:spcPct val="120000"/>
              </a:lnSpc>
              <a:defRPr sz="1600" b="0" i="0">
                <a:solidFill>
                  <a:srgbClr val="002649"/>
                </a:solidFill>
                <a:latin typeface="Neue Haas Unica W1G Light" panose="020B0404030206020203" pitchFamily="34" charset="0"/>
              </a:defRPr>
            </a:lvl3pPr>
            <a:lvl4pPr>
              <a:defRPr sz="2000" b="0" i="0">
                <a:solidFill>
                  <a:srgbClr val="002649"/>
                </a:solidFill>
                <a:latin typeface="Neue Haas Unica W1G Light" panose="020B0404030206020203" pitchFamily="34" charset="0"/>
              </a:defRPr>
            </a:lvl4pPr>
            <a:lvl5pPr>
              <a:defRPr sz="2000" b="0" i="0">
                <a:solidFill>
                  <a:srgbClr val="002649"/>
                </a:solidFill>
                <a:latin typeface="Neue Haas Unica W1G Light" panose="020B0404030206020203" pitchFamily="34" charset="0"/>
              </a:defRPr>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p:txBody>
      </p:sp>
      <p:sp>
        <p:nvSpPr>
          <p:cNvPr id="5" name="TextBox 4">
            <a:extLst>
              <a:ext uri="{FF2B5EF4-FFF2-40B4-BE49-F238E27FC236}">
                <a16:creationId xmlns:a16="http://schemas.microsoft.com/office/drawing/2014/main" id="{073C6D96-CE5D-624C-B880-8F643F99FF64}"/>
              </a:ext>
            </a:extLst>
          </p:cNvPr>
          <p:cNvSpPr txBox="1"/>
          <p:nvPr userDrawn="1"/>
        </p:nvSpPr>
        <p:spPr>
          <a:xfrm>
            <a:off x="602312" y="6328170"/>
            <a:ext cx="602016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dirty="0" err="1">
                <a:solidFill>
                  <a:schemeClr val="accent1"/>
                </a:solidFill>
                <a:latin typeface="Neue Haas Unica W1G Light" panose="020B0404030206020203" pitchFamily="34" charset="0"/>
              </a:rPr>
              <a:t>Lähde</a:t>
            </a:r>
            <a:r>
              <a:rPr lang="en-US" sz="1000" b="0" i="0" dirty="0">
                <a:solidFill>
                  <a:schemeClr val="accent1"/>
                </a:solidFill>
                <a:latin typeface="Neue Haas Unica W1G Light" panose="020B0404030206020203" pitchFamily="34" charset="0"/>
              </a:rPr>
              <a:t>: Aikakausmediat </a:t>
            </a:r>
            <a:r>
              <a:rPr lang="en-US" sz="1000" b="0" i="0" dirty="0" err="1">
                <a:solidFill>
                  <a:schemeClr val="accent1"/>
                </a:solidFill>
                <a:latin typeface="Neue Haas Unica W1G Light" panose="020B0404030206020203" pitchFamily="34" charset="0"/>
              </a:rPr>
              <a:t>somessa</a:t>
            </a:r>
            <a:r>
              <a:rPr lang="en-US" sz="1000" b="0" i="0" dirty="0">
                <a:solidFill>
                  <a:schemeClr val="accent1"/>
                </a:solidFill>
                <a:latin typeface="Neue Haas Unica W1G Light" panose="020B0404030206020203" pitchFamily="34" charset="0"/>
              </a:rPr>
              <a:t> 3/2024</a:t>
            </a:r>
          </a:p>
          <a:p>
            <a:pPr algn="l"/>
            <a:endParaRPr lang="fi-FI" sz="1000" b="0" i="0" dirty="0">
              <a:solidFill>
                <a:schemeClr val="accent1"/>
              </a:solidFill>
              <a:latin typeface="Neue Haas Unica W1G Light" panose="020B0404030206020203" pitchFamily="34" charset="0"/>
            </a:endParaRPr>
          </a:p>
        </p:txBody>
      </p:sp>
    </p:spTree>
    <p:extLst>
      <p:ext uri="{BB962C8B-B14F-4D97-AF65-F5344CB8AC3E}">
        <p14:creationId xmlns:p14="http://schemas.microsoft.com/office/powerpoint/2010/main" val="56741247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ksti + kuva 2">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DF09B815-D875-F147-9E50-1B58609FA44B}"/>
              </a:ext>
            </a:extLst>
          </p:cNvPr>
          <p:cNvSpPr>
            <a:spLocks noGrp="1"/>
          </p:cNvSpPr>
          <p:nvPr>
            <p:ph type="pic" idx="1"/>
          </p:nvPr>
        </p:nvSpPr>
        <p:spPr>
          <a:xfrm>
            <a:off x="0" y="0"/>
            <a:ext cx="5638798" cy="685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FI"/>
          </a:p>
        </p:txBody>
      </p:sp>
      <p:sp>
        <p:nvSpPr>
          <p:cNvPr id="2" name="Title 1">
            <a:extLst>
              <a:ext uri="{FF2B5EF4-FFF2-40B4-BE49-F238E27FC236}">
                <a16:creationId xmlns:a16="http://schemas.microsoft.com/office/drawing/2014/main" id="{0664AFCA-D63F-F44A-93EC-B862C59A65C5}"/>
              </a:ext>
            </a:extLst>
          </p:cNvPr>
          <p:cNvSpPr>
            <a:spLocks noGrp="1"/>
          </p:cNvSpPr>
          <p:nvPr>
            <p:ph type="title"/>
          </p:nvPr>
        </p:nvSpPr>
        <p:spPr>
          <a:xfrm>
            <a:off x="6553204" y="825500"/>
            <a:ext cx="4799012" cy="1231900"/>
          </a:xfrm>
        </p:spPr>
        <p:txBody>
          <a:bodyPr anchor="b"/>
          <a:lstStyle>
            <a:lvl1pPr>
              <a:defRPr sz="4000">
                <a:solidFill>
                  <a:srgbClr val="002649"/>
                </a:solidFill>
                <a:latin typeface="Canela Medium" pitchFamily="2" charset="77"/>
              </a:defRPr>
            </a:lvl1pPr>
          </a:lstStyle>
          <a:p>
            <a:r>
              <a:rPr lang="en-GB"/>
              <a:t>Click to edit Master title style</a:t>
            </a:r>
            <a:endParaRPr lang="en-FI" dirty="0"/>
          </a:p>
        </p:txBody>
      </p:sp>
      <p:sp>
        <p:nvSpPr>
          <p:cNvPr id="8" name="Content Placeholder 2">
            <a:extLst>
              <a:ext uri="{FF2B5EF4-FFF2-40B4-BE49-F238E27FC236}">
                <a16:creationId xmlns:a16="http://schemas.microsoft.com/office/drawing/2014/main" id="{52B315A2-FFA6-D948-84EC-A290CC1C18B6}"/>
              </a:ext>
            </a:extLst>
          </p:cNvPr>
          <p:cNvSpPr>
            <a:spLocks noGrp="1"/>
          </p:cNvSpPr>
          <p:nvPr>
            <p:ph idx="10"/>
          </p:nvPr>
        </p:nvSpPr>
        <p:spPr>
          <a:xfrm>
            <a:off x="6551616" y="2352675"/>
            <a:ext cx="4799012" cy="3679825"/>
          </a:xfrm>
        </p:spPr>
        <p:txBody>
          <a:bodyPr/>
          <a:lstStyle>
            <a:lvl1pPr>
              <a:lnSpc>
                <a:spcPct val="120000"/>
              </a:lnSpc>
              <a:defRPr sz="2000" b="0" i="0">
                <a:solidFill>
                  <a:srgbClr val="002649"/>
                </a:solidFill>
                <a:latin typeface="Neue Haas Unica W1G Light" panose="020B0404030206020203" pitchFamily="34" charset="0"/>
              </a:defRPr>
            </a:lvl1pPr>
            <a:lvl2pPr>
              <a:lnSpc>
                <a:spcPct val="120000"/>
              </a:lnSpc>
              <a:defRPr sz="1800" b="0" i="0">
                <a:solidFill>
                  <a:srgbClr val="002649"/>
                </a:solidFill>
                <a:latin typeface="Neue Haas Unica W1G Light" panose="020B0404030206020203" pitchFamily="34" charset="0"/>
              </a:defRPr>
            </a:lvl2pPr>
            <a:lvl3pPr>
              <a:lnSpc>
                <a:spcPct val="120000"/>
              </a:lnSpc>
              <a:defRPr sz="1600" b="0" i="0">
                <a:solidFill>
                  <a:srgbClr val="002649"/>
                </a:solidFill>
                <a:latin typeface="Neue Haas Unica W1G Light" panose="020B0404030206020203" pitchFamily="34" charset="0"/>
              </a:defRPr>
            </a:lvl3pPr>
            <a:lvl4pPr>
              <a:defRPr sz="2000" b="0" i="0">
                <a:solidFill>
                  <a:srgbClr val="002649"/>
                </a:solidFill>
                <a:latin typeface="Neue Haas Unica W1G Light" panose="020B0404030206020203" pitchFamily="34" charset="0"/>
              </a:defRPr>
            </a:lvl4pPr>
            <a:lvl5pPr>
              <a:defRPr sz="2000" b="0" i="0">
                <a:solidFill>
                  <a:srgbClr val="002649"/>
                </a:solidFill>
                <a:latin typeface="Neue Haas Unica W1G Light" panose="020B0404030206020203" pitchFamily="34" charset="0"/>
              </a:defRPr>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p:txBody>
      </p:sp>
      <p:pic>
        <p:nvPicPr>
          <p:cNvPr id="7" name="Picture 6">
            <a:extLst>
              <a:ext uri="{FF2B5EF4-FFF2-40B4-BE49-F238E27FC236}">
                <a16:creationId xmlns:a16="http://schemas.microsoft.com/office/drawing/2014/main" id="{27357D93-882A-7348-B149-EEDC6EB250B4}"/>
              </a:ext>
            </a:extLst>
          </p:cNvPr>
          <p:cNvPicPr>
            <a:picLocks noChangeAspect="1"/>
          </p:cNvPicPr>
          <p:nvPr userDrawn="1"/>
        </p:nvPicPr>
        <p:blipFill>
          <a:blip r:embed="rId2"/>
          <a:stretch>
            <a:fillRect/>
          </a:stretch>
        </p:blipFill>
        <p:spPr>
          <a:xfrm>
            <a:off x="10044529" y="6390396"/>
            <a:ext cx="1829365" cy="137829"/>
          </a:xfrm>
          <a:prstGeom prst="rect">
            <a:avLst/>
          </a:prstGeom>
        </p:spPr>
      </p:pic>
      <p:pic>
        <p:nvPicPr>
          <p:cNvPr id="9" name="Picture 8">
            <a:extLst>
              <a:ext uri="{FF2B5EF4-FFF2-40B4-BE49-F238E27FC236}">
                <a16:creationId xmlns:a16="http://schemas.microsoft.com/office/drawing/2014/main" id="{DE1D72B2-0E38-4441-ACDA-CA2FF42A7133}"/>
              </a:ext>
            </a:extLst>
          </p:cNvPr>
          <p:cNvPicPr>
            <a:picLocks noChangeAspect="1"/>
          </p:cNvPicPr>
          <p:nvPr userDrawn="1"/>
        </p:nvPicPr>
        <p:blipFill>
          <a:blip r:embed="rId3"/>
          <a:stretch>
            <a:fillRect/>
          </a:stretch>
        </p:blipFill>
        <p:spPr>
          <a:xfrm>
            <a:off x="10064074" y="6389170"/>
            <a:ext cx="1845645" cy="139055"/>
          </a:xfrm>
          <a:prstGeom prst="rect">
            <a:avLst/>
          </a:prstGeom>
        </p:spPr>
      </p:pic>
      <p:sp>
        <p:nvSpPr>
          <p:cNvPr id="10" name="TextBox 9">
            <a:extLst>
              <a:ext uri="{FF2B5EF4-FFF2-40B4-BE49-F238E27FC236}">
                <a16:creationId xmlns:a16="http://schemas.microsoft.com/office/drawing/2014/main" id="{06648336-2B7F-D741-BF86-08D5440632D8}"/>
              </a:ext>
            </a:extLst>
          </p:cNvPr>
          <p:cNvSpPr txBox="1"/>
          <p:nvPr userDrawn="1"/>
        </p:nvSpPr>
        <p:spPr>
          <a:xfrm>
            <a:off x="602312" y="6328170"/>
            <a:ext cx="602016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dirty="0" err="1">
                <a:solidFill>
                  <a:schemeClr val="accent1"/>
                </a:solidFill>
                <a:latin typeface="Neue Haas Unica W1G Light" panose="020B0404030206020203" pitchFamily="34" charset="0"/>
              </a:rPr>
              <a:t>Lähde</a:t>
            </a:r>
            <a:r>
              <a:rPr lang="en-US" sz="1000" b="0" i="0" dirty="0">
                <a:solidFill>
                  <a:schemeClr val="accent1"/>
                </a:solidFill>
                <a:latin typeface="Neue Haas Unica W1G Light" panose="020B0404030206020203" pitchFamily="34" charset="0"/>
              </a:rPr>
              <a:t>: Aikakausmediat </a:t>
            </a:r>
            <a:r>
              <a:rPr lang="en-US" sz="1000" b="0" i="0" dirty="0" err="1">
                <a:solidFill>
                  <a:schemeClr val="accent1"/>
                </a:solidFill>
                <a:latin typeface="Neue Haas Unica W1G Light" panose="020B0404030206020203" pitchFamily="34" charset="0"/>
              </a:rPr>
              <a:t>somessa</a:t>
            </a:r>
            <a:r>
              <a:rPr lang="en-US" sz="1000" b="0" i="0" dirty="0">
                <a:solidFill>
                  <a:schemeClr val="accent1"/>
                </a:solidFill>
                <a:latin typeface="Neue Haas Unica W1G Light" panose="020B0404030206020203" pitchFamily="34" charset="0"/>
              </a:rPr>
              <a:t> 3/2024</a:t>
            </a:r>
          </a:p>
          <a:p>
            <a:pPr algn="l"/>
            <a:endParaRPr lang="fi-FI" sz="1000" b="0" i="0" dirty="0">
              <a:solidFill>
                <a:schemeClr val="accent1"/>
              </a:solidFill>
              <a:latin typeface="Neue Haas Unica W1G Light" panose="020B0404030206020203" pitchFamily="34" charset="0"/>
            </a:endParaRPr>
          </a:p>
        </p:txBody>
      </p:sp>
    </p:spTree>
    <p:extLst>
      <p:ext uri="{BB962C8B-B14F-4D97-AF65-F5344CB8AC3E}">
        <p14:creationId xmlns:p14="http://schemas.microsoft.com/office/powerpoint/2010/main" val="61451667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eksti + kuva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64AFCA-D63F-F44A-93EC-B862C59A65C5}"/>
              </a:ext>
            </a:extLst>
          </p:cNvPr>
          <p:cNvSpPr>
            <a:spLocks noGrp="1"/>
          </p:cNvSpPr>
          <p:nvPr>
            <p:ph type="title"/>
          </p:nvPr>
        </p:nvSpPr>
        <p:spPr>
          <a:xfrm>
            <a:off x="839788" y="825500"/>
            <a:ext cx="4799012" cy="1231900"/>
          </a:xfrm>
        </p:spPr>
        <p:txBody>
          <a:bodyPr anchor="b"/>
          <a:lstStyle>
            <a:lvl1pPr>
              <a:defRPr sz="4000">
                <a:solidFill>
                  <a:srgbClr val="FF6464"/>
                </a:solidFill>
                <a:latin typeface="Canela Medium" pitchFamily="2" charset="77"/>
              </a:defRPr>
            </a:lvl1pPr>
          </a:lstStyle>
          <a:p>
            <a:r>
              <a:rPr lang="en-GB"/>
              <a:t>Click to edit Master title style</a:t>
            </a:r>
            <a:endParaRPr lang="en-FI" dirty="0"/>
          </a:p>
        </p:txBody>
      </p:sp>
      <p:sp>
        <p:nvSpPr>
          <p:cNvPr id="3" name="Picture Placeholder 2">
            <a:extLst>
              <a:ext uri="{FF2B5EF4-FFF2-40B4-BE49-F238E27FC236}">
                <a16:creationId xmlns:a16="http://schemas.microsoft.com/office/drawing/2014/main" id="{DF09B815-D875-F147-9E50-1B58609FA44B}"/>
              </a:ext>
            </a:extLst>
          </p:cNvPr>
          <p:cNvSpPr>
            <a:spLocks noGrp="1"/>
          </p:cNvSpPr>
          <p:nvPr>
            <p:ph type="pic" idx="1"/>
          </p:nvPr>
        </p:nvSpPr>
        <p:spPr>
          <a:xfrm>
            <a:off x="6553202" y="0"/>
            <a:ext cx="5638798" cy="685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FI"/>
          </a:p>
        </p:txBody>
      </p:sp>
      <p:sp>
        <p:nvSpPr>
          <p:cNvPr id="8" name="Content Placeholder 2">
            <a:extLst>
              <a:ext uri="{FF2B5EF4-FFF2-40B4-BE49-F238E27FC236}">
                <a16:creationId xmlns:a16="http://schemas.microsoft.com/office/drawing/2014/main" id="{52B315A2-FFA6-D948-84EC-A290CC1C18B6}"/>
              </a:ext>
            </a:extLst>
          </p:cNvPr>
          <p:cNvSpPr>
            <a:spLocks noGrp="1"/>
          </p:cNvSpPr>
          <p:nvPr>
            <p:ph idx="10"/>
          </p:nvPr>
        </p:nvSpPr>
        <p:spPr>
          <a:xfrm>
            <a:off x="838200" y="2352675"/>
            <a:ext cx="4799012" cy="3679825"/>
          </a:xfrm>
        </p:spPr>
        <p:txBody>
          <a:bodyPr/>
          <a:lstStyle>
            <a:lvl1pPr>
              <a:lnSpc>
                <a:spcPct val="120000"/>
              </a:lnSpc>
              <a:defRPr sz="2000" b="0" i="0">
                <a:solidFill>
                  <a:srgbClr val="002649"/>
                </a:solidFill>
                <a:latin typeface="Neue Haas Unica W1G Light" panose="020B0404030206020203" pitchFamily="34" charset="0"/>
              </a:defRPr>
            </a:lvl1pPr>
            <a:lvl2pPr>
              <a:lnSpc>
                <a:spcPct val="120000"/>
              </a:lnSpc>
              <a:defRPr sz="1800" b="0" i="0">
                <a:solidFill>
                  <a:srgbClr val="002649"/>
                </a:solidFill>
                <a:latin typeface="Neue Haas Unica W1G Light" panose="020B0404030206020203" pitchFamily="34" charset="0"/>
              </a:defRPr>
            </a:lvl2pPr>
            <a:lvl3pPr>
              <a:lnSpc>
                <a:spcPct val="120000"/>
              </a:lnSpc>
              <a:defRPr sz="1600" b="0" i="0">
                <a:solidFill>
                  <a:srgbClr val="002649"/>
                </a:solidFill>
                <a:latin typeface="Neue Haas Unica W1G Light" panose="020B0404030206020203" pitchFamily="34" charset="0"/>
              </a:defRPr>
            </a:lvl3pPr>
            <a:lvl4pPr>
              <a:defRPr sz="2000" b="0" i="0">
                <a:solidFill>
                  <a:srgbClr val="002649"/>
                </a:solidFill>
                <a:latin typeface="Neue Haas Unica W1G Light" panose="020B0404030206020203" pitchFamily="34" charset="0"/>
              </a:defRPr>
            </a:lvl4pPr>
            <a:lvl5pPr>
              <a:defRPr sz="2000" b="0" i="0">
                <a:solidFill>
                  <a:srgbClr val="002649"/>
                </a:solidFill>
                <a:latin typeface="Neue Haas Unica W1G Light" panose="020B0404030206020203" pitchFamily="34" charset="0"/>
              </a:defRPr>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p:txBody>
      </p:sp>
      <p:pic>
        <p:nvPicPr>
          <p:cNvPr id="6" name="Picture 5">
            <a:extLst>
              <a:ext uri="{FF2B5EF4-FFF2-40B4-BE49-F238E27FC236}">
                <a16:creationId xmlns:a16="http://schemas.microsoft.com/office/drawing/2014/main" id="{396FB5C0-793C-3C4B-85D6-BF6EC2E25C4C}"/>
              </a:ext>
            </a:extLst>
          </p:cNvPr>
          <p:cNvPicPr>
            <a:picLocks noChangeAspect="1"/>
          </p:cNvPicPr>
          <p:nvPr userDrawn="1"/>
        </p:nvPicPr>
        <p:blipFill>
          <a:blip r:embed="rId2"/>
          <a:stretch>
            <a:fillRect/>
          </a:stretch>
        </p:blipFill>
        <p:spPr>
          <a:xfrm>
            <a:off x="10044529" y="6390396"/>
            <a:ext cx="1829365" cy="137829"/>
          </a:xfrm>
          <a:prstGeom prst="rect">
            <a:avLst/>
          </a:prstGeom>
        </p:spPr>
      </p:pic>
      <p:sp>
        <p:nvSpPr>
          <p:cNvPr id="7" name="TextBox 6">
            <a:extLst>
              <a:ext uri="{FF2B5EF4-FFF2-40B4-BE49-F238E27FC236}">
                <a16:creationId xmlns:a16="http://schemas.microsoft.com/office/drawing/2014/main" id="{32FE7726-DDF9-0649-8A2F-4E1E7CA0DB66}"/>
              </a:ext>
            </a:extLst>
          </p:cNvPr>
          <p:cNvSpPr txBox="1"/>
          <p:nvPr userDrawn="1"/>
        </p:nvSpPr>
        <p:spPr>
          <a:xfrm>
            <a:off x="602312" y="6328170"/>
            <a:ext cx="602016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dirty="0" err="1">
                <a:solidFill>
                  <a:schemeClr val="accent1"/>
                </a:solidFill>
                <a:latin typeface="Neue Haas Unica W1G Light" panose="020B0404030206020203" pitchFamily="34" charset="0"/>
              </a:rPr>
              <a:t>Lähde</a:t>
            </a:r>
            <a:r>
              <a:rPr lang="en-US" sz="1000" b="0" i="0" dirty="0">
                <a:solidFill>
                  <a:schemeClr val="accent1"/>
                </a:solidFill>
                <a:latin typeface="Neue Haas Unica W1G Light" panose="020B0404030206020203" pitchFamily="34" charset="0"/>
              </a:rPr>
              <a:t>: Aikakausmediat </a:t>
            </a:r>
            <a:r>
              <a:rPr lang="en-US" sz="1000" b="0" i="0" dirty="0" err="1">
                <a:solidFill>
                  <a:schemeClr val="accent1"/>
                </a:solidFill>
                <a:latin typeface="Neue Haas Unica W1G Light" panose="020B0404030206020203" pitchFamily="34" charset="0"/>
              </a:rPr>
              <a:t>somessa</a:t>
            </a:r>
            <a:r>
              <a:rPr lang="en-US" sz="1000" b="0" i="0" dirty="0">
                <a:solidFill>
                  <a:schemeClr val="accent1"/>
                </a:solidFill>
                <a:latin typeface="Neue Haas Unica W1G Light" panose="020B0404030206020203" pitchFamily="34" charset="0"/>
              </a:rPr>
              <a:t> 3/2024</a:t>
            </a:r>
          </a:p>
          <a:p>
            <a:pPr algn="l"/>
            <a:endParaRPr lang="fi-FI" sz="1000" b="0" i="0" dirty="0">
              <a:solidFill>
                <a:schemeClr val="accent1"/>
              </a:solidFill>
              <a:latin typeface="Neue Haas Unica W1G Light" panose="020B0404030206020203" pitchFamily="34" charset="0"/>
            </a:endParaRPr>
          </a:p>
        </p:txBody>
      </p:sp>
    </p:spTree>
    <p:extLst>
      <p:ext uri="{BB962C8B-B14F-4D97-AF65-F5344CB8AC3E}">
        <p14:creationId xmlns:p14="http://schemas.microsoft.com/office/powerpoint/2010/main" val="131403186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eksti + kuva 4">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DF09B815-D875-F147-9E50-1B58609FA44B}"/>
              </a:ext>
            </a:extLst>
          </p:cNvPr>
          <p:cNvSpPr>
            <a:spLocks noGrp="1"/>
          </p:cNvSpPr>
          <p:nvPr>
            <p:ph type="pic" idx="1"/>
          </p:nvPr>
        </p:nvSpPr>
        <p:spPr>
          <a:xfrm>
            <a:off x="-1586" y="0"/>
            <a:ext cx="5638798" cy="685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FI"/>
          </a:p>
        </p:txBody>
      </p:sp>
      <p:sp>
        <p:nvSpPr>
          <p:cNvPr id="2" name="Title 1">
            <a:extLst>
              <a:ext uri="{FF2B5EF4-FFF2-40B4-BE49-F238E27FC236}">
                <a16:creationId xmlns:a16="http://schemas.microsoft.com/office/drawing/2014/main" id="{0664AFCA-D63F-F44A-93EC-B862C59A65C5}"/>
              </a:ext>
            </a:extLst>
          </p:cNvPr>
          <p:cNvSpPr>
            <a:spLocks noGrp="1"/>
          </p:cNvSpPr>
          <p:nvPr>
            <p:ph type="title"/>
          </p:nvPr>
        </p:nvSpPr>
        <p:spPr>
          <a:xfrm>
            <a:off x="6556378" y="825500"/>
            <a:ext cx="4799012" cy="1231900"/>
          </a:xfrm>
        </p:spPr>
        <p:txBody>
          <a:bodyPr anchor="b"/>
          <a:lstStyle>
            <a:lvl1pPr>
              <a:defRPr sz="4000">
                <a:solidFill>
                  <a:srgbClr val="FF6464"/>
                </a:solidFill>
                <a:latin typeface="Canela Medium" pitchFamily="2" charset="77"/>
              </a:defRPr>
            </a:lvl1pPr>
          </a:lstStyle>
          <a:p>
            <a:r>
              <a:rPr lang="en-GB"/>
              <a:t>Click to edit Master title style</a:t>
            </a:r>
            <a:endParaRPr lang="en-FI" dirty="0"/>
          </a:p>
        </p:txBody>
      </p:sp>
      <p:sp>
        <p:nvSpPr>
          <p:cNvPr id="8" name="Content Placeholder 2">
            <a:extLst>
              <a:ext uri="{FF2B5EF4-FFF2-40B4-BE49-F238E27FC236}">
                <a16:creationId xmlns:a16="http://schemas.microsoft.com/office/drawing/2014/main" id="{52B315A2-FFA6-D948-84EC-A290CC1C18B6}"/>
              </a:ext>
            </a:extLst>
          </p:cNvPr>
          <p:cNvSpPr>
            <a:spLocks noGrp="1"/>
          </p:cNvSpPr>
          <p:nvPr>
            <p:ph idx="10"/>
          </p:nvPr>
        </p:nvSpPr>
        <p:spPr>
          <a:xfrm>
            <a:off x="6554790" y="2352675"/>
            <a:ext cx="4799012" cy="3679825"/>
          </a:xfrm>
        </p:spPr>
        <p:txBody>
          <a:bodyPr/>
          <a:lstStyle>
            <a:lvl1pPr>
              <a:lnSpc>
                <a:spcPct val="120000"/>
              </a:lnSpc>
              <a:defRPr sz="2000" b="0" i="0">
                <a:solidFill>
                  <a:srgbClr val="002649"/>
                </a:solidFill>
                <a:latin typeface="Neue Haas Unica W1G Light" panose="020B0404030206020203" pitchFamily="34" charset="0"/>
              </a:defRPr>
            </a:lvl1pPr>
            <a:lvl2pPr>
              <a:lnSpc>
                <a:spcPct val="120000"/>
              </a:lnSpc>
              <a:defRPr sz="1800" b="0" i="0">
                <a:solidFill>
                  <a:srgbClr val="002649"/>
                </a:solidFill>
                <a:latin typeface="Neue Haas Unica W1G Light" panose="020B0404030206020203" pitchFamily="34" charset="0"/>
              </a:defRPr>
            </a:lvl2pPr>
            <a:lvl3pPr>
              <a:lnSpc>
                <a:spcPct val="120000"/>
              </a:lnSpc>
              <a:defRPr sz="1600" b="0" i="0">
                <a:solidFill>
                  <a:srgbClr val="002649"/>
                </a:solidFill>
                <a:latin typeface="Neue Haas Unica W1G Light" panose="020B0404030206020203" pitchFamily="34" charset="0"/>
              </a:defRPr>
            </a:lvl3pPr>
            <a:lvl4pPr>
              <a:defRPr sz="2000" b="0" i="0">
                <a:solidFill>
                  <a:srgbClr val="002649"/>
                </a:solidFill>
                <a:latin typeface="Neue Haas Unica W1G Light" panose="020B0404030206020203" pitchFamily="34" charset="0"/>
              </a:defRPr>
            </a:lvl4pPr>
            <a:lvl5pPr>
              <a:defRPr sz="2000" b="0" i="0">
                <a:solidFill>
                  <a:srgbClr val="002649"/>
                </a:solidFill>
                <a:latin typeface="Neue Haas Unica W1G Light" panose="020B0404030206020203" pitchFamily="34" charset="0"/>
              </a:defRPr>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p:txBody>
      </p:sp>
      <p:pic>
        <p:nvPicPr>
          <p:cNvPr id="6" name="Picture 5">
            <a:extLst>
              <a:ext uri="{FF2B5EF4-FFF2-40B4-BE49-F238E27FC236}">
                <a16:creationId xmlns:a16="http://schemas.microsoft.com/office/drawing/2014/main" id="{396FB5C0-793C-3C4B-85D6-BF6EC2E25C4C}"/>
              </a:ext>
            </a:extLst>
          </p:cNvPr>
          <p:cNvPicPr>
            <a:picLocks noChangeAspect="1"/>
          </p:cNvPicPr>
          <p:nvPr userDrawn="1"/>
        </p:nvPicPr>
        <p:blipFill>
          <a:blip r:embed="rId2"/>
          <a:stretch>
            <a:fillRect/>
          </a:stretch>
        </p:blipFill>
        <p:spPr>
          <a:xfrm>
            <a:off x="10044529" y="6390396"/>
            <a:ext cx="1829365" cy="137829"/>
          </a:xfrm>
          <a:prstGeom prst="rect">
            <a:avLst/>
          </a:prstGeom>
        </p:spPr>
      </p:pic>
      <p:sp>
        <p:nvSpPr>
          <p:cNvPr id="7" name="TextBox 6">
            <a:extLst>
              <a:ext uri="{FF2B5EF4-FFF2-40B4-BE49-F238E27FC236}">
                <a16:creationId xmlns:a16="http://schemas.microsoft.com/office/drawing/2014/main" id="{B301C14F-77E6-C94A-84C9-E22CDC352CD8}"/>
              </a:ext>
            </a:extLst>
          </p:cNvPr>
          <p:cNvSpPr txBox="1"/>
          <p:nvPr userDrawn="1"/>
        </p:nvSpPr>
        <p:spPr>
          <a:xfrm>
            <a:off x="602312" y="6328170"/>
            <a:ext cx="602016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dirty="0" err="1">
                <a:solidFill>
                  <a:schemeClr val="accent1"/>
                </a:solidFill>
                <a:latin typeface="Neue Haas Unica W1G Light" panose="020B0404030206020203" pitchFamily="34" charset="0"/>
              </a:rPr>
              <a:t>Lähde</a:t>
            </a:r>
            <a:r>
              <a:rPr lang="en-US" sz="1000" b="0" i="0" dirty="0">
                <a:solidFill>
                  <a:schemeClr val="accent1"/>
                </a:solidFill>
                <a:latin typeface="Neue Haas Unica W1G Light" panose="020B0404030206020203" pitchFamily="34" charset="0"/>
              </a:rPr>
              <a:t>: Aikakausmediat </a:t>
            </a:r>
            <a:r>
              <a:rPr lang="en-US" sz="1000" b="0" i="0" dirty="0" err="1">
                <a:solidFill>
                  <a:schemeClr val="accent1"/>
                </a:solidFill>
                <a:latin typeface="Neue Haas Unica W1G Light" panose="020B0404030206020203" pitchFamily="34" charset="0"/>
              </a:rPr>
              <a:t>somessa</a:t>
            </a:r>
            <a:r>
              <a:rPr lang="en-US" sz="1000" b="0" i="0" dirty="0">
                <a:solidFill>
                  <a:schemeClr val="accent1"/>
                </a:solidFill>
                <a:latin typeface="Neue Haas Unica W1G Light" panose="020B0404030206020203" pitchFamily="34" charset="0"/>
              </a:rPr>
              <a:t> 3/2024</a:t>
            </a:r>
          </a:p>
          <a:p>
            <a:pPr algn="l"/>
            <a:endParaRPr lang="fi-FI" sz="1000" b="0" i="0" dirty="0">
              <a:solidFill>
                <a:schemeClr val="accent1"/>
              </a:solidFill>
              <a:latin typeface="Neue Haas Unica W1G Light" panose="020B0404030206020203" pitchFamily="34" charset="0"/>
            </a:endParaRPr>
          </a:p>
        </p:txBody>
      </p:sp>
    </p:spTree>
    <p:extLst>
      <p:ext uri="{BB962C8B-B14F-4D97-AF65-F5344CB8AC3E}">
        <p14:creationId xmlns:p14="http://schemas.microsoft.com/office/powerpoint/2010/main" val="303680031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yhjä">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958CEF7-0887-7B42-B47B-250C6841DE84}"/>
              </a:ext>
            </a:extLst>
          </p:cNvPr>
          <p:cNvPicPr>
            <a:picLocks noChangeAspect="1"/>
          </p:cNvPicPr>
          <p:nvPr userDrawn="1"/>
        </p:nvPicPr>
        <p:blipFill>
          <a:blip r:embed="rId2"/>
          <a:stretch>
            <a:fillRect/>
          </a:stretch>
        </p:blipFill>
        <p:spPr>
          <a:xfrm>
            <a:off x="896914" y="656952"/>
            <a:ext cx="5199086" cy="5357765"/>
          </a:xfrm>
          <a:prstGeom prst="rect">
            <a:avLst/>
          </a:prstGeom>
        </p:spPr>
      </p:pic>
      <p:pic>
        <p:nvPicPr>
          <p:cNvPr id="6" name="Picture 5">
            <a:extLst>
              <a:ext uri="{FF2B5EF4-FFF2-40B4-BE49-F238E27FC236}">
                <a16:creationId xmlns:a16="http://schemas.microsoft.com/office/drawing/2014/main" id="{FAD07328-92F1-AE44-84A6-753113B2E401}"/>
              </a:ext>
            </a:extLst>
          </p:cNvPr>
          <p:cNvPicPr>
            <a:picLocks noChangeAspect="1"/>
          </p:cNvPicPr>
          <p:nvPr userDrawn="1"/>
        </p:nvPicPr>
        <p:blipFill>
          <a:blip r:embed="rId3"/>
          <a:stretch>
            <a:fillRect/>
          </a:stretch>
        </p:blipFill>
        <p:spPr>
          <a:xfrm>
            <a:off x="10044529" y="6390396"/>
            <a:ext cx="1829365" cy="137829"/>
          </a:xfrm>
          <a:prstGeom prst="rect">
            <a:avLst/>
          </a:prstGeom>
        </p:spPr>
      </p:pic>
      <p:pic>
        <p:nvPicPr>
          <p:cNvPr id="8" name="Picture 7">
            <a:extLst>
              <a:ext uri="{FF2B5EF4-FFF2-40B4-BE49-F238E27FC236}">
                <a16:creationId xmlns:a16="http://schemas.microsoft.com/office/drawing/2014/main" id="{77B95C89-311C-774B-9D64-C85090C431DA}"/>
              </a:ext>
            </a:extLst>
          </p:cNvPr>
          <p:cNvPicPr>
            <a:picLocks noChangeAspect="1"/>
          </p:cNvPicPr>
          <p:nvPr userDrawn="1"/>
        </p:nvPicPr>
        <p:blipFill>
          <a:blip r:embed="rId4"/>
          <a:stretch>
            <a:fillRect/>
          </a:stretch>
        </p:blipFill>
        <p:spPr>
          <a:xfrm>
            <a:off x="10064074" y="6389170"/>
            <a:ext cx="1845645" cy="139055"/>
          </a:xfrm>
          <a:prstGeom prst="rect">
            <a:avLst/>
          </a:prstGeom>
        </p:spPr>
      </p:pic>
      <p:sp>
        <p:nvSpPr>
          <p:cNvPr id="5" name="TextBox 4">
            <a:extLst>
              <a:ext uri="{FF2B5EF4-FFF2-40B4-BE49-F238E27FC236}">
                <a16:creationId xmlns:a16="http://schemas.microsoft.com/office/drawing/2014/main" id="{20CC819D-B3DF-364E-9730-6109B014DA6B}"/>
              </a:ext>
            </a:extLst>
          </p:cNvPr>
          <p:cNvSpPr txBox="1"/>
          <p:nvPr userDrawn="1"/>
        </p:nvSpPr>
        <p:spPr>
          <a:xfrm>
            <a:off x="602312" y="6328170"/>
            <a:ext cx="602016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dirty="0" err="1">
                <a:solidFill>
                  <a:schemeClr val="accent1"/>
                </a:solidFill>
                <a:latin typeface="Neue Haas Unica W1G Light" panose="020B0404030206020203" pitchFamily="34" charset="0"/>
              </a:rPr>
              <a:t>Lähde</a:t>
            </a:r>
            <a:r>
              <a:rPr lang="en-US" sz="1000" b="0" i="0" dirty="0">
                <a:solidFill>
                  <a:schemeClr val="accent1"/>
                </a:solidFill>
                <a:latin typeface="Neue Haas Unica W1G Light" panose="020B0404030206020203" pitchFamily="34" charset="0"/>
              </a:rPr>
              <a:t>: Aikakausmediat </a:t>
            </a:r>
            <a:r>
              <a:rPr lang="en-US" sz="1000" b="0" i="0" dirty="0" err="1">
                <a:solidFill>
                  <a:schemeClr val="accent1"/>
                </a:solidFill>
                <a:latin typeface="Neue Haas Unica W1G Light" panose="020B0404030206020203" pitchFamily="34" charset="0"/>
              </a:rPr>
              <a:t>somessa</a:t>
            </a:r>
            <a:r>
              <a:rPr lang="en-US" sz="1000" b="0" i="0" dirty="0">
                <a:solidFill>
                  <a:schemeClr val="accent1"/>
                </a:solidFill>
                <a:latin typeface="Neue Haas Unica W1G Light" panose="020B0404030206020203" pitchFamily="34" charset="0"/>
              </a:rPr>
              <a:t> 3/2024</a:t>
            </a:r>
          </a:p>
          <a:p>
            <a:pPr algn="l"/>
            <a:endParaRPr lang="fi-FI" sz="1000" b="0" i="0" dirty="0">
              <a:solidFill>
                <a:schemeClr val="accent1"/>
              </a:solidFill>
              <a:latin typeface="Neue Haas Unica W1G Light" panose="020B0404030206020203" pitchFamily="34" charset="0"/>
            </a:endParaRPr>
          </a:p>
        </p:txBody>
      </p:sp>
    </p:spTree>
    <p:extLst>
      <p:ext uri="{BB962C8B-B14F-4D97-AF65-F5344CB8AC3E}">
        <p14:creationId xmlns:p14="http://schemas.microsoft.com/office/powerpoint/2010/main" val="79734657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eksti + väri 1">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06B5B71-A40D-5549-A13A-7CB75BB93BDA}"/>
              </a:ext>
            </a:extLst>
          </p:cNvPr>
          <p:cNvSpPr/>
          <p:nvPr userDrawn="1"/>
        </p:nvSpPr>
        <p:spPr>
          <a:xfrm>
            <a:off x="1" y="0"/>
            <a:ext cx="5637210" cy="6858000"/>
          </a:xfrm>
          <a:prstGeom prst="rect">
            <a:avLst/>
          </a:prstGeom>
          <a:solidFill>
            <a:srgbClr val="FF64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b="0" i="0" dirty="0">
              <a:latin typeface="Neue Haas Unica W1G" panose="020B0504030206020203" pitchFamily="34" charset="0"/>
            </a:endParaRPr>
          </a:p>
        </p:txBody>
      </p:sp>
      <p:sp>
        <p:nvSpPr>
          <p:cNvPr id="2" name="Title 1">
            <a:extLst>
              <a:ext uri="{FF2B5EF4-FFF2-40B4-BE49-F238E27FC236}">
                <a16:creationId xmlns:a16="http://schemas.microsoft.com/office/drawing/2014/main" id="{0664AFCA-D63F-F44A-93EC-B862C59A65C5}"/>
              </a:ext>
            </a:extLst>
          </p:cNvPr>
          <p:cNvSpPr>
            <a:spLocks noGrp="1"/>
          </p:cNvSpPr>
          <p:nvPr>
            <p:ph type="title"/>
          </p:nvPr>
        </p:nvSpPr>
        <p:spPr>
          <a:xfrm>
            <a:off x="6554790" y="825500"/>
            <a:ext cx="4799012" cy="1231900"/>
          </a:xfrm>
        </p:spPr>
        <p:txBody>
          <a:bodyPr anchor="b"/>
          <a:lstStyle>
            <a:lvl1pPr>
              <a:defRPr sz="4000">
                <a:solidFill>
                  <a:srgbClr val="FF6464"/>
                </a:solidFill>
                <a:latin typeface="Canela Medium" pitchFamily="2" charset="77"/>
              </a:defRPr>
            </a:lvl1pPr>
          </a:lstStyle>
          <a:p>
            <a:r>
              <a:rPr lang="en-GB"/>
              <a:t>Click to edit Master title style</a:t>
            </a:r>
            <a:endParaRPr lang="en-FI" dirty="0"/>
          </a:p>
        </p:txBody>
      </p:sp>
      <p:sp>
        <p:nvSpPr>
          <p:cNvPr id="8" name="Content Placeholder 2">
            <a:extLst>
              <a:ext uri="{FF2B5EF4-FFF2-40B4-BE49-F238E27FC236}">
                <a16:creationId xmlns:a16="http://schemas.microsoft.com/office/drawing/2014/main" id="{52B315A2-FFA6-D948-84EC-A290CC1C18B6}"/>
              </a:ext>
            </a:extLst>
          </p:cNvPr>
          <p:cNvSpPr>
            <a:spLocks noGrp="1"/>
          </p:cNvSpPr>
          <p:nvPr>
            <p:ph idx="10"/>
          </p:nvPr>
        </p:nvSpPr>
        <p:spPr>
          <a:xfrm>
            <a:off x="6553202" y="2352675"/>
            <a:ext cx="4799012" cy="3679825"/>
          </a:xfrm>
        </p:spPr>
        <p:txBody>
          <a:bodyPr/>
          <a:lstStyle>
            <a:lvl1pPr>
              <a:lnSpc>
                <a:spcPct val="120000"/>
              </a:lnSpc>
              <a:defRPr sz="2000" b="0" i="0">
                <a:solidFill>
                  <a:srgbClr val="002649"/>
                </a:solidFill>
                <a:latin typeface="Neue Haas Unica W1G Light" panose="020B0404030206020203" pitchFamily="34" charset="0"/>
              </a:defRPr>
            </a:lvl1pPr>
            <a:lvl2pPr>
              <a:lnSpc>
                <a:spcPct val="120000"/>
              </a:lnSpc>
              <a:defRPr sz="1800" b="0" i="0">
                <a:solidFill>
                  <a:srgbClr val="002649"/>
                </a:solidFill>
                <a:latin typeface="Neue Haas Unica W1G Light" panose="020B0404030206020203" pitchFamily="34" charset="0"/>
              </a:defRPr>
            </a:lvl2pPr>
            <a:lvl3pPr>
              <a:lnSpc>
                <a:spcPct val="120000"/>
              </a:lnSpc>
              <a:defRPr sz="1600" b="0" i="0">
                <a:solidFill>
                  <a:srgbClr val="002649"/>
                </a:solidFill>
                <a:latin typeface="Neue Haas Unica W1G Light" panose="020B0404030206020203" pitchFamily="34" charset="0"/>
              </a:defRPr>
            </a:lvl3pPr>
            <a:lvl4pPr>
              <a:defRPr sz="2000" b="0" i="0">
                <a:solidFill>
                  <a:srgbClr val="002649"/>
                </a:solidFill>
                <a:latin typeface="Neue Haas Unica W1G Light" panose="020B0404030206020203" pitchFamily="34" charset="0"/>
              </a:defRPr>
            </a:lvl4pPr>
            <a:lvl5pPr>
              <a:defRPr sz="2000" b="0" i="0">
                <a:solidFill>
                  <a:srgbClr val="002649"/>
                </a:solidFill>
                <a:latin typeface="Neue Haas Unica W1G Light" panose="020B0404030206020203" pitchFamily="34" charset="0"/>
              </a:defRPr>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p:txBody>
      </p:sp>
      <p:pic>
        <p:nvPicPr>
          <p:cNvPr id="6" name="Picture 5">
            <a:extLst>
              <a:ext uri="{FF2B5EF4-FFF2-40B4-BE49-F238E27FC236}">
                <a16:creationId xmlns:a16="http://schemas.microsoft.com/office/drawing/2014/main" id="{EB220E73-8C75-5048-98BF-260DE1F5A70E}"/>
              </a:ext>
            </a:extLst>
          </p:cNvPr>
          <p:cNvPicPr>
            <a:picLocks noChangeAspect="1"/>
          </p:cNvPicPr>
          <p:nvPr userDrawn="1"/>
        </p:nvPicPr>
        <p:blipFill>
          <a:blip r:embed="rId2"/>
          <a:stretch>
            <a:fillRect/>
          </a:stretch>
        </p:blipFill>
        <p:spPr>
          <a:xfrm>
            <a:off x="10064074" y="6389170"/>
            <a:ext cx="1845645" cy="139055"/>
          </a:xfrm>
          <a:prstGeom prst="rect">
            <a:avLst/>
          </a:prstGeom>
        </p:spPr>
      </p:pic>
      <p:sp>
        <p:nvSpPr>
          <p:cNvPr id="9" name="TextBox 8">
            <a:extLst>
              <a:ext uri="{FF2B5EF4-FFF2-40B4-BE49-F238E27FC236}">
                <a16:creationId xmlns:a16="http://schemas.microsoft.com/office/drawing/2014/main" id="{779BA364-C822-684E-8D17-FBD0E77C52C0}"/>
              </a:ext>
            </a:extLst>
          </p:cNvPr>
          <p:cNvSpPr txBox="1"/>
          <p:nvPr userDrawn="1"/>
        </p:nvSpPr>
        <p:spPr>
          <a:xfrm>
            <a:off x="602312" y="6328170"/>
            <a:ext cx="602016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dirty="0" err="1">
                <a:solidFill>
                  <a:schemeClr val="accent1"/>
                </a:solidFill>
                <a:latin typeface="Neue Haas Unica W1G Light" panose="020B0404030206020203" pitchFamily="34" charset="0"/>
              </a:rPr>
              <a:t>Lähde</a:t>
            </a:r>
            <a:r>
              <a:rPr lang="en-US" sz="1000" b="0" i="0" dirty="0">
                <a:solidFill>
                  <a:schemeClr val="accent1"/>
                </a:solidFill>
                <a:latin typeface="Neue Haas Unica W1G Light" panose="020B0404030206020203" pitchFamily="34" charset="0"/>
              </a:rPr>
              <a:t>: Aikakausmediat </a:t>
            </a:r>
            <a:r>
              <a:rPr lang="en-US" sz="1000" b="0" i="0" dirty="0" err="1">
                <a:solidFill>
                  <a:schemeClr val="accent1"/>
                </a:solidFill>
                <a:latin typeface="Neue Haas Unica W1G Light" panose="020B0404030206020203" pitchFamily="34" charset="0"/>
              </a:rPr>
              <a:t>somessa</a:t>
            </a:r>
            <a:r>
              <a:rPr lang="en-US" sz="1000" b="0" i="0" dirty="0">
                <a:solidFill>
                  <a:schemeClr val="accent1"/>
                </a:solidFill>
                <a:latin typeface="Neue Haas Unica W1G Light" panose="020B0404030206020203" pitchFamily="34" charset="0"/>
              </a:rPr>
              <a:t> 3/2024</a:t>
            </a:r>
          </a:p>
          <a:p>
            <a:pPr algn="l"/>
            <a:endParaRPr lang="fi-FI" sz="1000" b="0" i="0" dirty="0">
              <a:solidFill>
                <a:schemeClr val="accent1"/>
              </a:solidFill>
              <a:latin typeface="Neue Haas Unica W1G Light" panose="020B0404030206020203" pitchFamily="34" charset="0"/>
            </a:endParaRPr>
          </a:p>
        </p:txBody>
      </p:sp>
    </p:spTree>
    <p:extLst>
      <p:ext uri="{BB962C8B-B14F-4D97-AF65-F5344CB8AC3E}">
        <p14:creationId xmlns:p14="http://schemas.microsoft.com/office/powerpoint/2010/main" val="99406521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eksti + väri 2">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06B5B71-A40D-5549-A13A-7CB75BB93BDA}"/>
              </a:ext>
            </a:extLst>
          </p:cNvPr>
          <p:cNvSpPr/>
          <p:nvPr userDrawn="1"/>
        </p:nvSpPr>
        <p:spPr>
          <a:xfrm>
            <a:off x="6553202" y="0"/>
            <a:ext cx="5637210" cy="6858000"/>
          </a:xfrm>
          <a:prstGeom prst="rect">
            <a:avLst/>
          </a:prstGeom>
          <a:solidFill>
            <a:srgbClr val="002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b="0" i="0" dirty="0">
              <a:latin typeface="Neue Haas Unica W1G" panose="020B0504030206020203" pitchFamily="34" charset="0"/>
            </a:endParaRPr>
          </a:p>
        </p:txBody>
      </p:sp>
      <p:sp>
        <p:nvSpPr>
          <p:cNvPr id="2" name="Title 1">
            <a:extLst>
              <a:ext uri="{FF2B5EF4-FFF2-40B4-BE49-F238E27FC236}">
                <a16:creationId xmlns:a16="http://schemas.microsoft.com/office/drawing/2014/main" id="{0664AFCA-D63F-F44A-93EC-B862C59A65C5}"/>
              </a:ext>
            </a:extLst>
          </p:cNvPr>
          <p:cNvSpPr>
            <a:spLocks noGrp="1"/>
          </p:cNvSpPr>
          <p:nvPr>
            <p:ph type="title"/>
          </p:nvPr>
        </p:nvSpPr>
        <p:spPr>
          <a:xfrm>
            <a:off x="839787" y="825500"/>
            <a:ext cx="4799012" cy="1231900"/>
          </a:xfrm>
        </p:spPr>
        <p:txBody>
          <a:bodyPr anchor="b"/>
          <a:lstStyle>
            <a:lvl1pPr>
              <a:defRPr sz="4000">
                <a:solidFill>
                  <a:srgbClr val="002649"/>
                </a:solidFill>
                <a:latin typeface="Canela Medium" pitchFamily="2" charset="77"/>
              </a:defRPr>
            </a:lvl1pPr>
          </a:lstStyle>
          <a:p>
            <a:r>
              <a:rPr lang="en-GB"/>
              <a:t>Click to edit Master title style</a:t>
            </a:r>
            <a:endParaRPr lang="en-FI" dirty="0"/>
          </a:p>
        </p:txBody>
      </p:sp>
      <p:sp>
        <p:nvSpPr>
          <p:cNvPr id="8" name="Content Placeholder 2">
            <a:extLst>
              <a:ext uri="{FF2B5EF4-FFF2-40B4-BE49-F238E27FC236}">
                <a16:creationId xmlns:a16="http://schemas.microsoft.com/office/drawing/2014/main" id="{52B315A2-FFA6-D948-84EC-A290CC1C18B6}"/>
              </a:ext>
            </a:extLst>
          </p:cNvPr>
          <p:cNvSpPr>
            <a:spLocks noGrp="1"/>
          </p:cNvSpPr>
          <p:nvPr>
            <p:ph idx="10"/>
          </p:nvPr>
        </p:nvSpPr>
        <p:spPr>
          <a:xfrm>
            <a:off x="838199" y="2352675"/>
            <a:ext cx="4799012" cy="3679825"/>
          </a:xfrm>
        </p:spPr>
        <p:txBody>
          <a:bodyPr/>
          <a:lstStyle>
            <a:lvl1pPr>
              <a:lnSpc>
                <a:spcPct val="120000"/>
              </a:lnSpc>
              <a:defRPr sz="2000" b="0" i="0">
                <a:solidFill>
                  <a:srgbClr val="002649"/>
                </a:solidFill>
                <a:latin typeface="Neue Haas Unica W1G Light" panose="020B0404030206020203" pitchFamily="34" charset="0"/>
              </a:defRPr>
            </a:lvl1pPr>
            <a:lvl2pPr>
              <a:lnSpc>
                <a:spcPct val="120000"/>
              </a:lnSpc>
              <a:defRPr sz="1800" b="0" i="0">
                <a:solidFill>
                  <a:srgbClr val="002649"/>
                </a:solidFill>
                <a:latin typeface="Neue Haas Unica W1G Light" panose="020B0404030206020203" pitchFamily="34" charset="0"/>
              </a:defRPr>
            </a:lvl2pPr>
            <a:lvl3pPr>
              <a:lnSpc>
                <a:spcPct val="120000"/>
              </a:lnSpc>
              <a:defRPr sz="1600" b="0" i="0">
                <a:solidFill>
                  <a:srgbClr val="002649"/>
                </a:solidFill>
                <a:latin typeface="Neue Haas Unica W1G Light" panose="020B0404030206020203" pitchFamily="34" charset="0"/>
              </a:defRPr>
            </a:lvl3pPr>
            <a:lvl4pPr>
              <a:defRPr sz="2000" b="0" i="0">
                <a:solidFill>
                  <a:srgbClr val="002649"/>
                </a:solidFill>
                <a:latin typeface="Neue Haas Unica W1G Light" panose="020B0404030206020203" pitchFamily="34" charset="0"/>
              </a:defRPr>
            </a:lvl4pPr>
            <a:lvl5pPr>
              <a:defRPr sz="2000" b="0" i="0">
                <a:solidFill>
                  <a:srgbClr val="002649"/>
                </a:solidFill>
                <a:latin typeface="Neue Haas Unica W1G Light" panose="020B0404030206020203" pitchFamily="34" charset="0"/>
              </a:defRPr>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p:txBody>
      </p:sp>
      <p:pic>
        <p:nvPicPr>
          <p:cNvPr id="6" name="Picture 5">
            <a:extLst>
              <a:ext uri="{FF2B5EF4-FFF2-40B4-BE49-F238E27FC236}">
                <a16:creationId xmlns:a16="http://schemas.microsoft.com/office/drawing/2014/main" id="{A30CA20D-D198-8249-B898-259BBC114CEB}"/>
              </a:ext>
            </a:extLst>
          </p:cNvPr>
          <p:cNvPicPr>
            <a:picLocks noChangeAspect="1"/>
          </p:cNvPicPr>
          <p:nvPr userDrawn="1"/>
        </p:nvPicPr>
        <p:blipFill>
          <a:blip r:embed="rId2"/>
          <a:stretch>
            <a:fillRect/>
          </a:stretch>
        </p:blipFill>
        <p:spPr>
          <a:xfrm>
            <a:off x="10044529" y="6390396"/>
            <a:ext cx="1829365" cy="137829"/>
          </a:xfrm>
          <a:prstGeom prst="rect">
            <a:avLst/>
          </a:prstGeom>
        </p:spPr>
      </p:pic>
      <p:sp>
        <p:nvSpPr>
          <p:cNvPr id="9" name="TextBox 8">
            <a:extLst>
              <a:ext uri="{FF2B5EF4-FFF2-40B4-BE49-F238E27FC236}">
                <a16:creationId xmlns:a16="http://schemas.microsoft.com/office/drawing/2014/main" id="{7DF89741-CE4D-E04E-BAEF-A2641E653D6E}"/>
              </a:ext>
            </a:extLst>
          </p:cNvPr>
          <p:cNvSpPr txBox="1"/>
          <p:nvPr userDrawn="1"/>
        </p:nvSpPr>
        <p:spPr>
          <a:xfrm>
            <a:off x="602312" y="6328170"/>
            <a:ext cx="602016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dirty="0" err="1">
                <a:solidFill>
                  <a:schemeClr val="accent1"/>
                </a:solidFill>
                <a:latin typeface="Neue Haas Unica W1G Light" panose="020B0404030206020203" pitchFamily="34" charset="0"/>
              </a:rPr>
              <a:t>Lähde</a:t>
            </a:r>
            <a:r>
              <a:rPr lang="en-US" sz="1000" b="0" i="0" dirty="0">
                <a:solidFill>
                  <a:schemeClr val="accent1"/>
                </a:solidFill>
                <a:latin typeface="Neue Haas Unica W1G Light" panose="020B0404030206020203" pitchFamily="34" charset="0"/>
              </a:rPr>
              <a:t>: Aikakausmediat </a:t>
            </a:r>
            <a:r>
              <a:rPr lang="en-US" sz="1000" b="0" i="0" dirty="0" err="1">
                <a:solidFill>
                  <a:schemeClr val="accent1"/>
                </a:solidFill>
                <a:latin typeface="Neue Haas Unica W1G Light" panose="020B0404030206020203" pitchFamily="34" charset="0"/>
              </a:rPr>
              <a:t>somessa</a:t>
            </a:r>
            <a:r>
              <a:rPr lang="en-US" sz="1000" b="0" i="0" dirty="0">
                <a:solidFill>
                  <a:schemeClr val="accent1"/>
                </a:solidFill>
                <a:latin typeface="Neue Haas Unica W1G Light" panose="020B0404030206020203" pitchFamily="34" charset="0"/>
              </a:rPr>
              <a:t> 3/2024</a:t>
            </a:r>
          </a:p>
          <a:p>
            <a:pPr algn="l"/>
            <a:endParaRPr lang="fi-FI" sz="1000" b="0" i="0" dirty="0">
              <a:solidFill>
                <a:schemeClr val="accent1"/>
              </a:solidFill>
              <a:latin typeface="Neue Haas Unica W1G Light" panose="020B0404030206020203" pitchFamily="34" charset="0"/>
            </a:endParaRPr>
          </a:p>
        </p:txBody>
      </p:sp>
    </p:spTree>
    <p:extLst>
      <p:ext uri="{BB962C8B-B14F-4D97-AF65-F5344CB8AC3E}">
        <p14:creationId xmlns:p14="http://schemas.microsoft.com/office/powerpoint/2010/main" val="45292682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eksti + kuvio 1">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E7F2DD6-10C4-034F-AA82-6EEC56B5A1AE}"/>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22248" t="47124" r="30113" b="2933"/>
          <a:stretch/>
        </p:blipFill>
        <p:spPr>
          <a:xfrm>
            <a:off x="-533400" y="-1"/>
            <a:ext cx="6170611" cy="6858001"/>
          </a:xfrm>
          <a:prstGeom prst="rect">
            <a:avLst/>
          </a:prstGeom>
        </p:spPr>
      </p:pic>
      <p:sp>
        <p:nvSpPr>
          <p:cNvPr id="2" name="Title 1">
            <a:extLst>
              <a:ext uri="{FF2B5EF4-FFF2-40B4-BE49-F238E27FC236}">
                <a16:creationId xmlns:a16="http://schemas.microsoft.com/office/drawing/2014/main" id="{0664AFCA-D63F-F44A-93EC-B862C59A65C5}"/>
              </a:ext>
            </a:extLst>
          </p:cNvPr>
          <p:cNvSpPr>
            <a:spLocks noGrp="1"/>
          </p:cNvSpPr>
          <p:nvPr>
            <p:ph type="title"/>
          </p:nvPr>
        </p:nvSpPr>
        <p:spPr>
          <a:xfrm>
            <a:off x="6554790" y="825500"/>
            <a:ext cx="4799012" cy="1231900"/>
          </a:xfrm>
        </p:spPr>
        <p:txBody>
          <a:bodyPr anchor="b"/>
          <a:lstStyle>
            <a:lvl1pPr>
              <a:defRPr sz="4000">
                <a:solidFill>
                  <a:srgbClr val="FF6464"/>
                </a:solidFill>
                <a:latin typeface="Canela Medium" pitchFamily="2" charset="77"/>
              </a:defRPr>
            </a:lvl1pPr>
          </a:lstStyle>
          <a:p>
            <a:r>
              <a:rPr lang="en-GB"/>
              <a:t>Click to edit Master title style</a:t>
            </a:r>
            <a:endParaRPr lang="en-FI" dirty="0"/>
          </a:p>
        </p:txBody>
      </p:sp>
      <p:sp>
        <p:nvSpPr>
          <p:cNvPr id="8" name="Content Placeholder 2">
            <a:extLst>
              <a:ext uri="{FF2B5EF4-FFF2-40B4-BE49-F238E27FC236}">
                <a16:creationId xmlns:a16="http://schemas.microsoft.com/office/drawing/2014/main" id="{52B315A2-FFA6-D948-84EC-A290CC1C18B6}"/>
              </a:ext>
            </a:extLst>
          </p:cNvPr>
          <p:cNvSpPr>
            <a:spLocks noGrp="1"/>
          </p:cNvSpPr>
          <p:nvPr>
            <p:ph idx="10"/>
          </p:nvPr>
        </p:nvSpPr>
        <p:spPr>
          <a:xfrm>
            <a:off x="6553202" y="2352675"/>
            <a:ext cx="4799012" cy="3679825"/>
          </a:xfrm>
        </p:spPr>
        <p:txBody>
          <a:bodyPr/>
          <a:lstStyle>
            <a:lvl1pPr>
              <a:lnSpc>
                <a:spcPct val="120000"/>
              </a:lnSpc>
              <a:defRPr sz="2000" b="0" i="0">
                <a:solidFill>
                  <a:srgbClr val="002649"/>
                </a:solidFill>
                <a:latin typeface="Neue Haas Unica W1G Light" panose="020B0404030206020203" pitchFamily="34" charset="0"/>
              </a:defRPr>
            </a:lvl1pPr>
            <a:lvl2pPr>
              <a:lnSpc>
                <a:spcPct val="120000"/>
              </a:lnSpc>
              <a:defRPr sz="1800" b="0" i="0">
                <a:solidFill>
                  <a:srgbClr val="002649"/>
                </a:solidFill>
                <a:latin typeface="Neue Haas Unica W1G Light" panose="020B0404030206020203" pitchFamily="34" charset="0"/>
              </a:defRPr>
            </a:lvl2pPr>
            <a:lvl3pPr>
              <a:lnSpc>
                <a:spcPct val="120000"/>
              </a:lnSpc>
              <a:defRPr sz="1600" b="0" i="0">
                <a:solidFill>
                  <a:srgbClr val="002649"/>
                </a:solidFill>
                <a:latin typeface="Neue Haas Unica W1G Light" panose="020B0404030206020203" pitchFamily="34" charset="0"/>
              </a:defRPr>
            </a:lvl3pPr>
            <a:lvl4pPr>
              <a:defRPr sz="2000" b="0" i="0">
                <a:solidFill>
                  <a:srgbClr val="002649"/>
                </a:solidFill>
                <a:latin typeface="Neue Haas Unica W1G Light" panose="020B0404030206020203" pitchFamily="34" charset="0"/>
              </a:defRPr>
            </a:lvl4pPr>
            <a:lvl5pPr>
              <a:defRPr sz="2000" b="0" i="0">
                <a:solidFill>
                  <a:srgbClr val="002649"/>
                </a:solidFill>
                <a:latin typeface="Neue Haas Unica W1G Light" panose="020B0404030206020203" pitchFamily="34" charset="0"/>
              </a:defRPr>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p:txBody>
      </p:sp>
      <p:pic>
        <p:nvPicPr>
          <p:cNvPr id="6" name="Picture 5">
            <a:extLst>
              <a:ext uri="{FF2B5EF4-FFF2-40B4-BE49-F238E27FC236}">
                <a16:creationId xmlns:a16="http://schemas.microsoft.com/office/drawing/2014/main" id="{EB220E73-8C75-5048-98BF-260DE1F5A70E}"/>
              </a:ext>
            </a:extLst>
          </p:cNvPr>
          <p:cNvPicPr>
            <a:picLocks noChangeAspect="1"/>
          </p:cNvPicPr>
          <p:nvPr userDrawn="1"/>
        </p:nvPicPr>
        <p:blipFill>
          <a:blip r:embed="rId3"/>
          <a:stretch>
            <a:fillRect/>
          </a:stretch>
        </p:blipFill>
        <p:spPr>
          <a:xfrm>
            <a:off x="10064074" y="6389170"/>
            <a:ext cx="1845645" cy="139055"/>
          </a:xfrm>
          <a:prstGeom prst="rect">
            <a:avLst/>
          </a:prstGeom>
        </p:spPr>
      </p:pic>
    </p:spTree>
    <p:extLst>
      <p:ext uri="{BB962C8B-B14F-4D97-AF65-F5344CB8AC3E}">
        <p14:creationId xmlns:p14="http://schemas.microsoft.com/office/powerpoint/2010/main" val="49822368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eksti + kuvio 2">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DFAACA4-7C56-F040-B12A-A84B400211E5}"/>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37094" t="29308" r="34648" b="36845"/>
          <a:stretch/>
        </p:blipFill>
        <p:spPr>
          <a:xfrm>
            <a:off x="7392989" y="0"/>
            <a:ext cx="4799011" cy="6858000"/>
          </a:xfrm>
          <a:prstGeom prst="rect">
            <a:avLst/>
          </a:prstGeom>
        </p:spPr>
      </p:pic>
      <p:sp>
        <p:nvSpPr>
          <p:cNvPr id="2" name="Title 1">
            <a:extLst>
              <a:ext uri="{FF2B5EF4-FFF2-40B4-BE49-F238E27FC236}">
                <a16:creationId xmlns:a16="http://schemas.microsoft.com/office/drawing/2014/main" id="{0664AFCA-D63F-F44A-93EC-B862C59A65C5}"/>
              </a:ext>
            </a:extLst>
          </p:cNvPr>
          <p:cNvSpPr>
            <a:spLocks noGrp="1"/>
          </p:cNvSpPr>
          <p:nvPr>
            <p:ph type="title"/>
          </p:nvPr>
        </p:nvSpPr>
        <p:spPr>
          <a:xfrm>
            <a:off x="839787" y="825500"/>
            <a:ext cx="5502956" cy="1231900"/>
          </a:xfrm>
        </p:spPr>
        <p:txBody>
          <a:bodyPr anchor="b"/>
          <a:lstStyle>
            <a:lvl1pPr>
              <a:defRPr sz="4000">
                <a:solidFill>
                  <a:srgbClr val="002649"/>
                </a:solidFill>
                <a:latin typeface="Canela Medium" pitchFamily="2" charset="77"/>
              </a:defRPr>
            </a:lvl1pPr>
          </a:lstStyle>
          <a:p>
            <a:r>
              <a:rPr lang="en-GB" dirty="0"/>
              <a:t>Click to edit Master title style</a:t>
            </a:r>
            <a:endParaRPr lang="en-FI" dirty="0"/>
          </a:p>
        </p:txBody>
      </p:sp>
      <p:sp>
        <p:nvSpPr>
          <p:cNvPr id="8" name="Content Placeholder 2">
            <a:extLst>
              <a:ext uri="{FF2B5EF4-FFF2-40B4-BE49-F238E27FC236}">
                <a16:creationId xmlns:a16="http://schemas.microsoft.com/office/drawing/2014/main" id="{52B315A2-FFA6-D948-84EC-A290CC1C18B6}"/>
              </a:ext>
            </a:extLst>
          </p:cNvPr>
          <p:cNvSpPr>
            <a:spLocks noGrp="1"/>
          </p:cNvSpPr>
          <p:nvPr>
            <p:ph idx="10"/>
          </p:nvPr>
        </p:nvSpPr>
        <p:spPr>
          <a:xfrm>
            <a:off x="838198" y="2352675"/>
            <a:ext cx="5504620" cy="3679825"/>
          </a:xfrm>
        </p:spPr>
        <p:txBody>
          <a:bodyPr/>
          <a:lstStyle>
            <a:lvl1pPr>
              <a:lnSpc>
                <a:spcPct val="120000"/>
              </a:lnSpc>
              <a:defRPr sz="2000" b="0" i="0">
                <a:solidFill>
                  <a:srgbClr val="002649"/>
                </a:solidFill>
                <a:latin typeface="Neue Haas Unica W1G Light" panose="020B0404030206020203" pitchFamily="34" charset="0"/>
              </a:defRPr>
            </a:lvl1pPr>
            <a:lvl2pPr>
              <a:lnSpc>
                <a:spcPct val="120000"/>
              </a:lnSpc>
              <a:defRPr sz="1800" b="0" i="0">
                <a:solidFill>
                  <a:srgbClr val="002649"/>
                </a:solidFill>
                <a:latin typeface="Neue Haas Unica W1G Light" panose="020B0404030206020203" pitchFamily="34" charset="0"/>
              </a:defRPr>
            </a:lvl2pPr>
            <a:lvl3pPr>
              <a:lnSpc>
                <a:spcPct val="120000"/>
              </a:lnSpc>
              <a:defRPr sz="1600" b="0" i="0">
                <a:solidFill>
                  <a:srgbClr val="002649"/>
                </a:solidFill>
                <a:latin typeface="Neue Haas Unica W1G Light" panose="020B0404030206020203" pitchFamily="34" charset="0"/>
              </a:defRPr>
            </a:lvl3pPr>
            <a:lvl4pPr>
              <a:defRPr sz="2000" b="0" i="0">
                <a:solidFill>
                  <a:srgbClr val="002649"/>
                </a:solidFill>
                <a:latin typeface="Neue Haas Unica W1G Light" panose="020B0404030206020203" pitchFamily="34" charset="0"/>
              </a:defRPr>
            </a:lvl4pPr>
            <a:lvl5pPr>
              <a:defRPr sz="2000" b="0" i="0">
                <a:solidFill>
                  <a:srgbClr val="002649"/>
                </a:solidFill>
                <a:latin typeface="Neue Haas Unica W1G Light" panose="020B0404030206020203" pitchFamily="34" charset="0"/>
              </a:defRPr>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p:txBody>
      </p:sp>
      <p:pic>
        <p:nvPicPr>
          <p:cNvPr id="6" name="Picture 5">
            <a:extLst>
              <a:ext uri="{FF2B5EF4-FFF2-40B4-BE49-F238E27FC236}">
                <a16:creationId xmlns:a16="http://schemas.microsoft.com/office/drawing/2014/main" id="{A30CA20D-D198-8249-B898-259BBC114CEB}"/>
              </a:ext>
            </a:extLst>
          </p:cNvPr>
          <p:cNvPicPr>
            <a:picLocks noChangeAspect="1"/>
          </p:cNvPicPr>
          <p:nvPr userDrawn="1"/>
        </p:nvPicPr>
        <p:blipFill>
          <a:blip r:embed="rId3"/>
          <a:stretch>
            <a:fillRect/>
          </a:stretch>
        </p:blipFill>
        <p:spPr>
          <a:xfrm>
            <a:off x="10044529" y="6390396"/>
            <a:ext cx="1829365" cy="137829"/>
          </a:xfrm>
          <a:prstGeom prst="rect">
            <a:avLst/>
          </a:prstGeom>
        </p:spPr>
      </p:pic>
      <p:sp>
        <p:nvSpPr>
          <p:cNvPr id="9" name="TextBox 8">
            <a:extLst>
              <a:ext uri="{FF2B5EF4-FFF2-40B4-BE49-F238E27FC236}">
                <a16:creationId xmlns:a16="http://schemas.microsoft.com/office/drawing/2014/main" id="{97077C2A-5274-BA48-8A26-EB54AEA1FC6C}"/>
              </a:ext>
            </a:extLst>
          </p:cNvPr>
          <p:cNvSpPr txBox="1"/>
          <p:nvPr userDrawn="1"/>
        </p:nvSpPr>
        <p:spPr>
          <a:xfrm>
            <a:off x="602312" y="6328170"/>
            <a:ext cx="602016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dirty="0" err="1">
                <a:solidFill>
                  <a:schemeClr val="accent1"/>
                </a:solidFill>
                <a:latin typeface="Neue Haas Unica W1G Light" panose="020B0404030206020203" pitchFamily="34" charset="0"/>
              </a:rPr>
              <a:t>Lähde</a:t>
            </a:r>
            <a:r>
              <a:rPr lang="en-US" sz="1000" b="0" i="0" dirty="0">
                <a:solidFill>
                  <a:schemeClr val="accent1"/>
                </a:solidFill>
                <a:latin typeface="Neue Haas Unica W1G Light" panose="020B0404030206020203" pitchFamily="34" charset="0"/>
              </a:rPr>
              <a:t>: Aikakausmediat </a:t>
            </a:r>
            <a:r>
              <a:rPr lang="en-US" sz="1000" b="0" i="0" dirty="0" err="1">
                <a:solidFill>
                  <a:schemeClr val="accent1"/>
                </a:solidFill>
                <a:latin typeface="Neue Haas Unica W1G Light" panose="020B0404030206020203" pitchFamily="34" charset="0"/>
              </a:rPr>
              <a:t>somessa</a:t>
            </a:r>
            <a:r>
              <a:rPr lang="en-US" sz="1000" b="0" i="0" dirty="0">
                <a:solidFill>
                  <a:schemeClr val="accent1"/>
                </a:solidFill>
                <a:latin typeface="Neue Haas Unica W1G Light" panose="020B0404030206020203" pitchFamily="34" charset="0"/>
              </a:rPr>
              <a:t> 3/2024</a:t>
            </a:r>
          </a:p>
          <a:p>
            <a:pPr algn="l"/>
            <a:endParaRPr lang="fi-FI" sz="1000" b="0" i="0" dirty="0">
              <a:solidFill>
                <a:schemeClr val="accent1"/>
              </a:solidFill>
              <a:latin typeface="Neue Haas Unica W1G Light" panose="020B0404030206020203" pitchFamily="34" charset="0"/>
            </a:endParaRPr>
          </a:p>
        </p:txBody>
      </p:sp>
    </p:spTree>
    <p:extLst>
      <p:ext uri="{BB962C8B-B14F-4D97-AF65-F5344CB8AC3E}">
        <p14:creationId xmlns:p14="http://schemas.microsoft.com/office/powerpoint/2010/main" val="13458150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Otsikko + taulukko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40C94C-A49F-5948-89AC-7EBDD1E88CFB}"/>
              </a:ext>
            </a:extLst>
          </p:cNvPr>
          <p:cNvSpPr>
            <a:spLocks noGrp="1"/>
          </p:cNvSpPr>
          <p:nvPr>
            <p:ph type="title"/>
          </p:nvPr>
        </p:nvSpPr>
        <p:spPr>
          <a:xfrm>
            <a:off x="838200" y="229200"/>
            <a:ext cx="10515600" cy="1325563"/>
          </a:xfrm>
        </p:spPr>
        <p:txBody>
          <a:bodyPr/>
          <a:lstStyle>
            <a:lvl1pPr algn="ctr">
              <a:defRPr sz="4000">
                <a:solidFill>
                  <a:schemeClr val="tx2"/>
                </a:solidFill>
                <a:latin typeface="Canela Medium" pitchFamily="2" charset="77"/>
              </a:defRPr>
            </a:lvl1pPr>
          </a:lstStyle>
          <a:p>
            <a:r>
              <a:rPr lang="en-GB" dirty="0"/>
              <a:t>Click to edit Master title style</a:t>
            </a:r>
            <a:endParaRPr lang="en-FI" dirty="0"/>
          </a:p>
        </p:txBody>
      </p:sp>
      <p:cxnSp>
        <p:nvCxnSpPr>
          <p:cNvPr id="7" name="Straight Connector 6">
            <a:extLst>
              <a:ext uri="{FF2B5EF4-FFF2-40B4-BE49-F238E27FC236}">
                <a16:creationId xmlns:a16="http://schemas.microsoft.com/office/drawing/2014/main" id="{5F126362-C5A2-764A-B413-41408644FDDF}"/>
              </a:ext>
            </a:extLst>
          </p:cNvPr>
          <p:cNvCxnSpPr/>
          <p:nvPr userDrawn="1"/>
        </p:nvCxnSpPr>
        <p:spPr>
          <a:xfrm>
            <a:off x="1169071" y="1366807"/>
            <a:ext cx="9941169"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F3AA168A-67B8-4940-97AA-9A3F07F34574}"/>
              </a:ext>
            </a:extLst>
          </p:cNvPr>
          <p:cNvPicPr>
            <a:picLocks noChangeAspect="1"/>
          </p:cNvPicPr>
          <p:nvPr userDrawn="1"/>
        </p:nvPicPr>
        <p:blipFill>
          <a:blip r:embed="rId2"/>
          <a:stretch>
            <a:fillRect/>
          </a:stretch>
        </p:blipFill>
        <p:spPr>
          <a:xfrm>
            <a:off x="10064074" y="6389170"/>
            <a:ext cx="1845645" cy="139055"/>
          </a:xfrm>
          <a:prstGeom prst="rect">
            <a:avLst/>
          </a:prstGeom>
        </p:spPr>
      </p:pic>
      <p:sp>
        <p:nvSpPr>
          <p:cNvPr id="4" name="Content Placeholder 3">
            <a:extLst>
              <a:ext uri="{FF2B5EF4-FFF2-40B4-BE49-F238E27FC236}">
                <a16:creationId xmlns:a16="http://schemas.microsoft.com/office/drawing/2014/main" id="{C65FA5E9-7226-A446-9E4B-8B10788C8AD3}"/>
              </a:ext>
            </a:extLst>
          </p:cNvPr>
          <p:cNvSpPr>
            <a:spLocks noGrp="1"/>
          </p:cNvSpPr>
          <p:nvPr>
            <p:ph sz="quarter" idx="11"/>
          </p:nvPr>
        </p:nvSpPr>
        <p:spPr>
          <a:xfrm>
            <a:off x="2407442" y="2146246"/>
            <a:ext cx="7464425" cy="3344947"/>
          </a:xfrm>
        </p:spPr>
        <p:txBody>
          <a:bodyPr/>
          <a:lstStyle>
            <a:lvl1pPr>
              <a:buNone/>
              <a:defRPr>
                <a:solidFill>
                  <a:schemeClr val="tx2"/>
                </a:solidFill>
              </a:defRPr>
            </a:lvl1pPr>
          </a:lstStyle>
          <a:p>
            <a:pPr lvl="0"/>
            <a:r>
              <a:rPr lang="en-GB" dirty="0"/>
              <a:t>Click to edit Master text styles</a:t>
            </a:r>
          </a:p>
        </p:txBody>
      </p:sp>
      <p:sp>
        <p:nvSpPr>
          <p:cNvPr id="6" name="TextBox 5">
            <a:extLst>
              <a:ext uri="{FF2B5EF4-FFF2-40B4-BE49-F238E27FC236}">
                <a16:creationId xmlns:a16="http://schemas.microsoft.com/office/drawing/2014/main" id="{AF63C6B3-42CB-FA45-B8B1-2A08F2A4B8E7}"/>
              </a:ext>
            </a:extLst>
          </p:cNvPr>
          <p:cNvSpPr txBox="1"/>
          <p:nvPr userDrawn="1"/>
        </p:nvSpPr>
        <p:spPr>
          <a:xfrm>
            <a:off x="602312" y="6328170"/>
            <a:ext cx="602016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dirty="0" err="1">
                <a:solidFill>
                  <a:schemeClr val="accent1"/>
                </a:solidFill>
                <a:latin typeface="Neue Haas Unica W1G Light" panose="020B0404030206020203" pitchFamily="34" charset="0"/>
              </a:rPr>
              <a:t>Lähde</a:t>
            </a:r>
            <a:r>
              <a:rPr lang="en-US" sz="1000" b="0" i="0" dirty="0">
                <a:solidFill>
                  <a:schemeClr val="accent1"/>
                </a:solidFill>
                <a:latin typeface="Neue Haas Unica W1G Light" panose="020B0404030206020203" pitchFamily="34" charset="0"/>
              </a:rPr>
              <a:t>: Aikakausmediat </a:t>
            </a:r>
            <a:r>
              <a:rPr lang="en-US" sz="1000" b="0" i="0" dirty="0" err="1">
                <a:solidFill>
                  <a:schemeClr val="accent1"/>
                </a:solidFill>
                <a:latin typeface="Neue Haas Unica W1G Light" panose="020B0404030206020203" pitchFamily="34" charset="0"/>
              </a:rPr>
              <a:t>somessa</a:t>
            </a:r>
            <a:r>
              <a:rPr lang="en-US" sz="1000" b="0" i="0" dirty="0">
                <a:solidFill>
                  <a:schemeClr val="accent1"/>
                </a:solidFill>
                <a:latin typeface="Neue Haas Unica W1G Light" panose="020B0404030206020203" pitchFamily="34" charset="0"/>
              </a:rPr>
              <a:t> 3/2024</a:t>
            </a:r>
          </a:p>
          <a:p>
            <a:pPr algn="l"/>
            <a:endParaRPr lang="fi-FI" sz="1000" b="0" i="0" dirty="0">
              <a:solidFill>
                <a:schemeClr val="accent1"/>
              </a:solidFill>
              <a:latin typeface="Neue Haas Unica W1G Light" panose="020B0404030206020203" pitchFamily="34" charset="0"/>
            </a:endParaRPr>
          </a:p>
        </p:txBody>
      </p:sp>
    </p:spTree>
    <p:extLst>
      <p:ext uri="{BB962C8B-B14F-4D97-AF65-F5344CB8AC3E}">
        <p14:creationId xmlns:p14="http://schemas.microsoft.com/office/powerpoint/2010/main" val="87494003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Kuva + nostoteksti">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3EF58508-655F-4D48-B6E9-C52726C90048}"/>
              </a:ext>
            </a:extLst>
          </p:cNvPr>
          <p:cNvSpPr>
            <a:spLocks noGrp="1"/>
          </p:cNvSpPr>
          <p:nvPr>
            <p:ph type="pic" sz="quarter" idx="13"/>
          </p:nvPr>
        </p:nvSpPr>
        <p:spPr>
          <a:xfrm>
            <a:off x="0" y="0"/>
            <a:ext cx="12192000" cy="6858000"/>
          </a:xfrm>
        </p:spPr>
        <p:txBody>
          <a:bodyPr/>
          <a:lstStyle/>
          <a:p>
            <a:r>
              <a:rPr lang="en-GB"/>
              <a:t>Click icon to add picture</a:t>
            </a:r>
            <a:endParaRPr lang="en-FI"/>
          </a:p>
        </p:txBody>
      </p:sp>
      <p:pic>
        <p:nvPicPr>
          <p:cNvPr id="8" name="Picture 7">
            <a:extLst>
              <a:ext uri="{FF2B5EF4-FFF2-40B4-BE49-F238E27FC236}">
                <a16:creationId xmlns:a16="http://schemas.microsoft.com/office/drawing/2014/main" id="{7B777BDE-513D-9D45-865F-385EFC00C1C1}"/>
              </a:ext>
            </a:extLst>
          </p:cNvPr>
          <p:cNvPicPr>
            <a:picLocks noChangeAspect="1"/>
          </p:cNvPicPr>
          <p:nvPr userDrawn="1"/>
        </p:nvPicPr>
        <p:blipFill>
          <a:blip r:embed="rId2"/>
          <a:stretch>
            <a:fillRect/>
          </a:stretch>
        </p:blipFill>
        <p:spPr>
          <a:xfrm>
            <a:off x="9670209" y="6361182"/>
            <a:ext cx="2217130" cy="167044"/>
          </a:xfrm>
          <a:prstGeom prst="rect">
            <a:avLst/>
          </a:prstGeom>
        </p:spPr>
      </p:pic>
      <p:sp>
        <p:nvSpPr>
          <p:cNvPr id="10" name="Title 1">
            <a:extLst>
              <a:ext uri="{FF2B5EF4-FFF2-40B4-BE49-F238E27FC236}">
                <a16:creationId xmlns:a16="http://schemas.microsoft.com/office/drawing/2014/main" id="{22CD0953-7CA8-4F47-8139-D5CAF8F8C64B}"/>
              </a:ext>
            </a:extLst>
          </p:cNvPr>
          <p:cNvSpPr>
            <a:spLocks noGrp="1"/>
          </p:cNvSpPr>
          <p:nvPr>
            <p:ph type="ctrTitle"/>
          </p:nvPr>
        </p:nvSpPr>
        <p:spPr>
          <a:xfrm>
            <a:off x="1524000" y="2235200"/>
            <a:ext cx="9144000" cy="2387600"/>
          </a:xfrm>
        </p:spPr>
        <p:txBody>
          <a:bodyPr anchor="b"/>
          <a:lstStyle>
            <a:lvl1pPr algn="ctr">
              <a:defRPr sz="8500">
                <a:solidFill>
                  <a:schemeClr val="bg1"/>
                </a:solidFill>
                <a:latin typeface="Clattering" pitchFamily="2" charset="0"/>
              </a:defRPr>
            </a:lvl1pPr>
          </a:lstStyle>
          <a:p>
            <a:r>
              <a:rPr lang="en-GB"/>
              <a:t>Click to edit Master title style</a:t>
            </a:r>
            <a:endParaRPr lang="en-FI" dirty="0"/>
          </a:p>
        </p:txBody>
      </p:sp>
    </p:spTree>
    <p:extLst>
      <p:ext uri="{BB962C8B-B14F-4D97-AF65-F5344CB8AC3E}">
        <p14:creationId xmlns:p14="http://schemas.microsoft.com/office/powerpoint/2010/main" val="119395962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Loppuslid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C4707AA-FEB5-B543-868E-5C071A4BB75E}"/>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21883" t="58907" r="40621" b="4554"/>
          <a:stretch/>
        </p:blipFill>
        <p:spPr>
          <a:xfrm>
            <a:off x="0" y="1"/>
            <a:ext cx="12192000" cy="6858000"/>
          </a:xfrm>
          <a:prstGeom prst="rect">
            <a:avLst/>
          </a:prstGeom>
        </p:spPr>
      </p:pic>
      <p:pic>
        <p:nvPicPr>
          <p:cNvPr id="17" name="Picture 16">
            <a:extLst>
              <a:ext uri="{FF2B5EF4-FFF2-40B4-BE49-F238E27FC236}">
                <a16:creationId xmlns:a16="http://schemas.microsoft.com/office/drawing/2014/main" id="{0B9E11F6-8AE3-2141-95F1-45E4ECCC3524}"/>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t="38624"/>
          <a:stretch/>
        </p:blipFill>
        <p:spPr>
          <a:xfrm>
            <a:off x="3632200" y="-3255264"/>
            <a:ext cx="2463800" cy="1228656"/>
          </a:xfrm>
          <a:prstGeom prst="rect">
            <a:avLst/>
          </a:prstGeom>
        </p:spPr>
      </p:pic>
      <p:pic>
        <p:nvPicPr>
          <p:cNvPr id="8" name="Picture 7">
            <a:extLst>
              <a:ext uri="{FF2B5EF4-FFF2-40B4-BE49-F238E27FC236}">
                <a16:creationId xmlns:a16="http://schemas.microsoft.com/office/drawing/2014/main" id="{06AD04DD-053B-EF42-951B-A77D7F276FF8}"/>
              </a:ext>
            </a:extLst>
          </p:cNvPr>
          <p:cNvPicPr>
            <a:picLocks noChangeAspect="1"/>
          </p:cNvPicPr>
          <p:nvPr userDrawn="1"/>
        </p:nvPicPr>
        <p:blipFill>
          <a:blip r:embed="rId4"/>
          <a:stretch>
            <a:fillRect/>
          </a:stretch>
        </p:blipFill>
        <p:spPr>
          <a:xfrm>
            <a:off x="3299508" y="3063993"/>
            <a:ext cx="5592983" cy="421389"/>
          </a:xfrm>
          <a:prstGeom prst="rect">
            <a:avLst/>
          </a:prstGeom>
        </p:spPr>
      </p:pic>
      <p:sp>
        <p:nvSpPr>
          <p:cNvPr id="5" name="TextBox 4">
            <a:extLst>
              <a:ext uri="{FF2B5EF4-FFF2-40B4-BE49-F238E27FC236}">
                <a16:creationId xmlns:a16="http://schemas.microsoft.com/office/drawing/2014/main" id="{E769008E-7E94-884C-9CD1-46E94B5FFC1B}"/>
              </a:ext>
            </a:extLst>
          </p:cNvPr>
          <p:cNvSpPr txBox="1"/>
          <p:nvPr userDrawn="1"/>
        </p:nvSpPr>
        <p:spPr>
          <a:xfrm>
            <a:off x="3839978" y="3696739"/>
            <a:ext cx="4512039" cy="369332"/>
          </a:xfrm>
          <a:prstGeom prst="rect">
            <a:avLst/>
          </a:prstGeom>
          <a:noFill/>
        </p:spPr>
        <p:txBody>
          <a:bodyPr wrap="square" rtlCol="0">
            <a:spAutoFit/>
          </a:bodyPr>
          <a:lstStyle/>
          <a:p>
            <a:pPr algn="ctr"/>
            <a:r>
              <a:rPr lang="en-GB" b="0" i="0" dirty="0">
                <a:solidFill>
                  <a:schemeClr val="bg1"/>
                </a:solidFill>
                <a:latin typeface="Neue Haas Unica W1G" panose="020B0504030206020203" pitchFamily="34" charset="0"/>
              </a:rPr>
              <a:t>A</a:t>
            </a:r>
            <a:r>
              <a:rPr lang="en-FI" b="0" i="0" dirty="0">
                <a:solidFill>
                  <a:schemeClr val="bg1"/>
                </a:solidFill>
                <a:latin typeface="Neue Haas Unica W1G" panose="020B0504030206020203" pitchFamily="34" charset="0"/>
              </a:rPr>
              <a:t>ikakausmedia.fi  │  Mediakortit.fi</a:t>
            </a:r>
          </a:p>
        </p:txBody>
      </p:sp>
      <p:grpSp>
        <p:nvGrpSpPr>
          <p:cNvPr id="21" name="Group 20">
            <a:extLst>
              <a:ext uri="{FF2B5EF4-FFF2-40B4-BE49-F238E27FC236}">
                <a16:creationId xmlns:a16="http://schemas.microsoft.com/office/drawing/2014/main" id="{6A96CF79-66B7-7F4E-AD65-FF1DAA40E9B3}"/>
              </a:ext>
            </a:extLst>
          </p:cNvPr>
          <p:cNvGrpSpPr/>
          <p:nvPr userDrawn="1"/>
        </p:nvGrpSpPr>
        <p:grpSpPr>
          <a:xfrm>
            <a:off x="5061577" y="4706264"/>
            <a:ext cx="2068842" cy="236236"/>
            <a:chOff x="4864100" y="4828992"/>
            <a:chExt cx="2068842" cy="236236"/>
          </a:xfrm>
        </p:grpSpPr>
        <p:pic>
          <p:nvPicPr>
            <p:cNvPr id="9" name="Picture 8">
              <a:extLst>
                <a:ext uri="{FF2B5EF4-FFF2-40B4-BE49-F238E27FC236}">
                  <a16:creationId xmlns:a16="http://schemas.microsoft.com/office/drawing/2014/main" id="{FCA2D01A-48EC-8544-9EA9-F53CBB0235D5}"/>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5651548" y="4837288"/>
              <a:ext cx="264087" cy="219643"/>
            </a:xfrm>
            <a:prstGeom prst="rect">
              <a:avLst/>
            </a:prstGeom>
          </p:spPr>
        </p:pic>
        <p:pic>
          <p:nvPicPr>
            <p:cNvPr id="10" name="Picture 9">
              <a:extLst>
                <a:ext uri="{FF2B5EF4-FFF2-40B4-BE49-F238E27FC236}">
                  <a16:creationId xmlns:a16="http://schemas.microsoft.com/office/drawing/2014/main" id="{83180180-65CA-C447-8C72-468BD8975475}"/>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5281981" y="4828992"/>
              <a:ext cx="236236" cy="236236"/>
            </a:xfrm>
            <a:prstGeom prst="rect">
              <a:avLst/>
            </a:prstGeom>
          </p:spPr>
        </p:pic>
        <p:pic>
          <p:nvPicPr>
            <p:cNvPr id="12" name="Picture 11">
              <a:extLst>
                <a:ext uri="{FF2B5EF4-FFF2-40B4-BE49-F238E27FC236}">
                  <a16:creationId xmlns:a16="http://schemas.microsoft.com/office/drawing/2014/main" id="{E32B75A8-6F21-094A-8E16-782F041E0D8B}"/>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6048966" y="4846320"/>
              <a:ext cx="218908" cy="218908"/>
            </a:xfrm>
            <a:prstGeom prst="rect">
              <a:avLst/>
            </a:prstGeom>
          </p:spPr>
        </p:pic>
        <p:pic>
          <p:nvPicPr>
            <p:cNvPr id="13" name="Picture 12">
              <a:extLst>
                <a:ext uri="{FF2B5EF4-FFF2-40B4-BE49-F238E27FC236}">
                  <a16:creationId xmlns:a16="http://schemas.microsoft.com/office/drawing/2014/main" id="{AACF252A-53B3-4E41-ADE1-608604DED920}"/>
                </a:ext>
              </a:extLst>
            </p:cNvPr>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6401205" y="4859893"/>
              <a:ext cx="205335" cy="205335"/>
            </a:xfrm>
            <a:prstGeom prst="rect">
              <a:avLst/>
            </a:prstGeom>
          </p:spPr>
        </p:pic>
        <p:pic>
          <p:nvPicPr>
            <p:cNvPr id="15" name="Picture 14">
              <a:extLst>
                <a:ext uri="{FF2B5EF4-FFF2-40B4-BE49-F238E27FC236}">
                  <a16:creationId xmlns:a16="http://schemas.microsoft.com/office/drawing/2014/main" id="{94B2E6FB-847A-C846-A69F-4C41DF40A214}"/>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4864100" y="4855247"/>
              <a:ext cx="296937" cy="209981"/>
            </a:xfrm>
            <a:prstGeom prst="rect">
              <a:avLst/>
            </a:prstGeom>
          </p:spPr>
        </p:pic>
        <p:pic>
          <p:nvPicPr>
            <p:cNvPr id="18" name="Picture 17">
              <a:extLst>
                <a:ext uri="{FF2B5EF4-FFF2-40B4-BE49-F238E27FC236}">
                  <a16:creationId xmlns:a16="http://schemas.microsoft.com/office/drawing/2014/main" id="{182C750E-8E6B-7E44-9F33-2740B3FE5F6C}"/>
                </a:ext>
              </a:extLst>
            </p:cNvPr>
            <p:cNvPicPr>
              <a:picLocks noChangeAspect="1"/>
            </p:cNvPicPr>
            <p:nvPr userDrawn="1"/>
          </p:nvPicPr>
          <p:blipFill>
            <a:blip r:embed="rId10" cstate="screen">
              <a:extLst>
                <a:ext uri="{28A0092B-C50C-407E-A947-70E740481C1C}">
                  <a14:useLocalDpi xmlns:a14="http://schemas.microsoft.com/office/drawing/2010/main"/>
                </a:ext>
              </a:extLst>
            </a:blip>
            <a:stretch>
              <a:fillRect/>
            </a:stretch>
          </p:blipFill>
          <p:spPr>
            <a:xfrm>
              <a:off x="6739871" y="4859238"/>
              <a:ext cx="193071" cy="193071"/>
            </a:xfrm>
            <a:prstGeom prst="rect">
              <a:avLst/>
            </a:prstGeom>
          </p:spPr>
        </p:pic>
      </p:grpSp>
      <p:sp>
        <p:nvSpPr>
          <p:cNvPr id="20" name="TextBox 19">
            <a:extLst>
              <a:ext uri="{FF2B5EF4-FFF2-40B4-BE49-F238E27FC236}">
                <a16:creationId xmlns:a16="http://schemas.microsoft.com/office/drawing/2014/main" id="{2179479C-0F44-7A45-AA75-6A858C230627}"/>
              </a:ext>
            </a:extLst>
          </p:cNvPr>
          <p:cNvSpPr txBox="1"/>
          <p:nvPr userDrawn="1"/>
        </p:nvSpPr>
        <p:spPr>
          <a:xfrm>
            <a:off x="3839977" y="5124716"/>
            <a:ext cx="4512039" cy="292388"/>
          </a:xfrm>
          <a:prstGeom prst="rect">
            <a:avLst/>
          </a:prstGeom>
          <a:noFill/>
        </p:spPr>
        <p:txBody>
          <a:bodyPr wrap="square" rtlCol="0">
            <a:spAutoFit/>
          </a:bodyPr>
          <a:lstStyle/>
          <a:p>
            <a:pPr algn="ctr"/>
            <a:r>
              <a:rPr lang="fi-FI" sz="1300" b="0" i="0" dirty="0">
                <a:solidFill>
                  <a:schemeClr val="bg1"/>
                </a:solidFill>
                <a:latin typeface="Neue Haas Unica W1G" panose="020B0504030206020203" pitchFamily="34" charset="0"/>
              </a:rPr>
              <a:t>@</a:t>
            </a:r>
            <a:r>
              <a:rPr lang="fi-FI" sz="1300" b="0" i="0" dirty="0" err="1">
                <a:solidFill>
                  <a:schemeClr val="bg1"/>
                </a:solidFill>
                <a:latin typeface="Neue Haas Unica W1G" panose="020B0504030206020203" pitchFamily="34" charset="0"/>
              </a:rPr>
              <a:t>aikakausmedia</a:t>
            </a:r>
            <a:endParaRPr lang="en-FI" sz="1300" b="0" i="0" dirty="0">
              <a:solidFill>
                <a:schemeClr val="bg1"/>
              </a:solidFill>
              <a:latin typeface="Neue Haas Unica W1G" panose="020B0504030206020203" pitchFamily="34" charset="0"/>
            </a:endParaRPr>
          </a:p>
        </p:txBody>
      </p:sp>
    </p:spTree>
    <p:extLst>
      <p:ext uri="{BB962C8B-B14F-4D97-AF65-F5344CB8AC3E}">
        <p14:creationId xmlns:p14="http://schemas.microsoft.com/office/powerpoint/2010/main" val="31328584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Otsikko + taulukko 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AA06007-980B-2142-9A76-6C10782CC692}"/>
              </a:ext>
            </a:extLst>
          </p:cNvPr>
          <p:cNvSpPr/>
          <p:nvPr userDrawn="1"/>
        </p:nvSpPr>
        <p:spPr>
          <a:xfrm>
            <a:off x="7599405" y="0"/>
            <a:ext cx="4592594" cy="6858000"/>
          </a:xfrm>
          <a:prstGeom prst="rect">
            <a:avLst/>
          </a:prstGeom>
          <a:solidFill>
            <a:srgbClr val="FF64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b="0" i="0" dirty="0">
              <a:latin typeface="Neue Haas Unica W1G" panose="020B0504030206020203" pitchFamily="34" charset="0"/>
            </a:endParaRPr>
          </a:p>
        </p:txBody>
      </p:sp>
      <p:sp>
        <p:nvSpPr>
          <p:cNvPr id="2" name="Title 1">
            <a:extLst>
              <a:ext uri="{FF2B5EF4-FFF2-40B4-BE49-F238E27FC236}">
                <a16:creationId xmlns:a16="http://schemas.microsoft.com/office/drawing/2014/main" id="{6B40C94C-A49F-5948-89AC-7EBDD1E88CFB}"/>
              </a:ext>
            </a:extLst>
          </p:cNvPr>
          <p:cNvSpPr>
            <a:spLocks noGrp="1"/>
          </p:cNvSpPr>
          <p:nvPr>
            <p:ph type="title"/>
          </p:nvPr>
        </p:nvSpPr>
        <p:spPr>
          <a:xfrm>
            <a:off x="0" y="229200"/>
            <a:ext cx="7599405" cy="1325563"/>
          </a:xfrm>
        </p:spPr>
        <p:txBody>
          <a:bodyPr/>
          <a:lstStyle>
            <a:lvl1pPr algn="ctr">
              <a:defRPr sz="3500">
                <a:solidFill>
                  <a:schemeClr val="tx2"/>
                </a:solidFill>
                <a:latin typeface="Canela Medium" pitchFamily="2" charset="77"/>
              </a:defRPr>
            </a:lvl1pPr>
          </a:lstStyle>
          <a:p>
            <a:r>
              <a:rPr lang="en-GB" dirty="0"/>
              <a:t>Click to edit Master title style</a:t>
            </a:r>
            <a:endParaRPr lang="en-FI" dirty="0"/>
          </a:p>
        </p:txBody>
      </p:sp>
      <p:cxnSp>
        <p:nvCxnSpPr>
          <p:cNvPr id="7" name="Straight Connector 6">
            <a:extLst>
              <a:ext uri="{FF2B5EF4-FFF2-40B4-BE49-F238E27FC236}">
                <a16:creationId xmlns:a16="http://schemas.microsoft.com/office/drawing/2014/main" id="{5F126362-C5A2-764A-B413-41408644FDDF}"/>
              </a:ext>
            </a:extLst>
          </p:cNvPr>
          <p:cNvCxnSpPr>
            <a:cxnSpLocks/>
          </p:cNvCxnSpPr>
          <p:nvPr userDrawn="1"/>
        </p:nvCxnSpPr>
        <p:spPr>
          <a:xfrm>
            <a:off x="602312" y="1366807"/>
            <a:ext cx="6342186"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C987A81C-4E41-D445-9482-92D9AE4BA87E}"/>
              </a:ext>
            </a:extLst>
          </p:cNvPr>
          <p:cNvPicPr>
            <a:picLocks noChangeAspect="1"/>
          </p:cNvPicPr>
          <p:nvPr userDrawn="1"/>
        </p:nvPicPr>
        <p:blipFill>
          <a:blip r:embed="rId2"/>
          <a:stretch>
            <a:fillRect/>
          </a:stretch>
        </p:blipFill>
        <p:spPr>
          <a:xfrm>
            <a:off x="10044529" y="6390396"/>
            <a:ext cx="1829365" cy="137829"/>
          </a:xfrm>
          <a:prstGeom prst="rect">
            <a:avLst/>
          </a:prstGeom>
        </p:spPr>
      </p:pic>
      <p:sp>
        <p:nvSpPr>
          <p:cNvPr id="11" name="Content Placeholder 3">
            <a:extLst>
              <a:ext uri="{FF2B5EF4-FFF2-40B4-BE49-F238E27FC236}">
                <a16:creationId xmlns:a16="http://schemas.microsoft.com/office/drawing/2014/main" id="{D82E640B-127A-8143-BC78-FEA7DC0E1F49}"/>
              </a:ext>
            </a:extLst>
          </p:cNvPr>
          <p:cNvSpPr>
            <a:spLocks noGrp="1"/>
          </p:cNvSpPr>
          <p:nvPr>
            <p:ph sz="quarter" idx="11"/>
          </p:nvPr>
        </p:nvSpPr>
        <p:spPr>
          <a:xfrm>
            <a:off x="789623" y="2146246"/>
            <a:ext cx="6020160" cy="3344947"/>
          </a:xfrm>
        </p:spPr>
        <p:txBody>
          <a:bodyPr/>
          <a:lstStyle>
            <a:lvl1pPr>
              <a:buNone/>
              <a:defRPr>
                <a:solidFill>
                  <a:schemeClr val="tx2"/>
                </a:solidFill>
              </a:defRPr>
            </a:lvl1pPr>
          </a:lstStyle>
          <a:p>
            <a:pPr lvl="0"/>
            <a:r>
              <a:rPr lang="en-GB" dirty="0"/>
              <a:t>Click to edit Master text styles</a:t>
            </a:r>
          </a:p>
        </p:txBody>
      </p:sp>
      <p:sp>
        <p:nvSpPr>
          <p:cNvPr id="12" name="Text Placeholder 3">
            <a:extLst>
              <a:ext uri="{FF2B5EF4-FFF2-40B4-BE49-F238E27FC236}">
                <a16:creationId xmlns:a16="http://schemas.microsoft.com/office/drawing/2014/main" id="{52BCB598-89A0-8944-BE77-244DF996CEA7}"/>
              </a:ext>
            </a:extLst>
          </p:cNvPr>
          <p:cNvSpPr>
            <a:spLocks noGrp="1"/>
          </p:cNvSpPr>
          <p:nvPr>
            <p:ph type="body" sz="half" idx="2"/>
          </p:nvPr>
        </p:nvSpPr>
        <p:spPr>
          <a:xfrm>
            <a:off x="8065850" y="1912925"/>
            <a:ext cx="3659703" cy="3811588"/>
          </a:xfrm>
        </p:spPr>
        <p:txBody>
          <a:bodyPr/>
          <a:lstStyle>
            <a:lvl1pPr marL="0" indent="0">
              <a:lnSpc>
                <a:spcPct val="120000"/>
              </a:lnSpc>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3" name="TextBox 2">
            <a:extLst>
              <a:ext uri="{FF2B5EF4-FFF2-40B4-BE49-F238E27FC236}">
                <a16:creationId xmlns:a16="http://schemas.microsoft.com/office/drawing/2014/main" id="{08115F5A-F4AE-6143-9E8A-83B703A43D77}"/>
              </a:ext>
            </a:extLst>
          </p:cNvPr>
          <p:cNvSpPr txBox="1"/>
          <p:nvPr userDrawn="1"/>
        </p:nvSpPr>
        <p:spPr>
          <a:xfrm>
            <a:off x="602312" y="6328170"/>
            <a:ext cx="602016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dirty="0" err="1">
                <a:solidFill>
                  <a:schemeClr val="accent1"/>
                </a:solidFill>
                <a:latin typeface="Neue Haas Unica W1G Light" panose="020B0404030206020203" pitchFamily="34" charset="0"/>
              </a:rPr>
              <a:t>Lähde</a:t>
            </a:r>
            <a:r>
              <a:rPr lang="en-US" sz="1000" b="0" i="0" dirty="0">
                <a:solidFill>
                  <a:schemeClr val="accent1"/>
                </a:solidFill>
                <a:latin typeface="Neue Haas Unica W1G Light" panose="020B0404030206020203" pitchFamily="34" charset="0"/>
              </a:rPr>
              <a:t>: Aikakausmediat </a:t>
            </a:r>
            <a:r>
              <a:rPr lang="en-US" sz="1000" b="0" i="0" dirty="0" err="1">
                <a:solidFill>
                  <a:schemeClr val="accent1"/>
                </a:solidFill>
                <a:latin typeface="Neue Haas Unica W1G Light" panose="020B0404030206020203" pitchFamily="34" charset="0"/>
              </a:rPr>
              <a:t>somessa</a:t>
            </a:r>
            <a:r>
              <a:rPr lang="en-US" sz="1000" b="0" i="0" dirty="0">
                <a:solidFill>
                  <a:schemeClr val="accent1"/>
                </a:solidFill>
                <a:latin typeface="Neue Haas Unica W1G Light" panose="020B0404030206020203" pitchFamily="34" charset="0"/>
              </a:rPr>
              <a:t> 3/2024</a:t>
            </a:r>
          </a:p>
          <a:p>
            <a:pPr algn="l"/>
            <a:endParaRPr lang="fi-FI" sz="1000" b="0" i="0" dirty="0">
              <a:solidFill>
                <a:schemeClr val="accent1"/>
              </a:solidFill>
              <a:latin typeface="Neue Haas Unica W1G Light" panose="020B0404030206020203" pitchFamily="34" charset="0"/>
            </a:endParaRPr>
          </a:p>
        </p:txBody>
      </p:sp>
    </p:spTree>
    <p:extLst>
      <p:ext uri="{BB962C8B-B14F-4D97-AF65-F5344CB8AC3E}">
        <p14:creationId xmlns:p14="http://schemas.microsoft.com/office/powerpoint/2010/main" val="4123596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tsikko + taulukko 3">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AA06007-980B-2142-9A76-6C10782CC692}"/>
              </a:ext>
            </a:extLst>
          </p:cNvPr>
          <p:cNvSpPr/>
          <p:nvPr userDrawn="1"/>
        </p:nvSpPr>
        <p:spPr>
          <a:xfrm>
            <a:off x="7599405" y="0"/>
            <a:ext cx="4592594" cy="6857982"/>
          </a:xfrm>
          <a:prstGeom prst="rect">
            <a:avLst/>
          </a:prstGeom>
          <a:solidFill>
            <a:srgbClr val="9CFF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b="0" i="0" dirty="0">
              <a:latin typeface="Neue Haas Unica W1G" panose="020B0504030206020203" pitchFamily="34" charset="0"/>
            </a:endParaRPr>
          </a:p>
        </p:txBody>
      </p:sp>
      <p:sp>
        <p:nvSpPr>
          <p:cNvPr id="2" name="Title 1">
            <a:extLst>
              <a:ext uri="{FF2B5EF4-FFF2-40B4-BE49-F238E27FC236}">
                <a16:creationId xmlns:a16="http://schemas.microsoft.com/office/drawing/2014/main" id="{6B40C94C-A49F-5948-89AC-7EBDD1E88CFB}"/>
              </a:ext>
            </a:extLst>
          </p:cNvPr>
          <p:cNvSpPr>
            <a:spLocks noGrp="1"/>
          </p:cNvSpPr>
          <p:nvPr>
            <p:ph type="title"/>
          </p:nvPr>
        </p:nvSpPr>
        <p:spPr>
          <a:xfrm>
            <a:off x="0" y="229200"/>
            <a:ext cx="7599405" cy="1325563"/>
          </a:xfrm>
        </p:spPr>
        <p:txBody>
          <a:bodyPr/>
          <a:lstStyle>
            <a:lvl1pPr algn="ctr">
              <a:defRPr sz="3500">
                <a:solidFill>
                  <a:schemeClr val="tx2"/>
                </a:solidFill>
                <a:latin typeface="Canela Medium" pitchFamily="2" charset="77"/>
              </a:defRPr>
            </a:lvl1pPr>
          </a:lstStyle>
          <a:p>
            <a:r>
              <a:rPr lang="en-GB" dirty="0"/>
              <a:t>Click to edit Master title style</a:t>
            </a:r>
            <a:endParaRPr lang="en-FI" dirty="0"/>
          </a:p>
        </p:txBody>
      </p:sp>
      <p:cxnSp>
        <p:nvCxnSpPr>
          <p:cNvPr id="7" name="Straight Connector 6">
            <a:extLst>
              <a:ext uri="{FF2B5EF4-FFF2-40B4-BE49-F238E27FC236}">
                <a16:creationId xmlns:a16="http://schemas.microsoft.com/office/drawing/2014/main" id="{5F126362-C5A2-764A-B413-41408644FDDF}"/>
              </a:ext>
            </a:extLst>
          </p:cNvPr>
          <p:cNvCxnSpPr>
            <a:cxnSpLocks/>
          </p:cNvCxnSpPr>
          <p:nvPr userDrawn="1"/>
        </p:nvCxnSpPr>
        <p:spPr>
          <a:xfrm>
            <a:off x="602312" y="1366807"/>
            <a:ext cx="6342186"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1" name="Content Placeholder 3">
            <a:extLst>
              <a:ext uri="{FF2B5EF4-FFF2-40B4-BE49-F238E27FC236}">
                <a16:creationId xmlns:a16="http://schemas.microsoft.com/office/drawing/2014/main" id="{D82E640B-127A-8143-BC78-FEA7DC0E1F49}"/>
              </a:ext>
            </a:extLst>
          </p:cNvPr>
          <p:cNvSpPr>
            <a:spLocks noGrp="1"/>
          </p:cNvSpPr>
          <p:nvPr>
            <p:ph sz="quarter" idx="11"/>
          </p:nvPr>
        </p:nvSpPr>
        <p:spPr>
          <a:xfrm>
            <a:off x="789623" y="2146246"/>
            <a:ext cx="6020160" cy="3344947"/>
          </a:xfrm>
        </p:spPr>
        <p:txBody>
          <a:bodyPr/>
          <a:lstStyle>
            <a:lvl1pPr>
              <a:buNone/>
              <a:defRPr>
                <a:solidFill>
                  <a:schemeClr val="tx2"/>
                </a:solidFill>
              </a:defRPr>
            </a:lvl1pPr>
          </a:lstStyle>
          <a:p>
            <a:pPr lvl="0"/>
            <a:r>
              <a:rPr lang="en-GB" dirty="0"/>
              <a:t>Click to edit Master text styles</a:t>
            </a:r>
          </a:p>
        </p:txBody>
      </p:sp>
      <p:sp>
        <p:nvSpPr>
          <p:cNvPr id="9" name="Text Placeholder 3">
            <a:extLst>
              <a:ext uri="{FF2B5EF4-FFF2-40B4-BE49-F238E27FC236}">
                <a16:creationId xmlns:a16="http://schemas.microsoft.com/office/drawing/2014/main" id="{4FB3F6A1-9752-F848-A102-0EAD89C36F5D}"/>
              </a:ext>
            </a:extLst>
          </p:cNvPr>
          <p:cNvSpPr>
            <a:spLocks noGrp="1"/>
          </p:cNvSpPr>
          <p:nvPr>
            <p:ph type="body" sz="half" idx="2"/>
          </p:nvPr>
        </p:nvSpPr>
        <p:spPr>
          <a:xfrm>
            <a:off x="8065850" y="1912925"/>
            <a:ext cx="3659703" cy="3811588"/>
          </a:xfrm>
        </p:spPr>
        <p:txBody>
          <a:bodyPr/>
          <a:lstStyle>
            <a:lvl1pPr marL="0" indent="0">
              <a:lnSpc>
                <a:spcPct val="120000"/>
              </a:lnSpc>
              <a:buNone/>
              <a:defRPr sz="1600">
                <a:solidFill>
                  <a:schemeClr val="tx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Click to edit Master text styles</a:t>
            </a:r>
          </a:p>
        </p:txBody>
      </p:sp>
      <p:pic>
        <p:nvPicPr>
          <p:cNvPr id="13" name="Picture 12">
            <a:extLst>
              <a:ext uri="{FF2B5EF4-FFF2-40B4-BE49-F238E27FC236}">
                <a16:creationId xmlns:a16="http://schemas.microsoft.com/office/drawing/2014/main" id="{818DF08B-3530-C541-8E8B-47BED9E4E10B}"/>
              </a:ext>
            </a:extLst>
          </p:cNvPr>
          <p:cNvPicPr>
            <a:picLocks noChangeAspect="1"/>
          </p:cNvPicPr>
          <p:nvPr userDrawn="1"/>
        </p:nvPicPr>
        <p:blipFill>
          <a:blip r:embed="rId2"/>
          <a:stretch>
            <a:fillRect/>
          </a:stretch>
        </p:blipFill>
        <p:spPr>
          <a:xfrm>
            <a:off x="10064074" y="6389170"/>
            <a:ext cx="1845645" cy="139055"/>
          </a:xfrm>
          <a:prstGeom prst="rect">
            <a:avLst/>
          </a:prstGeom>
        </p:spPr>
      </p:pic>
      <p:sp>
        <p:nvSpPr>
          <p:cNvPr id="8" name="TextBox 7">
            <a:extLst>
              <a:ext uri="{FF2B5EF4-FFF2-40B4-BE49-F238E27FC236}">
                <a16:creationId xmlns:a16="http://schemas.microsoft.com/office/drawing/2014/main" id="{64739B8C-C17C-734E-992F-95AC9D7B1E98}"/>
              </a:ext>
            </a:extLst>
          </p:cNvPr>
          <p:cNvSpPr txBox="1"/>
          <p:nvPr userDrawn="1"/>
        </p:nvSpPr>
        <p:spPr>
          <a:xfrm>
            <a:off x="602312" y="6328170"/>
            <a:ext cx="602016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dirty="0" err="1">
                <a:solidFill>
                  <a:schemeClr val="accent1"/>
                </a:solidFill>
                <a:latin typeface="Neue Haas Unica W1G Light" panose="020B0404030206020203" pitchFamily="34" charset="0"/>
              </a:rPr>
              <a:t>Lähde</a:t>
            </a:r>
            <a:r>
              <a:rPr lang="en-US" sz="1000" b="0" i="0" dirty="0">
                <a:solidFill>
                  <a:schemeClr val="accent1"/>
                </a:solidFill>
                <a:latin typeface="Neue Haas Unica W1G Light" panose="020B0404030206020203" pitchFamily="34" charset="0"/>
              </a:rPr>
              <a:t>: Aikakausmediat </a:t>
            </a:r>
            <a:r>
              <a:rPr lang="en-US" sz="1000" b="0" i="0" dirty="0" err="1">
                <a:solidFill>
                  <a:schemeClr val="accent1"/>
                </a:solidFill>
                <a:latin typeface="Neue Haas Unica W1G Light" panose="020B0404030206020203" pitchFamily="34" charset="0"/>
              </a:rPr>
              <a:t>somessa</a:t>
            </a:r>
            <a:r>
              <a:rPr lang="en-US" sz="1000" b="0" i="0" dirty="0">
                <a:solidFill>
                  <a:schemeClr val="accent1"/>
                </a:solidFill>
                <a:latin typeface="Neue Haas Unica W1G Light" panose="020B0404030206020203" pitchFamily="34" charset="0"/>
              </a:rPr>
              <a:t> 3/2024</a:t>
            </a:r>
          </a:p>
          <a:p>
            <a:pPr algn="l"/>
            <a:endParaRPr lang="fi-FI" sz="1000" b="0" i="0" dirty="0">
              <a:solidFill>
                <a:schemeClr val="accent1"/>
              </a:solidFill>
              <a:latin typeface="Neue Haas Unica W1G Light" panose="020B0404030206020203" pitchFamily="34" charset="0"/>
            </a:endParaRPr>
          </a:p>
        </p:txBody>
      </p:sp>
    </p:spTree>
    <p:extLst>
      <p:ext uri="{BB962C8B-B14F-4D97-AF65-F5344CB8AC3E}">
        <p14:creationId xmlns:p14="http://schemas.microsoft.com/office/powerpoint/2010/main" val="39743000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elkkä teksti 1">
    <p:bg>
      <p:bgPr>
        <a:solidFill>
          <a:srgbClr val="002649"/>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F6F28AA3-49D3-B841-9A4C-2BA029B0C97B}"/>
              </a:ext>
            </a:extLst>
          </p:cNvPr>
          <p:cNvSpPr>
            <a:spLocks noGrp="1"/>
          </p:cNvSpPr>
          <p:nvPr>
            <p:ph type="title"/>
          </p:nvPr>
        </p:nvSpPr>
        <p:spPr>
          <a:xfrm>
            <a:off x="838200" y="1242393"/>
            <a:ext cx="10515600" cy="1292086"/>
          </a:xfrm>
        </p:spPr>
        <p:txBody>
          <a:bodyPr/>
          <a:lstStyle>
            <a:lvl1pPr algn="ctr">
              <a:defRPr sz="6000">
                <a:solidFill>
                  <a:srgbClr val="9CFFF8"/>
                </a:solidFill>
                <a:latin typeface="Clattering" pitchFamily="2" charset="0"/>
              </a:defRPr>
            </a:lvl1pPr>
          </a:lstStyle>
          <a:p>
            <a:r>
              <a:rPr lang="en-GB"/>
              <a:t>Click to edit Master title style</a:t>
            </a:r>
            <a:endParaRPr lang="en-FI" dirty="0"/>
          </a:p>
        </p:txBody>
      </p:sp>
      <p:sp>
        <p:nvSpPr>
          <p:cNvPr id="5" name="Content Placeholder 2">
            <a:extLst>
              <a:ext uri="{FF2B5EF4-FFF2-40B4-BE49-F238E27FC236}">
                <a16:creationId xmlns:a16="http://schemas.microsoft.com/office/drawing/2014/main" id="{D4064BFC-CF3F-C74E-8F1F-09A14FDA4069}"/>
              </a:ext>
            </a:extLst>
          </p:cNvPr>
          <p:cNvSpPr>
            <a:spLocks noGrp="1"/>
          </p:cNvSpPr>
          <p:nvPr>
            <p:ph idx="11"/>
          </p:nvPr>
        </p:nvSpPr>
        <p:spPr>
          <a:xfrm>
            <a:off x="1689706" y="2483610"/>
            <a:ext cx="8824801" cy="3131997"/>
          </a:xfrm>
        </p:spPr>
        <p:txBody>
          <a:bodyPr/>
          <a:lstStyle>
            <a:lvl1pPr algn="ctr">
              <a:lnSpc>
                <a:spcPct val="120000"/>
              </a:lnSpc>
              <a:buFontTx/>
              <a:buNone/>
              <a:defRPr sz="2200" b="0" i="0">
                <a:solidFill>
                  <a:schemeClr val="bg1"/>
                </a:solidFill>
                <a:latin typeface="Neue Haas Unica W1G Light" panose="020B0404030206020203" pitchFamily="34" charset="0"/>
              </a:defRPr>
            </a:lvl1pPr>
            <a:lvl2pPr algn="ctr">
              <a:lnSpc>
                <a:spcPct val="120000"/>
              </a:lnSpc>
              <a:buFontTx/>
              <a:buNone/>
              <a:defRPr sz="3000" b="0" i="0">
                <a:solidFill>
                  <a:schemeClr val="bg1"/>
                </a:solidFill>
                <a:latin typeface="Neue Haas Unica W1G Light" panose="020B0404030206020203" pitchFamily="34" charset="0"/>
              </a:defRPr>
            </a:lvl2pPr>
            <a:lvl3pPr algn="ctr">
              <a:lnSpc>
                <a:spcPct val="120000"/>
              </a:lnSpc>
              <a:buFontTx/>
              <a:buNone/>
              <a:defRPr sz="3000" b="0" i="0">
                <a:solidFill>
                  <a:schemeClr val="bg1"/>
                </a:solidFill>
                <a:latin typeface="Neue Haas Unica W1G Light" panose="020B0404030206020203" pitchFamily="34" charset="0"/>
              </a:defRPr>
            </a:lvl3pPr>
            <a:lvl4pPr>
              <a:defRPr sz="2000" b="0" i="0">
                <a:solidFill>
                  <a:srgbClr val="002649"/>
                </a:solidFill>
                <a:latin typeface="Neue Haas Unica W1G Light" panose="020B0404030206020203" pitchFamily="34" charset="0"/>
              </a:defRPr>
            </a:lvl4pPr>
            <a:lvl5pPr>
              <a:defRPr sz="2000" b="0" i="0">
                <a:solidFill>
                  <a:srgbClr val="002649"/>
                </a:solidFill>
                <a:latin typeface="Neue Haas Unica W1G Light" panose="020B0404030206020203" pitchFamily="34" charset="0"/>
              </a:defRPr>
            </a:lvl5pPr>
            <a:lvl6pPr>
              <a:defRPr sz="2000"/>
            </a:lvl6pPr>
            <a:lvl7pPr>
              <a:defRPr sz="2000"/>
            </a:lvl7pPr>
            <a:lvl8pPr>
              <a:defRPr sz="2000"/>
            </a:lvl8pPr>
            <a:lvl9pPr>
              <a:defRPr sz="2000"/>
            </a:lvl9pPr>
          </a:lstStyle>
          <a:p>
            <a:pPr lvl="0"/>
            <a:r>
              <a:rPr lang="en-GB"/>
              <a:t>Click to edit Master text styles</a:t>
            </a:r>
          </a:p>
        </p:txBody>
      </p:sp>
      <p:pic>
        <p:nvPicPr>
          <p:cNvPr id="7" name="Picture 6">
            <a:extLst>
              <a:ext uri="{FF2B5EF4-FFF2-40B4-BE49-F238E27FC236}">
                <a16:creationId xmlns:a16="http://schemas.microsoft.com/office/drawing/2014/main" id="{1B36D8F9-B370-1A4C-BDFF-A2B6637354E2}"/>
              </a:ext>
            </a:extLst>
          </p:cNvPr>
          <p:cNvPicPr>
            <a:picLocks noChangeAspect="1"/>
          </p:cNvPicPr>
          <p:nvPr userDrawn="1"/>
        </p:nvPicPr>
        <p:blipFill>
          <a:blip r:embed="rId2"/>
          <a:stretch>
            <a:fillRect/>
          </a:stretch>
        </p:blipFill>
        <p:spPr>
          <a:xfrm>
            <a:off x="10044529" y="6390396"/>
            <a:ext cx="1829365" cy="137829"/>
          </a:xfrm>
          <a:prstGeom prst="rect">
            <a:avLst/>
          </a:prstGeom>
        </p:spPr>
      </p:pic>
    </p:spTree>
    <p:extLst>
      <p:ext uri="{BB962C8B-B14F-4D97-AF65-F5344CB8AC3E}">
        <p14:creationId xmlns:p14="http://schemas.microsoft.com/office/powerpoint/2010/main" val="10621840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Pelkkä teksti 1">
    <p:bg>
      <p:bgPr>
        <a:solidFill>
          <a:schemeClr val="bg1"/>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F6F28AA3-49D3-B841-9A4C-2BA029B0C97B}"/>
              </a:ext>
            </a:extLst>
          </p:cNvPr>
          <p:cNvSpPr>
            <a:spLocks noGrp="1"/>
          </p:cNvSpPr>
          <p:nvPr>
            <p:ph type="title"/>
          </p:nvPr>
        </p:nvSpPr>
        <p:spPr>
          <a:xfrm>
            <a:off x="1169070" y="449685"/>
            <a:ext cx="9941169" cy="972971"/>
          </a:xfrm>
        </p:spPr>
        <p:txBody>
          <a:bodyPr/>
          <a:lstStyle>
            <a:lvl1pPr algn="ctr">
              <a:defRPr sz="4000">
                <a:solidFill>
                  <a:schemeClr val="tx2"/>
                </a:solidFill>
                <a:latin typeface="Canela Medium" pitchFamily="2" charset="77"/>
                <a:cs typeface="Calibri" panose="020F0502020204030204" pitchFamily="34" charset="0"/>
              </a:defRPr>
            </a:lvl1pPr>
          </a:lstStyle>
          <a:p>
            <a:r>
              <a:rPr lang="en-GB" dirty="0"/>
              <a:t>Click to edit Master title style</a:t>
            </a:r>
            <a:endParaRPr lang="en-FI" dirty="0"/>
          </a:p>
        </p:txBody>
      </p:sp>
      <p:sp>
        <p:nvSpPr>
          <p:cNvPr id="5" name="Content Placeholder 2">
            <a:extLst>
              <a:ext uri="{FF2B5EF4-FFF2-40B4-BE49-F238E27FC236}">
                <a16:creationId xmlns:a16="http://schemas.microsoft.com/office/drawing/2014/main" id="{D4064BFC-CF3F-C74E-8F1F-09A14FDA4069}"/>
              </a:ext>
            </a:extLst>
          </p:cNvPr>
          <p:cNvSpPr>
            <a:spLocks noGrp="1"/>
          </p:cNvSpPr>
          <p:nvPr>
            <p:ph idx="11"/>
          </p:nvPr>
        </p:nvSpPr>
        <p:spPr>
          <a:xfrm>
            <a:off x="1169070" y="1780370"/>
            <a:ext cx="9941169" cy="3835238"/>
          </a:xfrm>
        </p:spPr>
        <p:txBody>
          <a:bodyPr/>
          <a:lstStyle>
            <a:lvl1pPr algn="ctr">
              <a:lnSpc>
                <a:spcPct val="120000"/>
              </a:lnSpc>
              <a:buFontTx/>
              <a:buNone/>
              <a:defRPr sz="2200" b="0" i="0">
                <a:solidFill>
                  <a:schemeClr val="tx2"/>
                </a:solidFill>
                <a:latin typeface="Neue Haas Unica W1G Light" panose="020B0404030206020203" pitchFamily="34" charset="0"/>
              </a:defRPr>
            </a:lvl1pPr>
            <a:lvl2pPr algn="ctr">
              <a:lnSpc>
                <a:spcPct val="120000"/>
              </a:lnSpc>
              <a:buFontTx/>
              <a:buNone/>
              <a:defRPr sz="3000" b="0" i="0">
                <a:solidFill>
                  <a:schemeClr val="bg1"/>
                </a:solidFill>
                <a:latin typeface="Neue Haas Unica W1G Light" panose="020B0404030206020203" pitchFamily="34" charset="0"/>
              </a:defRPr>
            </a:lvl2pPr>
            <a:lvl3pPr algn="ctr">
              <a:lnSpc>
                <a:spcPct val="120000"/>
              </a:lnSpc>
              <a:buFontTx/>
              <a:buNone/>
              <a:defRPr sz="3000" b="0" i="0">
                <a:solidFill>
                  <a:schemeClr val="bg1"/>
                </a:solidFill>
                <a:latin typeface="Neue Haas Unica W1G Light" panose="020B0404030206020203" pitchFamily="34" charset="0"/>
              </a:defRPr>
            </a:lvl3pPr>
            <a:lvl4pPr>
              <a:defRPr sz="2000" b="0" i="0">
                <a:solidFill>
                  <a:srgbClr val="002649"/>
                </a:solidFill>
                <a:latin typeface="Neue Haas Unica W1G Light" panose="020B0404030206020203" pitchFamily="34" charset="0"/>
              </a:defRPr>
            </a:lvl4pPr>
            <a:lvl5pPr>
              <a:defRPr sz="2000" b="0" i="0">
                <a:solidFill>
                  <a:srgbClr val="002649"/>
                </a:solidFill>
                <a:latin typeface="Neue Haas Unica W1G Light" panose="020B0404030206020203" pitchFamily="34" charset="0"/>
              </a:defRPr>
            </a:lvl5pPr>
            <a:lvl6pPr>
              <a:defRPr sz="2000"/>
            </a:lvl6pPr>
            <a:lvl7pPr>
              <a:defRPr sz="2000"/>
            </a:lvl7pPr>
            <a:lvl8pPr>
              <a:defRPr sz="2000"/>
            </a:lvl8pPr>
            <a:lvl9pPr>
              <a:defRPr sz="2000"/>
            </a:lvl9pPr>
          </a:lstStyle>
          <a:p>
            <a:pPr lvl="0"/>
            <a:r>
              <a:rPr lang="en-GB" dirty="0"/>
              <a:t>Click to edit Master text styles</a:t>
            </a:r>
          </a:p>
        </p:txBody>
      </p:sp>
      <p:pic>
        <p:nvPicPr>
          <p:cNvPr id="8" name="Picture 7">
            <a:extLst>
              <a:ext uri="{FF2B5EF4-FFF2-40B4-BE49-F238E27FC236}">
                <a16:creationId xmlns:a16="http://schemas.microsoft.com/office/drawing/2014/main" id="{C718F572-44AB-F742-BF25-B7C87DBC3C31}"/>
              </a:ext>
            </a:extLst>
          </p:cNvPr>
          <p:cNvPicPr>
            <a:picLocks noChangeAspect="1"/>
          </p:cNvPicPr>
          <p:nvPr userDrawn="1"/>
        </p:nvPicPr>
        <p:blipFill>
          <a:blip r:embed="rId2"/>
          <a:stretch>
            <a:fillRect/>
          </a:stretch>
        </p:blipFill>
        <p:spPr>
          <a:xfrm>
            <a:off x="10064074" y="6389170"/>
            <a:ext cx="1845645" cy="139055"/>
          </a:xfrm>
          <a:prstGeom prst="rect">
            <a:avLst/>
          </a:prstGeom>
        </p:spPr>
      </p:pic>
      <p:cxnSp>
        <p:nvCxnSpPr>
          <p:cNvPr id="9" name="Straight Connector 8">
            <a:extLst>
              <a:ext uri="{FF2B5EF4-FFF2-40B4-BE49-F238E27FC236}">
                <a16:creationId xmlns:a16="http://schemas.microsoft.com/office/drawing/2014/main" id="{6706163D-74AF-9E4B-9C00-17C5345E5474}"/>
              </a:ext>
            </a:extLst>
          </p:cNvPr>
          <p:cNvCxnSpPr/>
          <p:nvPr userDrawn="1"/>
        </p:nvCxnSpPr>
        <p:spPr>
          <a:xfrm>
            <a:off x="1169071" y="1104355"/>
            <a:ext cx="9941169"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D975F1AF-DCD8-B641-9909-F89425B39CAF}"/>
              </a:ext>
            </a:extLst>
          </p:cNvPr>
          <p:cNvSpPr txBox="1"/>
          <p:nvPr userDrawn="1"/>
        </p:nvSpPr>
        <p:spPr>
          <a:xfrm>
            <a:off x="602312" y="6328170"/>
            <a:ext cx="602016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dirty="0" err="1">
                <a:solidFill>
                  <a:schemeClr val="accent1"/>
                </a:solidFill>
                <a:latin typeface="Neue Haas Unica W1G Light" panose="020B0404030206020203" pitchFamily="34" charset="0"/>
              </a:rPr>
              <a:t>Lähde</a:t>
            </a:r>
            <a:r>
              <a:rPr lang="en-US" sz="1000" b="0" i="0" dirty="0">
                <a:solidFill>
                  <a:schemeClr val="accent1"/>
                </a:solidFill>
                <a:latin typeface="Neue Haas Unica W1G Light" panose="020B0404030206020203" pitchFamily="34" charset="0"/>
              </a:rPr>
              <a:t>: Aikakausmediat </a:t>
            </a:r>
            <a:r>
              <a:rPr lang="en-US" sz="1000" b="0" i="0" dirty="0" err="1">
                <a:solidFill>
                  <a:schemeClr val="accent1"/>
                </a:solidFill>
                <a:latin typeface="Neue Haas Unica W1G Light" panose="020B0404030206020203" pitchFamily="34" charset="0"/>
              </a:rPr>
              <a:t>somessa</a:t>
            </a:r>
            <a:r>
              <a:rPr lang="en-US" sz="1000" b="0" i="0" dirty="0">
                <a:solidFill>
                  <a:schemeClr val="accent1"/>
                </a:solidFill>
                <a:latin typeface="Neue Haas Unica W1G Light" panose="020B0404030206020203" pitchFamily="34" charset="0"/>
              </a:rPr>
              <a:t> 3/2024</a:t>
            </a:r>
          </a:p>
          <a:p>
            <a:pPr algn="l"/>
            <a:endParaRPr lang="fi-FI" sz="1000" b="0" i="0" dirty="0">
              <a:solidFill>
                <a:schemeClr val="accent1"/>
              </a:solidFill>
              <a:latin typeface="Neue Haas Unica W1G Light" panose="020B0404030206020203" pitchFamily="34" charset="0"/>
            </a:endParaRPr>
          </a:p>
        </p:txBody>
      </p:sp>
    </p:spTree>
    <p:extLst>
      <p:ext uri="{BB962C8B-B14F-4D97-AF65-F5344CB8AC3E}">
        <p14:creationId xmlns:p14="http://schemas.microsoft.com/office/powerpoint/2010/main" val="9087678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Pelkkä teksti 1">
    <p:bg>
      <p:bgPr>
        <a:solidFill>
          <a:schemeClr val="bg1"/>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F6F28AA3-49D3-B841-9A4C-2BA029B0C97B}"/>
              </a:ext>
            </a:extLst>
          </p:cNvPr>
          <p:cNvSpPr>
            <a:spLocks noGrp="1"/>
          </p:cNvSpPr>
          <p:nvPr>
            <p:ph type="title"/>
          </p:nvPr>
        </p:nvSpPr>
        <p:spPr>
          <a:xfrm>
            <a:off x="1169070" y="449685"/>
            <a:ext cx="9941169" cy="972971"/>
          </a:xfrm>
        </p:spPr>
        <p:txBody>
          <a:bodyPr/>
          <a:lstStyle>
            <a:lvl1pPr algn="ctr">
              <a:defRPr sz="4000">
                <a:solidFill>
                  <a:schemeClr val="tx2"/>
                </a:solidFill>
                <a:latin typeface="Canela Medium" pitchFamily="2" charset="77"/>
                <a:cs typeface="Calibri" panose="020F0502020204030204" pitchFamily="34" charset="0"/>
              </a:defRPr>
            </a:lvl1pPr>
          </a:lstStyle>
          <a:p>
            <a:r>
              <a:rPr lang="en-GB" dirty="0"/>
              <a:t>Click to edit Master title style</a:t>
            </a:r>
            <a:endParaRPr lang="en-FI" dirty="0"/>
          </a:p>
        </p:txBody>
      </p:sp>
      <p:sp>
        <p:nvSpPr>
          <p:cNvPr id="5" name="Content Placeholder 2">
            <a:extLst>
              <a:ext uri="{FF2B5EF4-FFF2-40B4-BE49-F238E27FC236}">
                <a16:creationId xmlns:a16="http://schemas.microsoft.com/office/drawing/2014/main" id="{D4064BFC-CF3F-C74E-8F1F-09A14FDA4069}"/>
              </a:ext>
            </a:extLst>
          </p:cNvPr>
          <p:cNvSpPr>
            <a:spLocks noGrp="1"/>
          </p:cNvSpPr>
          <p:nvPr>
            <p:ph idx="11"/>
          </p:nvPr>
        </p:nvSpPr>
        <p:spPr>
          <a:xfrm>
            <a:off x="1169070" y="1780370"/>
            <a:ext cx="9941169" cy="3835238"/>
          </a:xfrm>
        </p:spPr>
        <p:txBody>
          <a:bodyPr/>
          <a:lstStyle>
            <a:lvl1pPr algn="ctr">
              <a:lnSpc>
                <a:spcPct val="120000"/>
              </a:lnSpc>
              <a:buFontTx/>
              <a:buNone/>
              <a:defRPr sz="2200" b="0" i="0">
                <a:solidFill>
                  <a:schemeClr val="tx2"/>
                </a:solidFill>
                <a:latin typeface="Neue Haas Unica W1G Light" panose="020B0404030206020203" pitchFamily="34" charset="0"/>
              </a:defRPr>
            </a:lvl1pPr>
            <a:lvl2pPr algn="ctr">
              <a:lnSpc>
                <a:spcPct val="120000"/>
              </a:lnSpc>
              <a:buFontTx/>
              <a:buNone/>
              <a:defRPr sz="3000" b="0" i="0">
                <a:solidFill>
                  <a:schemeClr val="bg1"/>
                </a:solidFill>
                <a:latin typeface="Neue Haas Unica W1G Light" panose="020B0404030206020203" pitchFamily="34" charset="0"/>
              </a:defRPr>
            </a:lvl2pPr>
            <a:lvl3pPr algn="ctr">
              <a:lnSpc>
                <a:spcPct val="120000"/>
              </a:lnSpc>
              <a:buFontTx/>
              <a:buNone/>
              <a:defRPr sz="3000" b="0" i="0">
                <a:solidFill>
                  <a:schemeClr val="bg1"/>
                </a:solidFill>
                <a:latin typeface="Neue Haas Unica W1G Light" panose="020B0404030206020203" pitchFamily="34" charset="0"/>
              </a:defRPr>
            </a:lvl3pPr>
            <a:lvl4pPr>
              <a:defRPr sz="2000" b="0" i="0">
                <a:solidFill>
                  <a:srgbClr val="002649"/>
                </a:solidFill>
                <a:latin typeface="Neue Haas Unica W1G Light" panose="020B0404030206020203" pitchFamily="34" charset="0"/>
              </a:defRPr>
            </a:lvl4pPr>
            <a:lvl5pPr>
              <a:defRPr sz="2000" b="0" i="0">
                <a:solidFill>
                  <a:srgbClr val="002649"/>
                </a:solidFill>
                <a:latin typeface="Neue Haas Unica W1G Light" panose="020B0404030206020203" pitchFamily="34" charset="0"/>
              </a:defRPr>
            </a:lvl5pPr>
            <a:lvl6pPr>
              <a:defRPr sz="2000"/>
            </a:lvl6pPr>
            <a:lvl7pPr>
              <a:defRPr sz="2000"/>
            </a:lvl7pPr>
            <a:lvl8pPr>
              <a:defRPr sz="2000"/>
            </a:lvl8pPr>
            <a:lvl9pPr>
              <a:defRPr sz="2000"/>
            </a:lvl9pPr>
          </a:lstStyle>
          <a:p>
            <a:pPr lvl="0"/>
            <a:r>
              <a:rPr lang="en-GB" dirty="0"/>
              <a:t>Click to edit Master text styles</a:t>
            </a:r>
          </a:p>
        </p:txBody>
      </p:sp>
      <p:pic>
        <p:nvPicPr>
          <p:cNvPr id="8" name="Picture 7">
            <a:extLst>
              <a:ext uri="{FF2B5EF4-FFF2-40B4-BE49-F238E27FC236}">
                <a16:creationId xmlns:a16="http://schemas.microsoft.com/office/drawing/2014/main" id="{C718F572-44AB-F742-BF25-B7C87DBC3C31}"/>
              </a:ext>
            </a:extLst>
          </p:cNvPr>
          <p:cNvPicPr>
            <a:picLocks noChangeAspect="1"/>
          </p:cNvPicPr>
          <p:nvPr userDrawn="1"/>
        </p:nvPicPr>
        <p:blipFill>
          <a:blip r:embed="rId2"/>
          <a:stretch>
            <a:fillRect/>
          </a:stretch>
        </p:blipFill>
        <p:spPr>
          <a:xfrm>
            <a:off x="10064074" y="6389170"/>
            <a:ext cx="1845645" cy="139055"/>
          </a:xfrm>
          <a:prstGeom prst="rect">
            <a:avLst/>
          </a:prstGeom>
        </p:spPr>
      </p:pic>
      <p:cxnSp>
        <p:nvCxnSpPr>
          <p:cNvPr id="9" name="Straight Connector 8">
            <a:extLst>
              <a:ext uri="{FF2B5EF4-FFF2-40B4-BE49-F238E27FC236}">
                <a16:creationId xmlns:a16="http://schemas.microsoft.com/office/drawing/2014/main" id="{6706163D-74AF-9E4B-9C00-17C5345E5474}"/>
              </a:ext>
            </a:extLst>
          </p:cNvPr>
          <p:cNvCxnSpPr/>
          <p:nvPr userDrawn="1"/>
        </p:nvCxnSpPr>
        <p:spPr>
          <a:xfrm>
            <a:off x="1169071" y="1422656"/>
            <a:ext cx="9941169"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D975F1AF-DCD8-B641-9909-F89425B39CAF}"/>
              </a:ext>
            </a:extLst>
          </p:cNvPr>
          <p:cNvSpPr txBox="1"/>
          <p:nvPr userDrawn="1"/>
        </p:nvSpPr>
        <p:spPr>
          <a:xfrm>
            <a:off x="602312" y="6328170"/>
            <a:ext cx="602016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dirty="0" err="1">
                <a:solidFill>
                  <a:schemeClr val="accent1"/>
                </a:solidFill>
                <a:latin typeface="Neue Haas Unica W1G Light" panose="020B0404030206020203" pitchFamily="34" charset="0"/>
              </a:rPr>
              <a:t>Lähde</a:t>
            </a:r>
            <a:r>
              <a:rPr lang="en-US" sz="1000" b="0" i="0" dirty="0">
                <a:solidFill>
                  <a:schemeClr val="accent1"/>
                </a:solidFill>
                <a:latin typeface="Neue Haas Unica W1G Light" panose="020B0404030206020203" pitchFamily="34" charset="0"/>
              </a:rPr>
              <a:t>: Aikakausmediat </a:t>
            </a:r>
            <a:r>
              <a:rPr lang="en-US" sz="1000" b="0" i="0" dirty="0" err="1">
                <a:solidFill>
                  <a:schemeClr val="accent1"/>
                </a:solidFill>
                <a:latin typeface="Neue Haas Unica W1G Light" panose="020B0404030206020203" pitchFamily="34" charset="0"/>
              </a:rPr>
              <a:t>somessa</a:t>
            </a:r>
            <a:r>
              <a:rPr lang="en-US" sz="1000" b="0" i="0" dirty="0">
                <a:solidFill>
                  <a:schemeClr val="accent1"/>
                </a:solidFill>
                <a:latin typeface="Neue Haas Unica W1G Light" panose="020B0404030206020203" pitchFamily="34" charset="0"/>
              </a:rPr>
              <a:t> 3/2024</a:t>
            </a:r>
          </a:p>
          <a:p>
            <a:pPr algn="l"/>
            <a:endParaRPr lang="fi-FI" sz="1000" b="0" i="0" dirty="0">
              <a:solidFill>
                <a:schemeClr val="accent1"/>
              </a:solidFill>
              <a:latin typeface="Neue Haas Unica W1G Light" panose="020B0404030206020203" pitchFamily="34" charset="0"/>
            </a:endParaRPr>
          </a:p>
        </p:txBody>
      </p:sp>
    </p:spTree>
    <p:extLst>
      <p:ext uri="{BB962C8B-B14F-4D97-AF65-F5344CB8AC3E}">
        <p14:creationId xmlns:p14="http://schemas.microsoft.com/office/powerpoint/2010/main" val="42132679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elkkä teksti 2">
    <p:bg>
      <p:bgPr>
        <a:solidFill>
          <a:srgbClr val="F4CF67"/>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F6F28AA3-49D3-B841-9A4C-2BA029B0C97B}"/>
              </a:ext>
            </a:extLst>
          </p:cNvPr>
          <p:cNvSpPr>
            <a:spLocks noGrp="1"/>
          </p:cNvSpPr>
          <p:nvPr>
            <p:ph type="title"/>
          </p:nvPr>
        </p:nvSpPr>
        <p:spPr>
          <a:xfrm>
            <a:off x="838200" y="1242393"/>
            <a:ext cx="10515600" cy="1292086"/>
          </a:xfrm>
        </p:spPr>
        <p:txBody>
          <a:bodyPr/>
          <a:lstStyle>
            <a:lvl1pPr algn="ctr">
              <a:defRPr sz="6000">
                <a:solidFill>
                  <a:srgbClr val="002649"/>
                </a:solidFill>
                <a:latin typeface="Clattering" pitchFamily="2" charset="0"/>
              </a:defRPr>
            </a:lvl1pPr>
          </a:lstStyle>
          <a:p>
            <a:r>
              <a:rPr lang="en-GB"/>
              <a:t>Click to edit Master title style</a:t>
            </a:r>
            <a:endParaRPr lang="en-FI" dirty="0"/>
          </a:p>
        </p:txBody>
      </p:sp>
      <p:sp>
        <p:nvSpPr>
          <p:cNvPr id="7" name="Content Placeholder 2">
            <a:extLst>
              <a:ext uri="{FF2B5EF4-FFF2-40B4-BE49-F238E27FC236}">
                <a16:creationId xmlns:a16="http://schemas.microsoft.com/office/drawing/2014/main" id="{D9837841-3BE3-2244-94B9-11F5CE756426}"/>
              </a:ext>
            </a:extLst>
          </p:cNvPr>
          <p:cNvSpPr>
            <a:spLocks noGrp="1"/>
          </p:cNvSpPr>
          <p:nvPr>
            <p:ph idx="11"/>
          </p:nvPr>
        </p:nvSpPr>
        <p:spPr>
          <a:xfrm>
            <a:off x="1689706" y="2483610"/>
            <a:ext cx="8824801" cy="3131997"/>
          </a:xfrm>
        </p:spPr>
        <p:txBody>
          <a:bodyPr/>
          <a:lstStyle>
            <a:lvl1pPr algn="ctr">
              <a:lnSpc>
                <a:spcPct val="120000"/>
              </a:lnSpc>
              <a:buFontTx/>
              <a:buNone/>
              <a:defRPr sz="2200" b="0" i="0">
                <a:solidFill>
                  <a:srgbClr val="002649"/>
                </a:solidFill>
                <a:latin typeface="Neue Haas Unica W1G Light" panose="020B0404030206020203" pitchFamily="34" charset="0"/>
              </a:defRPr>
            </a:lvl1pPr>
            <a:lvl2pPr algn="ctr">
              <a:lnSpc>
                <a:spcPct val="120000"/>
              </a:lnSpc>
              <a:buFontTx/>
              <a:buNone/>
              <a:defRPr sz="3000" b="0" i="0">
                <a:solidFill>
                  <a:schemeClr val="bg1"/>
                </a:solidFill>
                <a:latin typeface="Neue Haas Unica W1G Light" panose="020B0404030206020203" pitchFamily="34" charset="0"/>
              </a:defRPr>
            </a:lvl2pPr>
            <a:lvl3pPr algn="ctr">
              <a:lnSpc>
                <a:spcPct val="120000"/>
              </a:lnSpc>
              <a:buFontTx/>
              <a:buNone/>
              <a:defRPr sz="3000" b="0" i="0">
                <a:solidFill>
                  <a:schemeClr val="bg1"/>
                </a:solidFill>
                <a:latin typeface="Neue Haas Unica W1G Light" panose="020B0404030206020203" pitchFamily="34" charset="0"/>
              </a:defRPr>
            </a:lvl3pPr>
            <a:lvl4pPr>
              <a:defRPr sz="2000" b="0" i="0">
                <a:solidFill>
                  <a:srgbClr val="002649"/>
                </a:solidFill>
                <a:latin typeface="Neue Haas Unica W1G Light" panose="020B0404030206020203" pitchFamily="34" charset="0"/>
              </a:defRPr>
            </a:lvl4pPr>
            <a:lvl5pPr>
              <a:defRPr sz="2000" b="0" i="0">
                <a:solidFill>
                  <a:srgbClr val="002649"/>
                </a:solidFill>
                <a:latin typeface="Neue Haas Unica W1G Light" panose="020B0404030206020203" pitchFamily="34" charset="0"/>
              </a:defRPr>
            </a:lvl5pPr>
            <a:lvl6pPr>
              <a:defRPr sz="2000"/>
            </a:lvl6pPr>
            <a:lvl7pPr>
              <a:defRPr sz="2000"/>
            </a:lvl7pPr>
            <a:lvl8pPr>
              <a:defRPr sz="2000"/>
            </a:lvl8pPr>
            <a:lvl9pPr>
              <a:defRPr sz="2000"/>
            </a:lvl9pPr>
          </a:lstStyle>
          <a:p>
            <a:pPr lvl="0"/>
            <a:r>
              <a:rPr lang="en-GB"/>
              <a:t>Click to edit Master text styles</a:t>
            </a:r>
          </a:p>
        </p:txBody>
      </p:sp>
      <p:pic>
        <p:nvPicPr>
          <p:cNvPr id="11" name="Picture 10">
            <a:extLst>
              <a:ext uri="{FF2B5EF4-FFF2-40B4-BE49-F238E27FC236}">
                <a16:creationId xmlns:a16="http://schemas.microsoft.com/office/drawing/2014/main" id="{18B19DD2-B99B-4E4F-9C1F-20F528AEADD5}"/>
              </a:ext>
            </a:extLst>
          </p:cNvPr>
          <p:cNvPicPr>
            <a:picLocks noChangeAspect="1"/>
          </p:cNvPicPr>
          <p:nvPr userDrawn="1"/>
        </p:nvPicPr>
        <p:blipFill>
          <a:blip r:embed="rId2"/>
          <a:stretch>
            <a:fillRect/>
          </a:stretch>
        </p:blipFill>
        <p:spPr>
          <a:xfrm>
            <a:off x="10064074" y="6389170"/>
            <a:ext cx="1845645" cy="139055"/>
          </a:xfrm>
          <a:prstGeom prst="rect">
            <a:avLst/>
          </a:prstGeom>
        </p:spPr>
      </p:pic>
    </p:spTree>
    <p:extLst>
      <p:ext uri="{BB962C8B-B14F-4D97-AF65-F5344CB8AC3E}">
        <p14:creationId xmlns:p14="http://schemas.microsoft.com/office/powerpoint/2010/main" val="12982076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4649EBF-CEF6-E44B-B0A4-3E1C327906C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dirty="0"/>
              <a:t>Click to edit Master title style</a:t>
            </a:r>
            <a:endParaRPr lang="en-FI" dirty="0"/>
          </a:p>
        </p:txBody>
      </p:sp>
      <p:sp>
        <p:nvSpPr>
          <p:cNvPr id="3" name="Text Placeholder 2">
            <a:extLst>
              <a:ext uri="{FF2B5EF4-FFF2-40B4-BE49-F238E27FC236}">
                <a16:creationId xmlns:a16="http://schemas.microsoft.com/office/drawing/2014/main" id="{D4CA5092-7646-5547-A70B-476FB072674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FI" dirty="0"/>
          </a:p>
        </p:txBody>
      </p:sp>
    </p:spTree>
    <p:extLst>
      <p:ext uri="{BB962C8B-B14F-4D97-AF65-F5344CB8AC3E}">
        <p14:creationId xmlns:p14="http://schemas.microsoft.com/office/powerpoint/2010/main" val="2203652854"/>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4" r:id="rId3"/>
    <p:sldLayoutId id="2147483677" r:id="rId4"/>
    <p:sldLayoutId id="2147483679" r:id="rId5"/>
    <p:sldLayoutId id="2147483663" r:id="rId6"/>
    <p:sldLayoutId id="2147483686" r:id="rId7"/>
    <p:sldLayoutId id="2147483687" r:id="rId8"/>
    <p:sldLayoutId id="2147483667" r:id="rId9"/>
    <p:sldLayoutId id="2147483676" r:id="rId10"/>
    <p:sldLayoutId id="2147483664" r:id="rId11"/>
    <p:sldLayoutId id="2147483680" r:id="rId12"/>
    <p:sldLayoutId id="2147483678" r:id="rId13"/>
    <p:sldLayoutId id="2147483684" r:id="rId14"/>
    <p:sldLayoutId id="2147483661" r:id="rId15"/>
    <p:sldLayoutId id="2147483681" r:id="rId16"/>
    <p:sldLayoutId id="2147483683" r:id="rId17"/>
    <p:sldLayoutId id="2147483682" r:id="rId18"/>
    <p:sldLayoutId id="2147483662" r:id="rId19"/>
    <p:sldLayoutId id="2147483665" r:id="rId20"/>
    <p:sldLayoutId id="2147483657" r:id="rId21"/>
    <p:sldLayoutId id="2147483674" r:id="rId22"/>
    <p:sldLayoutId id="2147483666" r:id="rId23"/>
    <p:sldLayoutId id="2147483675" r:id="rId24"/>
    <p:sldLayoutId id="2147483670" r:id="rId25"/>
    <p:sldLayoutId id="2147483668" r:id="rId26"/>
    <p:sldLayoutId id="2147483669" r:id="rId27"/>
    <p:sldLayoutId id="2147483672" r:id="rId28"/>
    <p:sldLayoutId id="2147483673" r:id="rId29"/>
    <p:sldLayoutId id="2147483655" r:id="rId30"/>
    <p:sldLayoutId id="2147483671" r:id="rId31"/>
  </p:sldLayoutIdLst>
  <p:hf sldNum="0" hdr="0" ftr="0"/>
  <p:txStyles>
    <p:titleStyle>
      <a:lvl1pPr algn="l" defTabSz="914400" rtl="0" eaLnBrk="1" latinLnBrk="0" hangingPunct="1">
        <a:lnSpc>
          <a:spcPct val="90000"/>
        </a:lnSpc>
        <a:spcBef>
          <a:spcPct val="0"/>
        </a:spcBef>
        <a:buNone/>
        <a:defRPr sz="4400" b="0" i="0" kern="1200">
          <a:solidFill>
            <a:schemeClr val="tx2"/>
          </a:solidFill>
          <a:latin typeface="Canela Medium" pitchFamily="2"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b="0" i="0" kern="1200">
          <a:solidFill>
            <a:schemeClr val="tx2"/>
          </a:solidFill>
          <a:latin typeface="Neue Haas Unica W1G Light" panose="020B0404030206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2"/>
          </a:solidFill>
          <a:latin typeface="Neue Haas Unica W1G Light" panose="020B040403020602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2"/>
          </a:solidFill>
          <a:latin typeface="Neue Haas Unica W1G Light" panose="020B0404030206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2"/>
          </a:solidFill>
          <a:latin typeface="Neue Haas Unica W1G Light" panose="020B0404030206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2"/>
          </a:solidFill>
          <a:latin typeface="Neue Haas Unica W1G Light" panose="020B0404030206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8.jpg"/><Relationship Id="rId1" Type="http://schemas.openxmlformats.org/officeDocument/2006/relationships/slideLayout" Target="../slideLayouts/slideLayout21.xml"/><Relationship Id="rId4" Type="http://schemas.openxmlformats.org/officeDocument/2006/relationships/image" Target="../media/image19.emf"/></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hyperlink" Target="https://www.aikakausmedia.fi/ajankohtaista/ajankohtaista-aikakausmedioista/2023/facebook-muutti-kaytantoaan-tykkaajamaaran-ilmoittamisessa-nain-se-nakyy-someseurannassa/" TargetMode="External"/><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hyperlink" Target="https://www.aikakausmedia.fi/uutiskirje/" TargetMode="External"/><Relationship Id="rId2" Type="http://schemas.openxmlformats.org/officeDocument/2006/relationships/image" Target="../media/image20.jpg"/><Relationship Id="rId1" Type="http://schemas.openxmlformats.org/officeDocument/2006/relationships/slideLayout" Target="../slideLayouts/slideLayout2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4.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1DF375-90D5-7E45-B00C-9DB66F62E6BA}"/>
              </a:ext>
            </a:extLst>
          </p:cNvPr>
          <p:cNvSpPr>
            <a:spLocks noGrp="1"/>
          </p:cNvSpPr>
          <p:nvPr>
            <p:ph type="ctrTitle"/>
          </p:nvPr>
        </p:nvSpPr>
        <p:spPr/>
        <p:txBody>
          <a:bodyPr/>
          <a:lstStyle/>
          <a:p>
            <a:r>
              <a:rPr lang="en-FI" dirty="0"/>
              <a:t>Aikakausmediat somessa</a:t>
            </a:r>
          </a:p>
        </p:txBody>
      </p:sp>
      <p:sp>
        <p:nvSpPr>
          <p:cNvPr id="3" name="Subtitle 2">
            <a:extLst>
              <a:ext uri="{FF2B5EF4-FFF2-40B4-BE49-F238E27FC236}">
                <a16:creationId xmlns:a16="http://schemas.microsoft.com/office/drawing/2014/main" id="{D5729775-DF8A-CA45-9105-05DC8CCDE98B}"/>
              </a:ext>
            </a:extLst>
          </p:cNvPr>
          <p:cNvSpPr>
            <a:spLocks noGrp="1"/>
          </p:cNvSpPr>
          <p:nvPr>
            <p:ph type="subTitle" idx="1"/>
          </p:nvPr>
        </p:nvSpPr>
        <p:spPr/>
        <p:txBody>
          <a:bodyPr/>
          <a:lstStyle/>
          <a:p>
            <a:r>
              <a:rPr lang="fi-FI" dirty="0"/>
              <a:t>Maaliskuu 2024</a:t>
            </a:r>
            <a:endParaRPr lang="en-FI" dirty="0"/>
          </a:p>
        </p:txBody>
      </p:sp>
    </p:spTree>
    <p:extLst>
      <p:ext uri="{BB962C8B-B14F-4D97-AF65-F5344CB8AC3E}">
        <p14:creationId xmlns:p14="http://schemas.microsoft.com/office/powerpoint/2010/main" val="30078828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98307963-3506-264D-953E-CD1B0289DD7F}"/>
              </a:ext>
            </a:extLst>
          </p:cNvPr>
          <p:cNvSpPr>
            <a:spLocks noGrp="1"/>
          </p:cNvSpPr>
          <p:nvPr>
            <p:ph type="title"/>
          </p:nvPr>
        </p:nvSpPr>
        <p:spPr>
          <a:xfrm>
            <a:off x="838200" y="229201"/>
            <a:ext cx="10515600" cy="1115506"/>
          </a:xfrm>
        </p:spPr>
        <p:txBody>
          <a:bodyPr>
            <a:normAutofit/>
          </a:bodyPr>
          <a:lstStyle/>
          <a:p>
            <a:r>
              <a:rPr lang="fi-FI" sz="3200" dirty="0"/>
              <a:t>Yleisömäärän kehitys X:ssä</a:t>
            </a:r>
            <a:br>
              <a:rPr lang="fi-FI" sz="3200" dirty="0"/>
            </a:br>
            <a:r>
              <a:rPr lang="fi-FI" sz="3200" dirty="0"/>
              <a:t>3/2023 – 3/2024</a:t>
            </a:r>
          </a:p>
        </p:txBody>
      </p:sp>
      <p:graphicFrame>
        <p:nvGraphicFramePr>
          <p:cNvPr id="8" name="Chart 7">
            <a:extLst>
              <a:ext uri="{FF2B5EF4-FFF2-40B4-BE49-F238E27FC236}">
                <a16:creationId xmlns:a16="http://schemas.microsoft.com/office/drawing/2014/main" id="{262C4979-C8EC-4CE5-A731-010E69EB7C11}"/>
              </a:ext>
            </a:extLst>
          </p:cNvPr>
          <p:cNvGraphicFramePr/>
          <p:nvPr>
            <p:extLst>
              <p:ext uri="{D42A27DB-BD31-4B8C-83A1-F6EECF244321}">
                <p14:modId xmlns:p14="http://schemas.microsoft.com/office/powerpoint/2010/main" val="4012154717"/>
              </p:ext>
            </p:extLst>
          </p:nvPr>
        </p:nvGraphicFramePr>
        <p:xfrm>
          <a:off x="712694" y="1875985"/>
          <a:ext cx="10515600" cy="4312780"/>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a:extLst>
              <a:ext uri="{FF2B5EF4-FFF2-40B4-BE49-F238E27FC236}">
                <a16:creationId xmlns:a16="http://schemas.microsoft.com/office/drawing/2014/main" id="{97A47C5A-0179-344D-A00F-48F51B0A4F2A}"/>
              </a:ext>
            </a:extLst>
          </p:cNvPr>
          <p:cNvSpPr txBox="1"/>
          <p:nvPr/>
        </p:nvSpPr>
        <p:spPr>
          <a:xfrm>
            <a:off x="1169894" y="1524446"/>
            <a:ext cx="10058400" cy="276999"/>
          </a:xfrm>
          <a:prstGeom prst="rect">
            <a:avLst/>
          </a:prstGeom>
          <a:noFill/>
        </p:spPr>
        <p:txBody>
          <a:bodyPr wrap="square" rtlCol="0">
            <a:spAutoFit/>
          </a:bodyPr>
          <a:lstStyle/>
          <a:p>
            <a:pPr algn="ctr"/>
            <a:r>
              <a:rPr lang="fi-FI" sz="1200" dirty="0">
                <a:solidFill>
                  <a:schemeClr val="accent1"/>
                </a:solidFill>
                <a:latin typeface="Neue Haas Unica W1G" panose="020B0504030206020203" pitchFamily="34" charset="0"/>
              </a:rPr>
              <a:t>Kaikkien seurattujen medioiden X-tilien seuraajat.</a:t>
            </a:r>
          </a:p>
        </p:txBody>
      </p:sp>
    </p:spTree>
    <p:extLst>
      <p:ext uri="{BB962C8B-B14F-4D97-AF65-F5344CB8AC3E}">
        <p14:creationId xmlns:p14="http://schemas.microsoft.com/office/powerpoint/2010/main" val="4805673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98307963-3506-264D-953E-CD1B0289DD7F}"/>
              </a:ext>
            </a:extLst>
          </p:cNvPr>
          <p:cNvSpPr>
            <a:spLocks noGrp="1"/>
          </p:cNvSpPr>
          <p:nvPr>
            <p:ph type="title"/>
          </p:nvPr>
        </p:nvSpPr>
        <p:spPr>
          <a:xfrm>
            <a:off x="838200" y="229201"/>
            <a:ext cx="10515600" cy="1115506"/>
          </a:xfrm>
        </p:spPr>
        <p:txBody>
          <a:bodyPr>
            <a:normAutofit/>
          </a:bodyPr>
          <a:lstStyle/>
          <a:p>
            <a:r>
              <a:rPr lang="fi-FI" sz="3200" dirty="0"/>
              <a:t>Yleisömäärän kehitys YouTubessa</a:t>
            </a:r>
            <a:br>
              <a:rPr lang="fi-FI" sz="3200" dirty="0"/>
            </a:br>
            <a:r>
              <a:rPr lang="fi-FI" sz="3200" dirty="0"/>
              <a:t>3/2023 – 3/2024</a:t>
            </a:r>
          </a:p>
        </p:txBody>
      </p:sp>
      <p:graphicFrame>
        <p:nvGraphicFramePr>
          <p:cNvPr id="8" name="Chart 7">
            <a:extLst>
              <a:ext uri="{FF2B5EF4-FFF2-40B4-BE49-F238E27FC236}">
                <a16:creationId xmlns:a16="http://schemas.microsoft.com/office/drawing/2014/main" id="{262C4979-C8EC-4CE5-A731-010E69EB7C11}"/>
              </a:ext>
            </a:extLst>
          </p:cNvPr>
          <p:cNvGraphicFramePr/>
          <p:nvPr>
            <p:extLst>
              <p:ext uri="{D42A27DB-BD31-4B8C-83A1-F6EECF244321}">
                <p14:modId xmlns:p14="http://schemas.microsoft.com/office/powerpoint/2010/main" val="1325108378"/>
              </p:ext>
            </p:extLst>
          </p:nvPr>
        </p:nvGraphicFramePr>
        <p:xfrm>
          <a:off x="712694" y="1875985"/>
          <a:ext cx="10515600" cy="4312780"/>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a:extLst>
              <a:ext uri="{FF2B5EF4-FFF2-40B4-BE49-F238E27FC236}">
                <a16:creationId xmlns:a16="http://schemas.microsoft.com/office/drawing/2014/main" id="{8315D70D-8B87-264D-9B56-C173941B4010}"/>
              </a:ext>
            </a:extLst>
          </p:cNvPr>
          <p:cNvSpPr txBox="1"/>
          <p:nvPr/>
        </p:nvSpPr>
        <p:spPr>
          <a:xfrm>
            <a:off x="1169894" y="1524446"/>
            <a:ext cx="10058400" cy="276999"/>
          </a:xfrm>
          <a:prstGeom prst="rect">
            <a:avLst/>
          </a:prstGeom>
          <a:noFill/>
        </p:spPr>
        <p:txBody>
          <a:bodyPr wrap="square" rtlCol="0">
            <a:spAutoFit/>
          </a:bodyPr>
          <a:lstStyle/>
          <a:p>
            <a:pPr algn="ctr"/>
            <a:r>
              <a:rPr lang="fi-FI" sz="1200" dirty="0">
                <a:solidFill>
                  <a:schemeClr val="accent1"/>
                </a:solidFill>
                <a:latin typeface="Neue Haas Unica W1G" panose="020B0504030206020203" pitchFamily="34" charset="0"/>
              </a:rPr>
              <a:t>Kaikkien seurattujen medioiden YouTube-kanavien tilaajat.</a:t>
            </a:r>
          </a:p>
        </p:txBody>
      </p:sp>
    </p:spTree>
    <p:extLst>
      <p:ext uri="{BB962C8B-B14F-4D97-AF65-F5344CB8AC3E}">
        <p14:creationId xmlns:p14="http://schemas.microsoft.com/office/powerpoint/2010/main" val="7986003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98307963-3506-264D-953E-CD1B0289DD7F}"/>
              </a:ext>
            </a:extLst>
          </p:cNvPr>
          <p:cNvSpPr>
            <a:spLocks noGrp="1"/>
          </p:cNvSpPr>
          <p:nvPr>
            <p:ph type="title"/>
          </p:nvPr>
        </p:nvSpPr>
        <p:spPr>
          <a:xfrm>
            <a:off x="838200" y="229201"/>
            <a:ext cx="10515600" cy="1115506"/>
          </a:xfrm>
        </p:spPr>
        <p:txBody>
          <a:bodyPr>
            <a:normAutofit/>
          </a:bodyPr>
          <a:lstStyle/>
          <a:p>
            <a:r>
              <a:rPr lang="fi-FI" sz="3200" dirty="0"/>
              <a:t>Yleisömäärän kehitys </a:t>
            </a:r>
            <a:r>
              <a:rPr lang="fi-FI" sz="3200" dirty="0" err="1"/>
              <a:t>Pinterestissä</a:t>
            </a:r>
            <a:br>
              <a:rPr lang="fi-FI" sz="3200" dirty="0"/>
            </a:br>
            <a:r>
              <a:rPr lang="fi-FI" sz="3200" dirty="0"/>
              <a:t>3/2023 – 3/2024</a:t>
            </a:r>
          </a:p>
        </p:txBody>
      </p:sp>
      <p:graphicFrame>
        <p:nvGraphicFramePr>
          <p:cNvPr id="8" name="Chart 7">
            <a:extLst>
              <a:ext uri="{FF2B5EF4-FFF2-40B4-BE49-F238E27FC236}">
                <a16:creationId xmlns:a16="http://schemas.microsoft.com/office/drawing/2014/main" id="{262C4979-C8EC-4CE5-A731-010E69EB7C11}"/>
              </a:ext>
            </a:extLst>
          </p:cNvPr>
          <p:cNvGraphicFramePr/>
          <p:nvPr>
            <p:extLst>
              <p:ext uri="{D42A27DB-BD31-4B8C-83A1-F6EECF244321}">
                <p14:modId xmlns:p14="http://schemas.microsoft.com/office/powerpoint/2010/main" val="4025601476"/>
              </p:ext>
            </p:extLst>
          </p:nvPr>
        </p:nvGraphicFramePr>
        <p:xfrm>
          <a:off x="712694" y="1875985"/>
          <a:ext cx="10515600" cy="4312780"/>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a:extLst>
              <a:ext uri="{FF2B5EF4-FFF2-40B4-BE49-F238E27FC236}">
                <a16:creationId xmlns:a16="http://schemas.microsoft.com/office/drawing/2014/main" id="{D39D6362-F76F-EF4F-9945-0C6F3F8A7DCC}"/>
              </a:ext>
            </a:extLst>
          </p:cNvPr>
          <p:cNvSpPr txBox="1"/>
          <p:nvPr/>
        </p:nvSpPr>
        <p:spPr>
          <a:xfrm>
            <a:off x="1169894" y="1524446"/>
            <a:ext cx="10058400" cy="276999"/>
          </a:xfrm>
          <a:prstGeom prst="rect">
            <a:avLst/>
          </a:prstGeom>
          <a:noFill/>
        </p:spPr>
        <p:txBody>
          <a:bodyPr wrap="square" rtlCol="0">
            <a:spAutoFit/>
          </a:bodyPr>
          <a:lstStyle/>
          <a:p>
            <a:pPr algn="ctr"/>
            <a:r>
              <a:rPr lang="fi-FI" sz="1200" dirty="0">
                <a:solidFill>
                  <a:schemeClr val="accent1"/>
                </a:solidFill>
                <a:latin typeface="Neue Haas Unica W1G" panose="020B0504030206020203" pitchFamily="34" charset="0"/>
              </a:rPr>
              <a:t>Kaikkien seurattujen medioiden Pinterest-tilien seuraajat.</a:t>
            </a:r>
          </a:p>
        </p:txBody>
      </p:sp>
    </p:spTree>
    <p:extLst>
      <p:ext uri="{BB962C8B-B14F-4D97-AF65-F5344CB8AC3E}">
        <p14:creationId xmlns:p14="http://schemas.microsoft.com/office/powerpoint/2010/main" val="39992556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98307963-3506-264D-953E-CD1B0289DD7F}"/>
              </a:ext>
            </a:extLst>
          </p:cNvPr>
          <p:cNvSpPr>
            <a:spLocks noGrp="1"/>
          </p:cNvSpPr>
          <p:nvPr>
            <p:ph type="title"/>
          </p:nvPr>
        </p:nvSpPr>
        <p:spPr>
          <a:xfrm>
            <a:off x="838200" y="229201"/>
            <a:ext cx="10515600" cy="1115506"/>
          </a:xfrm>
        </p:spPr>
        <p:txBody>
          <a:bodyPr>
            <a:normAutofit/>
          </a:bodyPr>
          <a:lstStyle/>
          <a:p>
            <a:r>
              <a:rPr lang="fi-FI" sz="3200" dirty="0"/>
              <a:t>Yleisömäärän kehitys </a:t>
            </a:r>
            <a:r>
              <a:rPr lang="fi-FI" sz="3200" dirty="0" err="1"/>
              <a:t>Tiktokissa</a:t>
            </a:r>
            <a:br>
              <a:rPr lang="fi-FI" sz="3200" dirty="0"/>
            </a:br>
            <a:r>
              <a:rPr lang="fi-FI" sz="3200" dirty="0"/>
              <a:t>3/2023 – 3/2024</a:t>
            </a:r>
          </a:p>
        </p:txBody>
      </p:sp>
      <p:graphicFrame>
        <p:nvGraphicFramePr>
          <p:cNvPr id="8" name="Chart 7">
            <a:extLst>
              <a:ext uri="{FF2B5EF4-FFF2-40B4-BE49-F238E27FC236}">
                <a16:creationId xmlns:a16="http://schemas.microsoft.com/office/drawing/2014/main" id="{262C4979-C8EC-4CE5-A731-010E69EB7C11}"/>
              </a:ext>
            </a:extLst>
          </p:cNvPr>
          <p:cNvGraphicFramePr/>
          <p:nvPr>
            <p:extLst>
              <p:ext uri="{D42A27DB-BD31-4B8C-83A1-F6EECF244321}">
                <p14:modId xmlns:p14="http://schemas.microsoft.com/office/powerpoint/2010/main" val="721026371"/>
              </p:ext>
            </p:extLst>
          </p:nvPr>
        </p:nvGraphicFramePr>
        <p:xfrm>
          <a:off x="712694" y="1875985"/>
          <a:ext cx="10515600" cy="4312780"/>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a:extLst>
              <a:ext uri="{FF2B5EF4-FFF2-40B4-BE49-F238E27FC236}">
                <a16:creationId xmlns:a16="http://schemas.microsoft.com/office/drawing/2014/main" id="{D39D6362-F76F-EF4F-9945-0C6F3F8A7DCC}"/>
              </a:ext>
            </a:extLst>
          </p:cNvPr>
          <p:cNvSpPr txBox="1"/>
          <p:nvPr/>
        </p:nvSpPr>
        <p:spPr>
          <a:xfrm>
            <a:off x="1169894" y="1524446"/>
            <a:ext cx="10058400" cy="276999"/>
          </a:xfrm>
          <a:prstGeom prst="rect">
            <a:avLst/>
          </a:prstGeom>
          <a:noFill/>
        </p:spPr>
        <p:txBody>
          <a:bodyPr wrap="square" rtlCol="0">
            <a:spAutoFit/>
          </a:bodyPr>
          <a:lstStyle/>
          <a:p>
            <a:pPr algn="ctr"/>
            <a:r>
              <a:rPr lang="fi-FI" sz="1200" dirty="0">
                <a:solidFill>
                  <a:schemeClr val="accent1"/>
                </a:solidFill>
                <a:latin typeface="Neue Haas Unica W1G" panose="020B0504030206020203" pitchFamily="34" charset="0"/>
              </a:rPr>
              <a:t>Kaikkien seurattujen medioiden </a:t>
            </a:r>
            <a:r>
              <a:rPr lang="fi-FI" sz="1200" dirty="0" err="1">
                <a:solidFill>
                  <a:schemeClr val="accent1"/>
                </a:solidFill>
                <a:latin typeface="Neue Haas Unica W1G" panose="020B0504030206020203" pitchFamily="34" charset="0"/>
              </a:rPr>
              <a:t>Tiktok</a:t>
            </a:r>
            <a:r>
              <a:rPr lang="fi-FI" sz="1200" dirty="0">
                <a:solidFill>
                  <a:schemeClr val="accent1"/>
                </a:solidFill>
                <a:latin typeface="Neue Haas Unica W1G" panose="020B0504030206020203" pitchFamily="34" charset="0"/>
              </a:rPr>
              <a:t>-tilien seuraajat.</a:t>
            </a:r>
          </a:p>
        </p:txBody>
      </p:sp>
    </p:spTree>
    <p:extLst>
      <p:ext uri="{BB962C8B-B14F-4D97-AF65-F5344CB8AC3E}">
        <p14:creationId xmlns:p14="http://schemas.microsoft.com/office/powerpoint/2010/main" val="8486443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54211F1-BC6F-244E-990C-EA5DDCFFA30A}"/>
              </a:ext>
            </a:extLst>
          </p:cNvPr>
          <p:cNvSpPr>
            <a:spLocks noGrp="1"/>
          </p:cNvSpPr>
          <p:nvPr>
            <p:ph type="title"/>
          </p:nvPr>
        </p:nvSpPr>
        <p:spPr/>
        <p:txBody>
          <a:bodyPr/>
          <a:lstStyle/>
          <a:p>
            <a:r>
              <a:rPr lang="fi-FI" dirty="0"/>
              <a:t>Somen suurimmat</a:t>
            </a:r>
          </a:p>
        </p:txBody>
      </p:sp>
    </p:spTree>
    <p:extLst>
      <p:ext uri="{BB962C8B-B14F-4D97-AF65-F5344CB8AC3E}">
        <p14:creationId xmlns:p14="http://schemas.microsoft.com/office/powerpoint/2010/main" val="3405437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580D914-1410-E34D-A2B5-24E5469ED6EB}"/>
              </a:ext>
            </a:extLst>
          </p:cNvPr>
          <p:cNvSpPr>
            <a:spLocks noGrp="1"/>
          </p:cNvSpPr>
          <p:nvPr>
            <p:ph type="title"/>
          </p:nvPr>
        </p:nvSpPr>
        <p:spPr>
          <a:xfrm>
            <a:off x="838200" y="191889"/>
            <a:ext cx="10602912" cy="931517"/>
          </a:xfrm>
        </p:spPr>
        <p:txBody>
          <a:bodyPr anchor="ctr">
            <a:noAutofit/>
          </a:bodyPr>
          <a:lstStyle/>
          <a:p>
            <a:r>
              <a:rPr lang="fi-FI" sz="3000" dirty="0">
                <a:solidFill>
                  <a:schemeClr val="tx2"/>
                </a:solidFill>
              </a:rPr>
              <a:t>Eniten seuraajia </a:t>
            </a:r>
            <a:r>
              <a:rPr lang="fi-FI" sz="3000" u="sng" dirty="0">
                <a:solidFill>
                  <a:schemeClr val="tx2"/>
                </a:solidFill>
              </a:rPr>
              <a:t>kaikissa kanavissa</a:t>
            </a:r>
            <a:r>
              <a:rPr lang="fi-FI" sz="3000" dirty="0">
                <a:solidFill>
                  <a:schemeClr val="tx2"/>
                </a:solidFill>
              </a:rPr>
              <a:t> TOP 20 / maaliskuu 2024</a:t>
            </a:r>
          </a:p>
        </p:txBody>
      </p:sp>
      <p:graphicFrame>
        <p:nvGraphicFramePr>
          <p:cNvPr id="7" name="Table 7">
            <a:extLst>
              <a:ext uri="{FF2B5EF4-FFF2-40B4-BE49-F238E27FC236}">
                <a16:creationId xmlns:a16="http://schemas.microsoft.com/office/drawing/2014/main" id="{81418DE7-D61F-7041-819A-B3EDBDD89FED}"/>
              </a:ext>
            </a:extLst>
          </p:cNvPr>
          <p:cNvGraphicFramePr>
            <a:graphicFrameLocks noGrp="1"/>
          </p:cNvGraphicFramePr>
          <p:nvPr>
            <p:ph idx="10"/>
            <p:extLst>
              <p:ext uri="{D42A27DB-BD31-4B8C-83A1-F6EECF244321}">
                <p14:modId xmlns:p14="http://schemas.microsoft.com/office/powerpoint/2010/main" val="614555195"/>
              </p:ext>
            </p:extLst>
          </p:nvPr>
        </p:nvGraphicFramePr>
        <p:xfrm>
          <a:off x="1158466" y="1410789"/>
          <a:ext cx="4785132" cy="4564521"/>
        </p:xfrm>
        <a:graphic>
          <a:graphicData uri="http://schemas.openxmlformats.org/drawingml/2006/table">
            <a:tbl>
              <a:tblPr firstRow="1" bandRow="1">
                <a:tableStyleId>{72833802-FEF1-4C79-8D5D-14CF1EAF98D9}</a:tableStyleId>
              </a:tblPr>
              <a:tblGrid>
                <a:gridCol w="674344">
                  <a:extLst>
                    <a:ext uri="{9D8B030D-6E8A-4147-A177-3AD203B41FA5}">
                      <a16:colId xmlns:a16="http://schemas.microsoft.com/office/drawing/2014/main" val="3436780004"/>
                    </a:ext>
                  </a:extLst>
                </a:gridCol>
                <a:gridCol w="1817298">
                  <a:extLst>
                    <a:ext uri="{9D8B030D-6E8A-4147-A177-3AD203B41FA5}">
                      <a16:colId xmlns:a16="http://schemas.microsoft.com/office/drawing/2014/main" val="3107084423"/>
                    </a:ext>
                  </a:extLst>
                </a:gridCol>
                <a:gridCol w="1097207">
                  <a:extLst>
                    <a:ext uri="{9D8B030D-6E8A-4147-A177-3AD203B41FA5}">
                      <a16:colId xmlns:a16="http://schemas.microsoft.com/office/drawing/2014/main" val="2894783011"/>
                    </a:ext>
                  </a:extLst>
                </a:gridCol>
                <a:gridCol w="1196283">
                  <a:extLst>
                    <a:ext uri="{9D8B030D-6E8A-4147-A177-3AD203B41FA5}">
                      <a16:colId xmlns:a16="http://schemas.microsoft.com/office/drawing/2014/main" val="3113567705"/>
                    </a:ext>
                  </a:extLst>
                </a:gridCol>
              </a:tblGrid>
              <a:tr h="411685">
                <a:tc gridSpan="2">
                  <a:txBody>
                    <a:bodyPr/>
                    <a:lstStyle/>
                    <a:p>
                      <a:pPr lvl="0" algn="ctr">
                        <a:lnSpc>
                          <a:spcPct val="100000"/>
                        </a:lnSpc>
                      </a:pPr>
                      <a:endParaRPr lang="fi-FI" sz="1500" noProof="0" dirty="0">
                        <a:solidFill>
                          <a:schemeClr val="bg1"/>
                        </a:solidFill>
                        <a:latin typeface="Neue Haas Unica W1G"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hMerge="1">
                  <a:txBody>
                    <a:bodyPr/>
                    <a:lstStyle/>
                    <a:p>
                      <a:pPr>
                        <a:lnSpc>
                          <a:spcPct val="100000"/>
                        </a:lnSpc>
                      </a:pPr>
                      <a:endParaRPr lang="fi-FI" sz="1300" noProof="0" dirty="0">
                        <a:solidFill>
                          <a:sysClr val="windowText" lastClr="000000"/>
                        </a:solidFill>
                      </a:endParaRPr>
                    </a:p>
                  </a:txBody>
                  <a:tcPr marL="0" marR="0" marT="0" marB="0" anchor="ctr"/>
                </a:tc>
                <a:tc>
                  <a:txBody>
                    <a:bodyPr/>
                    <a:lstStyle/>
                    <a:p>
                      <a:pPr algn="r">
                        <a:lnSpc>
                          <a:spcPct val="100000"/>
                        </a:lnSpc>
                      </a:pPr>
                      <a:r>
                        <a:rPr lang="fi-FI" sz="1500" b="0" i="0" noProof="0" dirty="0">
                          <a:solidFill>
                            <a:schemeClr val="bg1"/>
                          </a:solidFill>
                          <a:latin typeface="Neue Haas Unica W1G Medium" panose="020B0504030206020203" pitchFamily="34" charset="0"/>
                        </a:rPr>
                        <a:t>seuraajia</a:t>
                      </a:r>
                      <a:endParaRPr lang="fi-FI" sz="1500" b="0" noProof="0" dirty="0">
                        <a:solidFill>
                          <a:schemeClr val="bg1"/>
                        </a:solidFill>
                        <a:latin typeface="Neue Haas Unica W1G"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a:txBody>
                    <a:bodyPr/>
                    <a:lstStyle/>
                    <a:p>
                      <a:pPr algn="r">
                        <a:lnSpc>
                          <a:spcPct val="100000"/>
                        </a:lnSpc>
                      </a:pPr>
                      <a:endParaRPr lang="fi-FI" sz="1500" b="0" noProof="0" dirty="0">
                        <a:solidFill>
                          <a:schemeClr val="bg1"/>
                        </a:solidFill>
                        <a:latin typeface="Neue Haas Unica W1G"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35202110"/>
                  </a:ext>
                </a:extLst>
              </a:tr>
              <a:tr h="411685">
                <a:tc>
                  <a:txBody>
                    <a:bodyPr/>
                    <a:lstStyle/>
                    <a:p>
                      <a:pPr algn="ctr" fontAlgn="b"/>
                      <a:r>
                        <a:rPr lang="fi-FI" sz="1500" u="none" strike="noStrike" noProof="0" dirty="0">
                          <a:solidFill>
                            <a:schemeClr val="tx2"/>
                          </a:solidFill>
                          <a:effectLst/>
                          <a:latin typeface="Neue Haas Unica W1G" panose="020B0504030206020203" pitchFamily="34" charset="0"/>
                        </a:rPr>
                        <a:t>1.</a:t>
                      </a:r>
                      <a:endParaRPr lang="fi-FI" sz="1500" b="1" i="0" u="none" strike="noStrike" noProof="0" dirty="0">
                        <a:solidFill>
                          <a:schemeClr val="tx2"/>
                        </a:solidFill>
                        <a:effectLst/>
                        <a:latin typeface="Neue Haas Unica W1G" panose="020B0504030206020203" pitchFamily="34" charset="0"/>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Suomen Luonto</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02649"/>
                          </a:solidFill>
                          <a:effectLst/>
                          <a:latin typeface="Neue Haas Unica W1G" panose="020B0504030206020203" pitchFamily="34" charset="0"/>
                        </a:rPr>
                        <a:t>247 038</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635044205"/>
                  </a:ext>
                </a:extLst>
              </a:tr>
              <a:tr h="411685">
                <a:tc>
                  <a:txBody>
                    <a:bodyPr/>
                    <a:lstStyle/>
                    <a:p>
                      <a:pPr algn="ctr" fontAlgn="b"/>
                      <a:r>
                        <a:rPr lang="fi-FI" sz="1500" u="none" strike="noStrike" noProof="0" dirty="0">
                          <a:solidFill>
                            <a:schemeClr val="tx2"/>
                          </a:solidFill>
                          <a:effectLst/>
                          <a:latin typeface="Neue Haas Unica W1G" panose="020B0504030206020203" pitchFamily="34" charset="0"/>
                        </a:rPr>
                        <a:t>2.</a:t>
                      </a:r>
                      <a:endParaRPr lang="fi-FI" sz="1500" b="1" i="0" u="none" strike="noStrike" noProof="0" dirty="0">
                        <a:solidFill>
                          <a:schemeClr val="tx2"/>
                        </a:solidFill>
                        <a:effectLst/>
                        <a:latin typeface="Neue Haas Unica W1G" panose="020B0504030206020203" pitchFamily="34" charset="0"/>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Talouselämä</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02649"/>
                          </a:solidFill>
                          <a:effectLst/>
                          <a:latin typeface="Neue Haas Unica W1G" panose="020B0504030206020203" pitchFamily="34" charset="0"/>
                        </a:rPr>
                        <a:t>242 218</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142137905"/>
                  </a:ext>
                </a:extLst>
              </a:tr>
              <a:tr h="411685">
                <a:tc>
                  <a:txBody>
                    <a:bodyPr/>
                    <a:lstStyle/>
                    <a:p>
                      <a:pPr algn="ctr" fontAlgn="b"/>
                      <a:r>
                        <a:rPr lang="fi-FI" sz="1500" u="none" strike="noStrike" noProof="0" dirty="0">
                          <a:solidFill>
                            <a:schemeClr val="tx2"/>
                          </a:solidFill>
                          <a:effectLst/>
                          <a:latin typeface="Neue Haas Unica W1G" panose="020B0504030206020203" pitchFamily="34" charset="0"/>
                        </a:rPr>
                        <a:t>3.</a:t>
                      </a:r>
                      <a:endParaRPr lang="fi-FI" sz="1500" b="1" i="0" u="none" strike="noStrike" noProof="0" dirty="0">
                        <a:solidFill>
                          <a:schemeClr val="tx2"/>
                        </a:solidFill>
                        <a:effectLst/>
                        <a:latin typeface="Neue Haas Unica W1G" panose="020B0504030206020203" pitchFamily="34" charset="0"/>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dirty="0">
                          <a:solidFill>
                            <a:srgbClr val="002649"/>
                          </a:solidFill>
                          <a:effectLst/>
                          <a:latin typeface="Neue Haas Unica W1G" panose="020B0504030206020203" pitchFamily="34" charset="0"/>
                        </a:rPr>
                        <a:t>Aku Ankka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02649"/>
                          </a:solidFill>
                          <a:effectLst/>
                          <a:latin typeface="Neue Haas Unica W1G" panose="020B0504030206020203" pitchFamily="34" charset="0"/>
                        </a:rPr>
                        <a:t>211 081</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926108310"/>
                  </a:ext>
                </a:extLst>
              </a:tr>
              <a:tr h="447671">
                <a:tc>
                  <a:txBody>
                    <a:bodyPr/>
                    <a:lstStyle/>
                    <a:p>
                      <a:pPr algn="ctr" fontAlgn="b"/>
                      <a:r>
                        <a:rPr lang="fi-FI" sz="1500" u="none" strike="noStrike" noProof="0" dirty="0">
                          <a:solidFill>
                            <a:schemeClr val="tx2"/>
                          </a:solidFill>
                          <a:effectLst/>
                          <a:latin typeface="Neue Haas Unica W1G" panose="020B0504030206020203" pitchFamily="34" charset="0"/>
                        </a:rPr>
                        <a:t>4.</a:t>
                      </a:r>
                      <a:endParaRPr lang="fi-FI" sz="1500" b="1" i="0" u="none" strike="noStrike" noProof="0" dirty="0">
                        <a:solidFill>
                          <a:schemeClr val="tx2"/>
                        </a:solidFill>
                        <a:effectLst/>
                        <a:latin typeface="Neue Haas Unica W1G" panose="020B0504030206020203" pitchFamily="34" charset="0"/>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Suomen Kuvalehti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02649"/>
                          </a:solidFill>
                          <a:effectLst/>
                          <a:latin typeface="Neue Haas Unica W1G" panose="020B0504030206020203" pitchFamily="34" charset="0"/>
                        </a:rPr>
                        <a:t>196 076</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630288932"/>
                  </a:ext>
                </a:extLst>
              </a:tr>
              <a:tr h="411685">
                <a:tc>
                  <a:txBody>
                    <a:bodyPr/>
                    <a:lstStyle/>
                    <a:p>
                      <a:pPr algn="ctr" fontAlgn="b"/>
                      <a:r>
                        <a:rPr lang="fi-FI" sz="1500" u="none" strike="noStrike" noProof="0" dirty="0">
                          <a:solidFill>
                            <a:schemeClr val="tx2"/>
                          </a:solidFill>
                          <a:effectLst/>
                          <a:latin typeface="Neue Haas Unica W1G" panose="020B0504030206020203" pitchFamily="34" charset="0"/>
                        </a:rPr>
                        <a:t>5.</a:t>
                      </a:r>
                      <a:endParaRPr lang="fi-FI" sz="1500" b="1" i="0" u="none" strike="noStrike" noProof="0" dirty="0">
                        <a:solidFill>
                          <a:schemeClr val="tx2"/>
                        </a:solidFill>
                        <a:effectLst/>
                        <a:latin typeface="Neue Haas Unica W1G" panose="020B0504030206020203" pitchFamily="34" charset="0"/>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Seiska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02649"/>
                          </a:solidFill>
                          <a:effectLst/>
                          <a:latin typeface="Neue Haas Unica W1G" panose="020B0504030206020203" pitchFamily="34" charset="0"/>
                        </a:rPr>
                        <a:t>188 200</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4023938739"/>
                  </a:ext>
                </a:extLst>
              </a:tr>
              <a:tr h="411685">
                <a:tc>
                  <a:txBody>
                    <a:bodyPr/>
                    <a:lstStyle/>
                    <a:p>
                      <a:pPr algn="ctr" fontAlgn="b"/>
                      <a:r>
                        <a:rPr lang="fi-FI" sz="1500" u="none" strike="noStrike" noProof="0" dirty="0">
                          <a:solidFill>
                            <a:schemeClr val="tx2"/>
                          </a:solidFill>
                          <a:effectLst/>
                          <a:latin typeface="Neue Haas Unica W1G" panose="020B0504030206020203" pitchFamily="34" charset="0"/>
                        </a:rPr>
                        <a:t>6.</a:t>
                      </a:r>
                      <a:endParaRPr lang="fi-FI" sz="1500" b="0" i="0" u="none" strike="noStrike" noProof="0" dirty="0">
                        <a:solidFill>
                          <a:schemeClr val="tx2"/>
                        </a:solidFill>
                        <a:effectLst/>
                        <a:latin typeface="Neue Haas Unica W1G" panose="020B0504030206020203" pitchFamily="34" charset="0"/>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Meillä kotona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02649"/>
                          </a:solidFill>
                          <a:effectLst/>
                          <a:latin typeface="Neue Haas Unica W1G" panose="020B0504030206020203" pitchFamily="34" charset="0"/>
                        </a:rPr>
                        <a:t>184 620</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kern="1200" dirty="0">
                          <a:solidFill>
                            <a:srgbClr val="002649"/>
                          </a:solidFill>
                          <a:effectLst/>
                          <a:latin typeface="Neue Haas Unica W1G Medium" panose="020B0504030206020203" pitchFamily="34" charset="0"/>
                          <a:ea typeface="+mn-ea"/>
                          <a:cs typeface="+mn-cs"/>
                        </a:rPr>
                        <a:t>↑</a:t>
                      </a:r>
                      <a:r>
                        <a:rPr lang="fi-FI" sz="1500" b="0" i="0" u="none" strike="noStrike" kern="1200" dirty="0">
                          <a:solidFill>
                            <a:srgbClr val="002649"/>
                          </a:solidFill>
                          <a:effectLst/>
                          <a:latin typeface="Neue Haas Unica W1G Medium" panose="020B0604030206020203" pitchFamily="34" charset="0"/>
                          <a:ea typeface="+mn-ea"/>
                          <a:cs typeface="+mn-cs"/>
                        </a:rPr>
                        <a:t>1</a:t>
                      </a:r>
                      <a:endParaRPr lang="fi-FI" sz="1500" b="0" i="0" u="none" strike="noStrike" dirty="0">
                        <a:solidFill>
                          <a:srgbClr val="002649"/>
                        </a:solidFill>
                        <a:effectLst/>
                        <a:latin typeface="Neue Haas Unica W1G Medium" panose="020B0604030206020203" pitchFamily="34" charset="0"/>
                      </a:endParaRP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436576395"/>
                  </a:ext>
                </a:extLst>
              </a:tr>
              <a:tr h="411685">
                <a:tc>
                  <a:txBody>
                    <a:bodyPr/>
                    <a:lstStyle/>
                    <a:p>
                      <a:pPr algn="ctr" fontAlgn="b"/>
                      <a:r>
                        <a:rPr lang="fi-FI" sz="1500" u="none" strike="noStrike" noProof="0" dirty="0">
                          <a:solidFill>
                            <a:schemeClr val="tx2"/>
                          </a:solidFill>
                          <a:effectLst/>
                          <a:latin typeface="Neue Haas Unica W1G" panose="020B0504030206020203" pitchFamily="34" charset="0"/>
                        </a:rPr>
                        <a:t>7.</a:t>
                      </a:r>
                      <a:endParaRPr lang="fi-FI" sz="1500" b="0" i="0" u="none" strike="noStrike" noProof="0" dirty="0">
                        <a:solidFill>
                          <a:schemeClr val="tx2"/>
                        </a:solidFill>
                        <a:effectLst/>
                        <a:latin typeface="Neue Haas Unica W1G" panose="020B0504030206020203" pitchFamily="34" charset="0"/>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Yhteishyvä</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02649"/>
                          </a:solidFill>
                          <a:effectLst/>
                          <a:latin typeface="Neue Haas Unica W1G" panose="020B0504030206020203" pitchFamily="34" charset="0"/>
                        </a:rPr>
                        <a:t>183 925</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kern="1200" dirty="0">
                          <a:solidFill>
                            <a:srgbClr val="002649"/>
                          </a:solidFill>
                          <a:effectLst/>
                          <a:latin typeface="Neue Haas Unica W1G Medium" panose="020B0504030206020203" pitchFamily="34" charset="0"/>
                          <a:ea typeface="+mn-ea"/>
                          <a:cs typeface="+mn-cs"/>
                        </a:rPr>
                        <a:t>↓</a:t>
                      </a:r>
                      <a:r>
                        <a:rPr lang="fi-FI" sz="1500" b="0" i="0" u="none" strike="noStrike" kern="1200" dirty="0">
                          <a:solidFill>
                            <a:srgbClr val="002649"/>
                          </a:solidFill>
                          <a:effectLst/>
                          <a:latin typeface="Neue Haas Unica W1G Medium" panose="020B0604030206020203" pitchFamily="34" charset="0"/>
                          <a:ea typeface="+mn-ea"/>
                          <a:cs typeface="+mn-cs"/>
                        </a:rPr>
                        <a:t>1</a:t>
                      </a:r>
                      <a:endParaRPr lang="fi-FI" sz="1500" b="0" i="0" u="none" strike="noStrike" dirty="0">
                        <a:solidFill>
                          <a:srgbClr val="002649"/>
                        </a:solidFill>
                        <a:effectLst/>
                        <a:latin typeface="Neue Haas Unica W1G Medium" panose="020B0604030206020203" pitchFamily="34" charset="0"/>
                      </a:endParaRP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131458507"/>
                  </a:ext>
                </a:extLst>
              </a:tr>
              <a:tr h="411685">
                <a:tc>
                  <a:txBody>
                    <a:bodyPr/>
                    <a:lstStyle/>
                    <a:p>
                      <a:pPr algn="ctr" fontAlgn="b"/>
                      <a:r>
                        <a:rPr lang="fi-FI" sz="1500" u="none" strike="noStrike" noProof="0" dirty="0">
                          <a:solidFill>
                            <a:schemeClr val="tx2"/>
                          </a:solidFill>
                          <a:effectLst/>
                          <a:latin typeface="Neue Haas Unica W1G" panose="020B0504030206020203" pitchFamily="34" charset="0"/>
                        </a:rPr>
                        <a:t>8.</a:t>
                      </a:r>
                      <a:endParaRPr lang="fi-FI" sz="1500" b="0" i="0" u="none" strike="noStrike" noProof="0" dirty="0">
                        <a:solidFill>
                          <a:schemeClr val="tx2"/>
                        </a:solidFill>
                        <a:effectLst/>
                        <a:latin typeface="Neue Haas Unica W1G" panose="020B0504030206020203" pitchFamily="34" charset="0"/>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Kotiliesi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02649"/>
                          </a:solidFill>
                          <a:effectLst/>
                          <a:latin typeface="Neue Haas Unica W1G" panose="020B0504030206020203" pitchFamily="34" charset="0"/>
                        </a:rPr>
                        <a:t>139 020</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885632224"/>
                  </a:ext>
                </a:extLst>
              </a:tr>
              <a:tr h="411685">
                <a:tc>
                  <a:txBody>
                    <a:bodyPr/>
                    <a:lstStyle/>
                    <a:p>
                      <a:pPr algn="ctr" fontAlgn="b"/>
                      <a:r>
                        <a:rPr lang="fi-FI" sz="1500" u="none" strike="noStrike" noProof="0" dirty="0">
                          <a:solidFill>
                            <a:schemeClr val="tx2"/>
                          </a:solidFill>
                          <a:effectLst/>
                          <a:latin typeface="Neue Haas Unica W1G" panose="020B0504030206020203" pitchFamily="34" charset="0"/>
                        </a:rPr>
                        <a:t>9.</a:t>
                      </a:r>
                      <a:endParaRPr lang="fi-FI" sz="1500" b="0" i="0" u="none" strike="noStrike" noProof="0" dirty="0">
                        <a:solidFill>
                          <a:schemeClr val="tx2"/>
                        </a:solidFill>
                        <a:effectLst/>
                        <a:latin typeface="Neue Haas Unica W1G" panose="020B0504030206020203" pitchFamily="34" charset="0"/>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Me Naiset</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02649"/>
                          </a:solidFill>
                          <a:effectLst/>
                          <a:latin typeface="Neue Haas Unica W1G" panose="020B0504030206020203" pitchFamily="34" charset="0"/>
                        </a:rPr>
                        <a:t>127 057</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653992292"/>
                  </a:ext>
                </a:extLst>
              </a:tr>
              <a:tr h="411685">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10.</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Soppa365</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02649"/>
                          </a:solidFill>
                          <a:effectLst/>
                          <a:latin typeface="Neue Haas Unica W1G" panose="020B0504030206020203" pitchFamily="34" charset="0"/>
                        </a:rPr>
                        <a:t>121 067</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127811441"/>
                  </a:ext>
                </a:extLst>
              </a:tr>
            </a:tbl>
          </a:graphicData>
        </a:graphic>
      </p:graphicFrame>
      <p:graphicFrame>
        <p:nvGraphicFramePr>
          <p:cNvPr id="30" name="Table 7">
            <a:extLst>
              <a:ext uri="{FF2B5EF4-FFF2-40B4-BE49-F238E27FC236}">
                <a16:creationId xmlns:a16="http://schemas.microsoft.com/office/drawing/2014/main" id="{1D867BAA-8147-6C48-910E-613CF8C49CD4}"/>
              </a:ext>
            </a:extLst>
          </p:cNvPr>
          <p:cNvGraphicFramePr>
            <a:graphicFrameLocks/>
          </p:cNvGraphicFramePr>
          <p:nvPr>
            <p:extLst>
              <p:ext uri="{D42A27DB-BD31-4B8C-83A1-F6EECF244321}">
                <p14:modId xmlns:p14="http://schemas.microsoft.com/office/powerpoint/2010/main" val="3771628226"/>
              </p:ext>
            </p:extLst>
          </p:nvPr>
        </p:nvGraphicFramePr>
        <p:xfrm>
          <a:off x="6344421" y="1410790"/>
          <a:ext cx="4785132" cy="4528535"/>
        </p:xfrm>
        <a:graphic>
          <a:graphicData uri="http://schemas.openxmlformats.org/drawingml/2006/table">
            <a:tbl>
              <a:tblPr firstRow="1" bandRow="1">
                <a:tableStyleId>{72833802-FEF1-4C79-8D5D-14CF1EAF98D9}</a:tableStyleId>
              </a:tblPr>
              <a:tblGrid>
                <a:gridCol w="674344">
                  <a:extLst>
                    <a:ext uri="{9D8B030D-6E8A-4147-A177-3AD203B41FA5}">
                      <a16:colId xmlns:a16="http://schemas.microsoft.com/office/drawing/2014/main" val="3436780004"/>
                    </a:ext>
                  </a:extLst>
                </a:gridCol>
                <a:gridCol w="1817298">
                  <a:extLst>
                    <a:ext uri="{9D8B030D-6E8A-4147-A177-3AD203B41FA5}">
                      <a16:colId xmlns:a16="http://schemas.microsoft.com/office/drawing/2014/main" val="3107084423"/>
                    </a:ext>
                  </a:extLst>
                </a:gridCol>
                <a:gridCol w="1097207">
                  <a:extLst>
                    <a:ext uri="{9D8B030D-6E8A-4147-A177-3AD203B41FA5}">
                      <a16:colId xmlns:a16="http://schemas.microsoft.com/office/drawing/2014/main" val="2894783011"/>
                    </a:ext>
                  </a:extLst>
                </a:gridCol>
                <a:gridCol w="1196283">
                  <a:extLst>
                    <a:ext uri="{9D8B030D-6E8A-4147-A177-3AD203B41FA5}">
                      <a16:colId xmlns:a16="http://schemas.microsoft.com/office/drawing/2014/main" val="3113567705"/>
                    </a:ext>
                  </a:extLst>
                </a:gridCol>
              </a:tblGrid>
              <a:tr h="411685">
                <a:tc gridSpan="2">
                  <a:txBody>
                    <a:bodyPr/>
                    <a:lstStyle/>
                    <a:p>
                      <a:pPr lvl="0" algn="ctr">
                        <a:lnSpc>
                          <a:spcPct val="100000"/>
                        </a:lnSpc>
                      </a:pPr>
                      <a:endParaRPr lang="fi-FI" sz="1500" b="0" i="0" noProof="0" dirty="0">
                        <a:solidFill>
                          <a:schemeClr val="tx2"/>
                        </a:solidFill>
                        <a:latin typeface="Neue Haas Unica W1G Medium"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hMerge="1">
                  <a:txBody>
                    <a:bodyPr/>
                    <a:lstStyle/>
                    <a:p>
                      <a:pPr>
                        <a:lnSpc>
                          <a:spcPct val="100000"/>
                        </a:lnSpc>
                      </a:pPr>
                      <a:endParaRPr lang="fi-FI" sz="1300" noProof="0" dirty="0">
                        <a:solidFill>
                          <a:sysClr val="windowText" lastClr="000000"/>
                        </a:solidFill>
                      </a:endParaRPr>
                    </a:p>
                  </a:txBody>
                  <a:tcPr marL="0" marR="0" marT="0" marB="0" anchor="ctr"/>
                </a:tc>
                <a:tc>
                  <a:txBody>
                    <a:bodyPr/>
                    <a:lstStyle/>
                    <a:p>
                      <a:pPr algn="r">
                        <a:lnSpc>
                          <a:spcPct val="100000"/>
                        </a:lnSpc>
                      </a:pPr>
                      <a:r>
                        <a:rPr lang="fi-FI" sz="1500" b="0" i="0" noProof="0" dirty="0">
                          <a:solidFill>
                            <a:schemeClr val="bg1"/>
                          </a:solidFill>
                          <a:latin typeface="Neue Haas Unica W1G Medium" panose="020B0504030206020203" pitchFamily="34" charset="0"/>
                        </a:rPr>
                        <a:t>seuraajia</a:t>
                      </a:r>
                      <a:r>
                        <a:rPr lang="fi-FI" sz="1500" b="0" i="0" noProof="0" dirty="0">
                          <a:solidFill>
                            <a:schemeClr val="tx2"/>
                          </a:solidFill>
                          <a:latin typeface="Neue Haas Unica W1G Medium" panose="020B0504030206020203" pitchFamily="34" charset="0"/>
                        </a:rPr>
                        <a:t> </a:t>
                      </a: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a:txBody>
                    <a:bodyPr/>
                    <a:lstStyle/>
                    <a:p>
                      <a:pPr algn="r">
                        <a:lnSpc>
                          <a:spcPct val="100000"/>
                        </a:lnSpc>
                      </a:pPr>
                      <a:endParaRPr lang="fi-FI" sz="1500" b="0" i="0" noProof="0" dirty="0">
                        <a:solidFill>
                          <a:schemeClr val="tx2"/>
                        </a:solidFill>
                        <a:latin typeface="Neue Haas Unica W1G Medium"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35202110"/>
                  </a:ext>
                </a:extLst>
              </a:tr>
              <a:tr h="411685">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11.</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Kodin Kuvalehti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02649"/>
                          </a:solidFill>
                          <a:effectLst/>
                          <a:latin typeface="Neue Haas Unica W1G" panose="020B0504030206020203" pitchFamily="34" charset="0"/>
                        </a:rPr>
                        <a:t>103 699</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635044205"/>
                  </a:ext>
                </a:extLst>
              </a:tr>
              <a:tr h="411685">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12.</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Maku</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02649"/>
                          </a:solidFill>
                          <a:effectLst/>
                          <a:latin typeface="Neue Haas Unica W1G" panose="020B0504030206020203" pitchFamily="34" charset="0"/>
                        </a:rPr>
                        <a:t>93 849</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142137905"/>
                  </a:ext>
                </a:extLst>
              </a:tr>
              <a:tr h="411685">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13.</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Kotivinkki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02649"/>
                          </a:solidFill>
                          <a:effectLst/>
                          <a:latin typeface="Neue Haas Unica W1G" panose="020B0504030206020203" pitchFamily="34" charset="0"/>
                        </a:rPr>
                        <a:t>85 179</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926108310"/>
                  </a:ext>
                </a:extLst>
              </a:tr>
              <a:tr h="411685">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14.</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K-Ruoka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02649"/>
                          </a:solidFill>
                          <a:effectLst/>
                          <a:latin typeface="Neue Haas Unica W1G" panose="020B0504030206020203" pitchFamily="34" charset="0"/>
                        </a:rPr>
                        <a:t>76 724</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630288932"/>
                  </a:ext>
                </a:extLst>
              </a:tr>
              <a:tr h="411685">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15.</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Anna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02649"/>
                          </a:solidFill>
                          <a:effectLst/>
                          <a:latin typeface="Neue Haas Unica W1G" panose="020B0504030206020203" pitchFamily="34" charset="0"/>
                        </a:rPr>
                        <a:t>75 872</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4023938739"/>
                  </a:ext>
                </a:extLst>
              </a:tr>
              <a:tr h="411685">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16.</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Koti ja keittiö</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02649"/>
                          </a:solidFill>
                          <a:effectLst/>
                          <a:latin typeface="Neue Haas Unica W1G" panose="020B0504030206020203" pitchFamily="34" charset="0"/>
                        </a:rPr>
                        <a:t>72 419</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436576395"/>
                  </a:ext>
                </a:extLst>
              </a:tr>
              <a:tr h="411685">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17.</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Avotakka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02649"/>
                          </a:solidFill>
                          <a:effectLst/>
                          <a:latin typeface="Neue Haas Unica W1G" panose="020B0504030206020203" pitchFamily="34" charset="0"/>
                        </a:rPr>
                        <a:t>69 007</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131458507"/>
                  </a:ext>
                </a:extLst>
              </a:tr>
              <a:tr h="411685">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18.</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Unelmien Talo&amp;Koti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02649"/>
                          </a:solidFill>
                          <a:effectLst/>
                          <a:latin typeface="Neue Haas Unica W1G" panose="020B0504030206020203" pitchFamily="34" charset="0"/>
                        </a:rPr>
                        <a:t>68 404</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885632224"/>
                  </a:ext>
                </a:extLst>
              </a:tr>
              <a:tr h="411685">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19.</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Viherpiha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02649"/>
                          </a:solidFill>
                          <a:effectLst/>
                          <a:latin typeface="Neue Haas Unica W1G" panose="020B0504030206020203" pitchFamily="34" charset="0"/>
                        </a:rPr>
                        <a:t>64 875</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653992292"/>
                  </a:ext>
                </a:extLst>
              </a:tr>
              <a:tr h="411685">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20.</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Tiede</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02649"/>
                          </a:solidFill>
                          <a:effectLst/>
                          <a:latin typeface="Neue Haas Unica W1G" panose="020B0504030206020203" pitchFamily="34" charset="0"/>
                        </a:rPr>
                        <a:t>62 631</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127811441"/>
                  </a:ext>
                </a:extLst>
              </a:tr>
            </a:tbl>
          </a:graphicData>
        </a:graphic>
      </p:graphicFrame>
      <p:sp>
        <p:nvSpPr>
          <p:cNvPr id="33" name="TextBox 32">
            <a:extLst>
              <a:ext uri="{FF2B5EF4-FFF2-40B4-BE49-F238E27FC236}">
                <a16:creationId xmlns:a16="http://schemas.microsoft.com/office/drawing/2014/main" id="{F5B24F3D-B5B1-A749-8400-B6B0C1FB02AB}"/>
              </a:ext>
            </a:extLst>
          </p:cNvPr>
          <p:cNvSpPr txBox="1"/>
          <p:nvPr/>
        </p:nvSpPr>
        <p:spPr>
          <a:xfrm>
            <a:off x="3147444" y="6266001"/>
            <a:ext cx="5897112" cy="400110"/>
          </a:xfrm>
          <a:prstGeom prst="rect">
            <a:avLst/>
          </a:prstGeom>
          <a:noFill/>
        </p:spPr>
        <p:txBody>
          <a:bodyPr wrap="square" rtlCol="0">
            <a:spAutoFit/>
          </a:bodyPr>
          <a:lstStyle/>
          <a:p>
            <a:pPr algn="ctr"/>
            <a:r>
              <a:rPr lang="fi-FI" sz="1000" dirty="0">
                <a:solidFill>
                  <a:schemeClr val="tx2"/>
                </a:solidFill>
                <a:latin typeface="Neue Haas Unica W1G" panose="020B0504030206020203" pitchFamily="34" charset="0"/>
              </a:rPr>
              <a:t>Kaikkien seurattujen medioiden tykkääjät, seuraajat ja tilaajat Facebookissa, Instagramissa, X:ssä, YouTubessa, </a:t>
            </a:r>
            <a:r>
              <a:rPr lang="fi-FI" sz="1000" dirty="0" err="1">
                <a:solidFill>
                  <a:schemeClr val="tx2"/>
                </a:solidFill>
                <a:latin typeface="Neue Haas Unica W1G" panose="020B0504030206020203" pitchFamily="34" charset="0"/>
              </a:rPr>
              <a:t>Pinterestissä</a:t>
            </a:r>
            <a:r>
              <a:rPr lang="fi-FI" sz="1000" dirty="0">
                <a:solidFill>
                  <a:schemeClr val="tx2"/>
                </a:solidFill>
                <a:latin typeface="Neue Haas Unica W1G" panose="020B0504030206020203" pitchFamily="34" charset="0"/>
              </a:rPr>
              <a:t> ja </a:t>
            </a:r>
            <a:r>
              <a:rPr lang="fi-FI" sz="1000" dirty="0" err="1">
                <a:solidFill>
                  <a:schemeClr val="tx2"/>
                </a:solidFill>
                <a:latin typeface="Neue Haas Unica W1G" panose="020B0504030206020203" pitchFamily="34" charset="0"/>
              </a:rPr>
              <a:t>TikTokissa</a:t>
            </a:r>
            <a:r>
              <a:rPr lang="fi-FI" sz="1000" dirty="0">
                <a:solidFill>
                  <a:schemeClr val="tx2"/>
                </a:solidFill>
                <a:latin typeface="Neue Haas Unica W1G" panose="020B0504030206020203" pitchFamily="34" charset="0"/>
              </a:rPr>
              <a:t>. Päällekkäisyyksiä ei ole huomioitu.</a:t>
            </a:r>
          </a:p>
        </p:txBody>
      </p:sp>
    </p:spTree>
    <p:extLst>
      <p:ext uri="{BB962C8B-B14F-4D97-AF65-F5344CB8AC3E}">
        <p14:creationId xmlns:p14="http://schemas.microsoft.com/office/powerpoint/2010/main" val="17460073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580D914-1410-E34D-A2B5-24E5469ED6EB}"/>
              </a:ext>
            </a:extLst>
          </p:cNvPr>
          <p:cNvSpPr>
            <a:spLocks noGrp="1"/>
          </p:cNvSpPr>
          <p:nvPr>
            <p:ph type="title"/>
          </p:nvPr>
        </p:nvSpPr>
        <p:spPr>
          <a:xfrm>
            <a:off x="838200" y="191889"/>
            <a:ext cx="10602912" cy="931517"/>
          </a:xfrm>
        </p:spPr>
        <p:txBody>
          <a:bodyPr anchor="ctr">
            <a:noAutofit/>
          </a:bodyPr>
          <a:lstStyle/>
          <a:p>
            <a:r>
              <a:rPr lang="fi-FI" sz="3000" dirty="0">
                <a:solidFill>
                  <a:schemeClr val="accent1"/>
                </a:solidFill>
              </a:rPr>
              <a:t>Eniten tykkääjiä </a:t>
            </a:r>
            <a:r>
              <a:rPr lang="fi-FI" sz="3000" u="sng" dirty="0">
                <a:solidFill>
                  <a:schemeClr val="accent1"/>
                </a:solidFill>
              </a:rPr>
              <a:t>Facebookissa</a:t>
            </a:r>
            <a:r>
              <a:rPr lang="fi-FI" sz="3000" dirty="0">
                <a:solidFill>
                  <a:schemeClr val="accent1"/>
                </a:solidFill>
              </a:rPr>
              <a:t> TOP 20 / maaliskuu 2024</a:t>
            </a:r>
          </a:p>
        </p:txBody>
      </p:sp>
      <p:graphicFrame>
        <p:nvGraphicFramePr>
          <p:cNvPr id="7" name="Table 7">
            <a:extLst>
              <a:ext uri="{FF2B5EF4-FFF2-40B4-BE49-F238E27FC236}">
                <a16:creationId xmlns:a16="http://schemas.microsoft.com/office/drawing/2014/main" id="{81418DE7-D61F-7041-819A-B3EDBDD89FED}"/>
              </a:ext>
            </a:extLst>
          </p:cNvPr>
          <p:cNvGraphicFramePr>
            <a:graphicFrameLocks noGrp="1"/>
          </p:cNvGraphicFramePr>
          <p:nvPr>
            <p:ph idx="10"/>
            <p:extLst>
              <p:ext uri="{D42A27DB-BD31-4B8C-83A1-F6EECF244321}">
                <p14:modId xmlns:p14="http://schemas.microsoft.com/office/powerpoint/2010/main" val="2067464709"/>
              </p:ext>
            </p:extLst>
          </p:nvPr>
        </p:nvGraphicFramePr>
        <p:xfrm>
          <a:off x="1158466" y="1410789"/>
          <a:ext cx="4785132" cy="4516072"/>
        </p:xfrm>
        <a:graphic>
          <a:graphicData uri="http://schemas.openxmlformats.org/drawingml/2006/table">
            <a:tbl>
              <a:tblPr firstRow="1" bandRow="1">
                <a:tableStyleId>{72833802-FEF1-4C79-8D5D-14CF1EAF98D9}</a:tableStyleId>
              </a:tblPr>
              <a:tblGrid>
                <a:gridCol w="674344">
                  <a:extLst>
                    <a:ext uri="{9D8B030D-6E8A-4147-A177-3AD203B41FA5}">
                      <a16:colId xmlns:a16="http://schemas.microsoft.com/office/drawing/2014/main" val="3436780004"/>
                    </a:ext>
                  </a:extLst>
                </a:gridCol>
                <a:gridCol w="1817298">
                  <a:extLst>
                    <a:ext uri="{9D8B030D-6E8A-4147-A177-3AD203B41FA5}">
                      <a16:colId xmlns:a16="http://schemas.microsoft.com/office/drawing/2014/main" val="3107084423"/>
                    </a:ext>
                  </a:extLst>
                </a:gridCol>
                <a:gridCol w="1097207">
                  <a:extLst>
                    <a:ext uri="{9D8B030D-6E8A-4147-A177-3AD203B41FA5}">
                      <a16:colId xmlns:a16="http://schemas.microsoft.com/office/drawing/2014/main" val="2894783011"/>
                    </a:ext>
                  </a:extLst>
                </a:gridCol>
                <a:gridCol w="1196283">
                  <a:extLst>
                    <a:ext uri="{9D8B030D-6E8A-4147-A177-3AD203B41FA5}">
                      <a16:colId xmlns:a16="http://schemas.microsoft.com/office/drawing/2014/main" val="3113567705"/>
                    </a:ext>
                  </a:extLst>
                </a:gridCol>
              </a:tblGrid>
              <a:tr h="410552">
                <a:tc gridSpan="3">
                  <a:txBody>
                    <a:bodyPr/>
                    <a:lstStyle/>
                    <a:p>
                      <a:pPr algn="r">
                        <a:lnSpc>
                          <a:spcPct val="100000"/>
                        </a:lnSpc>
                      </a:pPr>
                      <a:r>
                        <a:rPr lang="fi-FI" sz="1500" b="0" i="0" noProof="0" dirty="0">
                          <a:solidFill>
                            <a:schemeClr val="bg1"/>
                          </a:solidFill>
                          <a:latin typeface="Neue Haas Unica W1G Medium" panose="020B0504030206020203" pitchFamily="34" charset="0"/>
                        </a:rPr>
                        <a:t>sivutykkäyksiä</a:t>
                      </a:r>
                      <a:endParaRPr lang="fi-FI" sz="1500" b="0" noProof="0" dirty="0">
                        <a:solidFill>
                          <a:schemeClr val="bg1"/>
                        </a:solidFill>
                        <a:latin typeface="Neue Haas Unica W1G"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hMerge="1">
                  <a:txBody>
                    <a:bodyPr/>
                    <a:lstStyle/>
                    <a:p>
                      <a:pPr>
                        <a:lnSpc>
                          <a:spcPct val="100000"/>
                        </a:lnSpc>
                      </a:pPr>
                      <a:endParaRPr lang="fi-FI" sz="1300" noProof="0" dirty="0">
                        <a:solidFill>
                          <a:sysClr val="windowText" lastClr="000000"/>
                        </a:solidFill>
                      </a:endParaRPr>
                    </a:p>
                  </a:txBody>
                  <a:tcPr marL="0" marR="0" marT="0" marB="0" anchor="ctr"/>
                </a:tc>
                <a:tc hMerge="1">
                  <a:txBody>
                    <a:bodyPr/>
                    <a:lstStyle/>
                    <a:p>
                      <a:pPr algn="r">
                        <a:lnSpc>
                          <a:spcPct val="100000"/>
                        </a:lnSpc>
                      </a:pPr>
                      <a:r>
                        <a:rPr lang="fi-FI" sz="1500" b="0" i="0" noProof="0" dirty="0">
                          <a:solidFill>
                            <a:schemeClr val="bg1"/>
                          </a:solidFill>
                          <a:latin typeface="Neue Haas Unica W1G Medium" panose="020B0504030206020203" pitchFamily="34" charset="0"/>
                        </a:rPr>
                        <a:t>seuraajia</a:t>
                      </a:r>
                      <a:endParaRPr lang="fi-FI" sz="1500" b="0" noProof="0" dirty="0">
                        <a:solidFill>
                          <a:schemeClr val="bg1"/>
                        </a:solidFill>
                        <a:latin typeface="Neue Haas Unica W1G"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a:txBody>
                    <a:bodyPr/>
                    <a:lstStyle/>
                    <a:p>
                      <a:pPr algn="r">
                        <a:lnSpc>
                          <a:spcPct val="100000"/>
                        </a:lnSpc>
                      </a:pPr>
                      <a:endParaRPr lang="fi-FI" sz="1500" b="0" noProof="0" dirty="0">
                        <a:solidFill>
                          <a:schemeClr val="bg1"/>
                        </a:solidFill>
                        <a:latin typeface="Neue Haas Unica W1G"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35202110"/>
                  </a:ext>
                </a:extLst>
              </a:tr>
              <a:tr h="41055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Aku Ankka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02649"/>
                          </a:solidFill>
                          <a:effectLst/>
                          <a:latin typeface="Neue Haas Unica W1G" panose="020B0504030206020203" pitchFamily="34" charset="0"/>
                        </a:rPr>
                        <a:t>141 000</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kern="1200" dirty="0">
                          <a:solidFill>
                            <a:srgbClr val="002649"/>
                          </a:solidFill>
                          <a:effectLst/>
                          <a:latin typeface="Neue Haas Unica W1G Medium" panose="020B0504030206020203" pitchFamily="34" charset="0"/>
                          <a:ea typeface="+mn-ea"/>
                          <a:cs typeface="+mn-cs"/>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635044205"/>
                  </a:ext>
                </a:extLst>
              </a:tr>
              <a:tr h="41055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2.</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Suomen Luonto</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02649"/>
                          </a:solidFill>
                          <a:effectLst/>
                          <a:latin typeface="Neue Haas Unica W1G" panose="020B0504030206020203" pitchFamily="34" charset="0"/>
                        </a:rPr>
                        <a:t>105 000</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kern="1200" dirty="0">
                          <a:solidFill>
                            <a:srgbClr val="002649"/>
                          </a:solidFill>
                          <a:effectLst/>
                          <a:latin typeface="Neue Haas Unica W1G Medium" panose="020B0504030206020203" pitchFamily="34" charset="0"/>
                          <a:ea typeface="+mn-ea"/>
                          <a:cs typeface="+mn-cs"/>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142137905"/>
                  </a:ext>
                </a:extLst>
              </a:tr>
              <a:tr h="41055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3.</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Yhteishyvä</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02649"/>
                          </a:solidFill>
                          <a:effectLst/>
                          <a:latin typeface="Neue Haas Unica W1G" panose="020B0504030206020203" pitchFamily="34" charset="0"/>
                        </a:rPr>
                        <a:t>102 000</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kern="1200" dirty="0">
                          <a:solidFill>
                            <a:srgbClr val="002649"/>
                          </a:solidFill>
                          <a:effectLst/>
                          <a:latin typeface="Neue Haas Unica W1G Medium" panose="020B0504030206020203" pitchFamily="34" charset="0"/>
                          <a:ea typeface="+mn-ea"/>
                          <a:cs typeface="+mn-cs"/>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926108310"/>
                  </a:ext>
                </a:extLst>
              </a:tr>
              <a:tr h="41055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4.</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Seiska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02649"/>
                          </a:solidFill>
                          <a:effectLst/>
                          <a:latin typeface="Neue Haas Unica W1G" panose="020B0504030206020203" pitchFamily="34" charset="0"/>
                        </a:rPr>
                        <a:t>90 000</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kern="1200" dirty="0">
                          <a:solidFill>
                            <a:srgbClr val="002649"/>
                          </a:solidFill>
                          <a:effectLst/>
                          <a:latin typeface="Neue Haas Unica W1G Medium" panose="020B0504030206020203" pitchFamily="34" charset="0"/>
                          <a:ea typeface="+mn-ea"/>
                          <a:cs typeface="+mn-cs"/>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630288932"/>
                  </a:ext>
                </a:extLst>
              </a:tr>
              <a:tr h="41055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5.</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Meillä kotona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02649"/>
                          </a:solidFill>
                          <a:effectLst/>
                          <a:latin typeface="Neue Haas Unica W1G" panose="020B0504030206020203" pitchFamily="34" charset="0"/>
                        </a:rPr>
                        <a:t>85 000</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kern="1200" dirty="0">
                          <a:solidFill>
                            <a:srgbClr val="002649"/>
                          </a:solidFill>
                          <a:effectLst/>
                          <a:latin typeface="Neue Haas Unica W1G Medium" panose="020B0504030206020203" pitchFamily="34" charset="0"/>
                          <a:ea typeface="+mn-ea"/>
                          <a:cs typeface="+mn-cs"/>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4023938739"/>
                  </a:ext>
                </a:extLst>
              </a:tr>
              <a:tr h="41055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6.</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Kodin Kuvalehti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02649"/>
                          </a:solidFill>
                          <a:effectLst/>
                          <a:latin typeface="Neue Haas Unica W1G" panose="020B0504030206020203" pitchFamily="34" charset="0"/>
                        </a:rPr>
                        <a:t>67 000</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kern="1200" dirty="0">
                          <a:solidFill>
                            <a:srgbClr val="002649"/>
                          </a:solidFill>
                          <a:effectLst/>
                          <a:latin typeface="Neue Haas Unica W1G Medium" panose="020B0504030206020203" pitchFamily="34" charset="0"/>
                          <a:ea typeface="+mn-ea"/>
                          <a:cs typeface="+mn-cs"/>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436576395"/>
                  </a:ext>
                </a:extLst>
              </a:tr>
              <a:tr h="41055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7.</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Me Naiset</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02649"/>
                          </a:solidFill>
                          <a:effectLst/>
                          <a:latin typeface="Neue Haas Unica W1G" panose="020B0504030206020203" pitchFamily="34" charset="0"/>
                        </a:rPr>
                        <a:t>56 000</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kern="1200" dirty="0">
                          <a:solidFill>
                            <a:srgbClr val="002649"/>
                          </a:solidFill>
                          <a:effectLst/>
                          <a:latin typeface="Neue Haas Unica W1G Medium" panose="020B0504030206020203" pitchFamily="34" charset="0"/>
                          <a:ea typeface="+mn-ea"/>
                          <a:cs typeface="+mn-cs"/>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131458507"/>
                  </a:ext>
                </a:extLst>
              </a:tr>
              <a:tr h="41055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8.</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Suomen Sotilas</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02649"/>
                          </a:solidFill>
                          <a:effectLst/>
                          <a:latin typeface="Neue Haas Unica W1G" panose="020B0504030206020203" pitchFamily="34" charset="0"/>
                        </a:rPr>
                        <a:t>55 000</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kern="1200" dirty="0">
                          <a:solidFill>
                            <a:srgbClr val="002649"/>
                          </a:solidFill>
                          <a:effectLst/>
                          <a:latin typeface="Neue Haas Unica W1G Medium" panose="020B0504030206020203" pitchFamily="34" charset="0"/>
                          <a:ea typeface="+mn-ea"/>
                          <a:cs typeface="+mn-cs"/>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885632224"/>
                  </a:ext>
                </a:extLst>
              </a:tr>
              <a:tr h="41055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9.</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Soppa365</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02649"/>
                          </a:solidFill>
                          <a:effectLst/>
                          <a:latin typeface="Neue Haas Unica W1G" panose="020B0504030206020203" pitchFamily="34" charset="0"/>
                        </a:rPr>
                        <a:t>52 000</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kern="1200" dirty="0">
                          <a:solidFill>
                            <a:srgbClr val="002649"/>
                          </a:solidFill>
                          <a:effectLst/>
                          <a:latin typeface="Neue Haas Unica W1G Medium" panose="020B0504030206020203" pitchFamily="34" charset="0"/>
                          <a:ea typeface="+mn-ea"/>
                          <a:cs typeface="+mn-cs"/>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653992292"/>
                  </a:ext>
                </a:extLst>
              </a:tr>
              <a:tr h="41055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10.</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Kotiliesi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02649"/>
                          </a:solidFill>
                          <a:effectLst/>
                          <a:latin typeface="Neue Haas Unica W1G" panose="020B0504030206020203" pitchFamily="34" charset="0"/>
                        </a:rPr>
                        <a:t>48 000</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kern="1200" dirty="0">
                          <a:solidFill>
                            <a:srgbClr val="002649"/>
                          </a:solidFill>
                          <a:effectLst/>
                          <a:latin typeface="Neue Haas Unica W1G Medium" panose="020B0504030206020203" pitchFamily="34" charset="0"/>
                          <a:ea typeface="+mn-ea"/>
                          <a:cs typeface="+mn-cs"/>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127811441"/>
                  </a:ext>
                </a:extLst>
              </a:tr>
            </a:tbl>
          </a:graphicData>
        </a:graphic>
      </p:graphicFrame>
      <p:graphicFrame>
        <p:nvGraphicFramePr>
          <p:cNvPr id="30" name="Table 7">
            <a:extLst>
              <a:ext uri="{FF2B5EF4-FFF2-40B4-BE49-F238E27FC236}">
                <a16:creationId xmlns:a16="http://schemas.microsoft.com/office/drawing/2014/main" id="{1D867BAA-8147-6C48-910E-613CF8C49CD4}"/>
              </a:ext>
            </a:extLst>
          </p:cNvPr>
          <p:cNvGraphicFramePr>
            <a:graphicFrameLocks/>
          </p:cNvGraphicFramePr>
          <p:nvPr>
            <p:extLst>
              <p:ext uri="{D42A27DB-BD31-4B8C-83A1-F6EECF244321}">
                <p14:modId xmlns:p14="http://schemas.microsoft.com/office/powerpoint/2010/main" val="2268558310"/>
              </p:ext>
            </p:extLst>
          </p:nvPr>
        </p:nvGraphicFramePr>
        <p:xfrm>
          <a:off x="6344421" y="1410790"/>
          <a:ext cx="4785132" cy="4516075"/>
        </p:xfrm>
        <a:graphic>
          <a:graphicData uri="http://schemas.openxmlformats.org/drawingml/2006/table">
            <a:tbl>
              <a:tblPr firstRow="1" bandRow="1">
                <a:tableStyleId>{72833802-FEF1-4C79-8D5D-14CF1EAF98D9}</a:tableStyleId>
              </a:tblPr>
              <a:tblGrid>
                <a:gridCol w="674344">
                  <a:extLst>
                    <a:ext uri="{9D8B030D-6E8A-4147-A177-3AD203B41FA5}">
                      <a16:colId xmlns:a16="http://schemas.microsoft.com/office/drawing/2014/main" val="3436780004"/>
                    </a:ext>
                  </a:extLst>
                </a:gridCol>
                <a:gridCol w="1817298">
                  <a:extLst>
                    <a:ext uri="{9D8B030D-6E8A-4147-A177-3AD203B41FA5}">
                      <a16:colId xmlns:a16="http://schemas.microsoft.com/office/drawing/2014/main" val="3107084423"/>
                    </a:ext>
                  </a:extLst>
                </a:gridCol>
                <a:gridCol w="1097207">
                  <a:extLst>
                    <a:ext uri="{9D8B030D-6E8A-4147-A177-3AD203B41FA5}">
                      <a16:colId xmlns:a16="http://schemas.microsoft.com/office/drawing/2014/main" val="2894783011"/>
                    </a:ext>
                  </a:extLst>
                </a:gridCol>
                <a:gridCol w="1196283">
                  <a:extLst>
                    <a:ext uri="{9D8B030D-6E8A-4147-A177-3AD203B41FA5}">
                      <a16:colId xmlns:a16="http://schemas.microsoft.com/office/drawing/2014/main" val="3113567705"/>
                    </a:ext>
                  </a:extLst>
                </a:gridCol>
              </a:tblGrid>
              <a:tr h="404935">
                <a:tc gridSpan="3">
                  <a:txBody>
                    <a:bodyPr/>
                    <a:lstStyle/>
                    <a:p>
                      <a:pPr algn="r">
                        <a:lnSpc>
                          <a:spcPct val="100000"/>
                        </a:lnSpc>
                      </a:pPr>
                      <a:r>
                        <a:rPr lang="fi-FI" sz="1500" b="0" i="0" noProof="0" dirty="0">
                          <a:solidFill>
                            <a:schemeClr val="bg1"/>
                          </a:solidFill>
                          <a:latin typeface="Neue Haas Unica W1G Medium" panose="020B0504030206020203" pitchFamily="34" charset="0"/>
                        </a:rPr>
                        <a:t>sivutykkäyksiä </a:t>
                      </a: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hMerge="1">
                  <a:txBody>
                    <a:bodyPr/>
                    <a:lstStyle/>
                    <a:p>
                      <a:pPr>
                        <a:lnSpc>
                          <a:spcPct val="100000"/>
                        </a:lnSpc>
                      </a:pPr>
                      <a:endParaRPr lang="fi-FI" sz="1300" noProof="0" dirty="0">
                        <a:solidFill>
                          <a:sysClr val="windowText" lastClr="000000"/>
                        </a:solidFill>
                      </a:endParaRPr>
                    </a:p>
                  </a:txBody>
                  <a:tcPr marL="0" marR="0" marT="0" marB="0" anchor="ctr"/>
                </a:tc>
                <a:tc hMerge="1">
                  <a:txBody>
                    <a:bodyPr/>
                    <a:lstStyle/>
                    <a:p>
                      <a:pPr algn="r">
                        <a:lnSpc>
                          <a:spcPct val="100000"/>
                        </a:lnSpc>
                      </a:pPr>
                      <a:r>
                        <a:rPr lang="fi-FI" sz="1500" b="0" i="0" noProof="0" dirty="0">
                          <a:solidFill>
                            <a:schemeClr val="bg1"/>
                          </a:solidFill>
                          <a:latin typeface="Neue Haas Unica W1G Medium" panose="020B0504030206020203" pitchFamily="34" charset="0"/>
                        </a:rPr>
                        <a:t>seuraajia </a:t>
                      </a: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a:txBody>
                    <a:bodyPr/>
                    <a:lstStyle/>
                    <a:p>
                      <a:pPr algn="r">
                        <a:lnSpc>
                          <a:spcPct val="100000"/>
                        </a:lnSpc>
                      </a:pPr>
                      <a:endParaRPr lang="fi-FI" sz="1500" b="0" i="0" noProof="0" dirty="0">
                        <a:solidFill>
                          <a:schemeClr val="bg1"/>
                        </a:solidFill>
                        <a:latin typeface="Neue Haas Unica W1G Medium"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35202110"/>
                  </a:ext>
                </a:extLst>
              </a:tr>
              <a:tr h="404935">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11.</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Tieteen Kuvalehti Historia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02649"/>
                          </a:solidFill>
                          <a:effectLst/>
                          <a:latin typeface="Neue Haas Unica W1G" panose="020B0504030206020203" pitchFamily="34" charset="0"/>
                        </a:rPr>
                        <a:t>44 000</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kern="1200" dirty="0">
                          <a:solidFill>
                            <a:srgbClr val="002649"/>
                          </a:solidFill>
                          <a:effectLst/>
                          <a:latin typeface="Neue Haas Unica W1G Medium" panose="020B0504030206020203" pitchFamily="34" charset="0"/>
                          <a:ea typeface="+mn-ea"/>
                          <a:cs typeface="+mn-cs"/>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635044205"/>
                  </a:ext>
                </a:extLst>
              </a:tr>
              <a:tr h="404935">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12.</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Anna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02649"/>
                          </a:solidFill>
                          <a:effectLst/>
                          <a:latin typeface="Neue Haas Unica W1G" panose="020B0504030206020203" pitchFamily="34" charset="0"/>
                        </a:rPr>
                        <a:t>43 000</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kern="1200" dirty="0">
                          <a:solidFill>
                            <a:srgbClr val="002649"/>
                          </a:solidFill>
                          <a:effectLst/>
                          <a:latin typeface="Neue Haas Unica W1G Medium" panose="020B0504030206020203" pitchFamily="34" charset="0"/>
                          <a:ea typeface="+mn-ea"/>
                          <a:cs typeface="+mn-cs"/>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142137905"/>
                  </a:ext>
                </a:extLst>
              </a:tr>
              <a:tr h="404935">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13.</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Talouselämä</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02649"/>
                          </a:solidFill>
                          <a:effectLst/>
                          <a:latin typeface="Neue Haas Unica W1G" panose="020B0504030206020203" pitchFamily="34" charset="0"/>
                        </a:rPr>
                        <a:t>42 000</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kern="1200" dirty="0">
                          <a:solidFill>
                            <a:srgbClr val="002649"/>
                          </a:solidFill>
                          <a:effectLst/>
                          <a:latin typeface="Neue Haas Unica W1G Medium" panose="020B0504030206020203" pitchFamily="34" charset="0"/>
                          <a:ea typeface="+mn-ea"/>
                          <a:cs typeface="+mn-cs"/>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926108310"/>
                  </a:ext>
                </a:extLst>
              </a:tr>
              <a:tr h="404935">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13.</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Tehy-lehti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02649"/>
                          </a:solidFill>
                          <a:effectLst/>
                          <a:latin typeface="Neue Haas Unica W1G" panose="020B0504030206020203" pitchFamily="34" charset="0"/>
                        </a:rPr>
                        <a:t>42 000</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kern="1200" dirty="0">
                          <a:solidFill>
                            <a:srgbClr val="002649"/>
                          </a:solidFill>
                          <a:effectLst/>
                          <a:latin typeface="Neue Haas Unica W1G Medium" panose="020B0504030206020203" pitchFamily="34" charset="0"/>
                          <a:ea typeface="+mn-ea"/>
                          <a:cs typeface="+mn-cs"/>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630288932"/>
                  </a:ext>
                </a:extLst>
              </a:tr>
              <a:tr h="404935">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15.</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Tiede</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02649"/>
                          </a:solidFill>
                          <a:effectLst/>
                          <a:latin typeface="Neue Haas Unica W1G" panose="020B0504030206020203" pitchFamily="34" charset="0"/>
                        </a:rPr>
                        <a:t>40 000</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kern="1200" dirty="0">
                          <a:solidFill>
                            <a:srgbClr val="002649"/>
                          </a:solidFill>
                          <a:effectLst/>
                          <a:latin typeface="Neue Haas Unica W1G Medium" panose="020B0504030206020203" pitchFamily="34" charset="0"/>
                          <a:ea typeface="+mn-ea"/>
                          <a:cs typeface="+mn-cs"/>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4023938739"/>
                  </a:ext>
                </a:extLst>
              </a:tr>
              <a:tr h="404935">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16.</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Tekniikan Maailma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02649"/>
                          </a:solidFill>
                          <a:effectLst/>
                          <a:latin typeface="Neue Haas Unica W1G" panose="020B0504030206020203" pitchFamily="34" charset="0"/>
                        </a:rPr>
                        <a:t>38 000</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kern="1200" dirty="0">
                          <a:solidFill>
                            <a:srgbClr val="002649"/>
                          </a:solidFill>
                          <a:effectLst/>
                          <a:latin typeface="Neue Haas Unica W1G Medium" panose="020B0504030206020203" pitchFamily="34" charset="0"/>
                          <a:ea typeface="+mn-ea"/>
                          <a:cs typeface="+mn-cs"/>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436576395"/>
                  </a:ext>
                </a:extLst>
              </a:tr>
              <a:tr h="404935">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17.</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Kotivinkki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02649"/>
                          </a:solidFill>
                          <a:effectLst/>
                          <a:latin typeface="Neue Haas Unica W1G" panose="020B0504030206020203" pitchFamily="34" charset="0"/>
                        </a:rPr>
                        <a:t>37 000</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kern="1200" dirty="0">
                          <a:solidFill>
                            <a:srgbClr val="002649"/>
                          </a:solidFill>
                          <a:effectLst/>
                          <a:latin typeface="Neue Haas Unica W1G Medium" panose="020B0504030206020203" pitchFamily="34" charset="0"/>
                          <a:ea typeface="+mn-ea"/>
                          <a:cs typeface="+mn-cs"/>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131458507"/>
                  </a:ext>
                </a:extLst>
              </a:tr>
              <a:tr h="404935">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17.</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Suomen Kuvalehti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02649"/>
                          </a:solidFill>
                          <a:effectLst/>
                          <a:latin typeface="Neue Haas Unica W1G" panose="020B0504030206020203" pitchFamily="34" charset="0"/>
                        </a:rPr>
                        <a:t>37 000</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kern="1200" dirty="0">
                          <a:solidFill>
                            <a:srgbClr val="002649"/>
                          </a:solidFill>
                          <a:effectLst/>
                          <a:latin typeface="Neue Haas Unica W1G Medium" panose="020B0504030206020203" pitchFamily="34" charset="0"/>
                          <a:ea typeface="+mn-ea"/>
                          <a:cs typeface="+mn-cs"/>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885632224"/>
                  </a:ext>
                </a:extLst>
              </a:tr>
              <a:tr h="404935">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17.</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Tieteen Kuvalehti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02649"/>
                          </a:solidFill>
                          <a:effectLst/>
                          <a:latin typeface="Neue Haas Unica W1G" panose="020B0504030206020203" pitchFamily="34" charset="0"/>
                        </a:rPr>
                        <a:t>37 000</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kern="1200" dirty="0">
                          <a:solidFill>
                            <a:srgbClr val="002649"/>
                          </a:solidFill>
                          <a:effectLst/>
                          <a:latin typeface="Neue Haas Unica W1G Medium" panose="020B0504030206020203" pitchFamily="34" charset="0"/>
                          <a:ea typeface="+mn-ea"/>
                          <a:cs typeface="+mn-cs"/>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653992292"/>
                  </a:ext>
                </a:extLst>
              </a:tr>
              <a:tr h="404935">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20.</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HS Elämä</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02649"/>
                          </a:solidFill>
                          <a:effectLst/>
                          <a:latin typeface="Neue Haas Unica W1G" panose="020B0504030206020203" pitchFamily="34" charset="0"/>
                        </a:rPr>
                        <a:t>36 000</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kern="1200" dirty="0">
                          <a:solidFill>
                            <a:srgbClr val="002649"/>
                          </a:solidFill>
                          <a:effectLst/>
                          <a:latin typeface="Neue Haas Unica W1G Medium" panose="020B0504030206020203" pitchFamily="34" charset="0"/>
                          <a:ea typeface="+mn-ea"/>
                          <a:cs typeface="+mn-cs"/>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127811441"/>
                  </a:ext>
                </a:extLst>
              </a:tr>
            </a:tbl>
          </a:graphicData>
        </a:graphic>
      </p:graphicFrame>
    </p:spTree>
    <p:extLst>
      <p:ext uri="{BB962C8B-B14F-4D97-AF65-F5344CB8AC3E}">
        <p14:creationId xmlns:p14="http://schemas.microsoft.com/office/powerpoint/2010/main" val="5798046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580D914-1410-E34D-A2B5-24E5469ED6EB}"/>
              </a:ext>
            </a:extLst>
          </p:cNvPr>
          <p:cNvSpPr>
            <a:spLocks noGrp="1"/>
          </p:cNvSpPr>
          <p:nvPr>
            <p:ph type="title"/>
          </p:nvPr>
        </p:nvSpPr>
        <p:spPr>
          <a:xfrm>
            <a:off x="838200" y="191889"/>
            <a:ext cx="10602912" cy="931517"/>
          </a:xfrm>
        </p:spPr>
        <p:txBody>
          <a:bodyPr anchor="ctr">
            <a:noAutofit/>
          </a:bodyPr>
          <a:lstStyle/>
          <a:p>
            <a:r>
              <a:rPr lang="fi-FI" sz="3000" dirty="0">
                <a:solidFill>
                  <a:schemeClr val="accent1"/>
                </a:solidFill>
              </a:rPr>
              <a:t>Eniten seuraajia </a:t>
            </a:r>
            <a:r>
              <a:rPr lang="fi-FI" sz="3000" u="sng" dirty="0">
                <a:solidFill>
                  <a:schemeClr val="accent1"/>
                </a:solidFill>
              </a:rPr>
              <a:t>Instagramissa</a:t>
            </a:r>
            <a:r>
              <a:rPr lang="fi-FI" sz="3000" dirty="0">
                <a:solidFill>
                  <a:schemeClr val="accent1"/>
                </a:solidFill>
              </a:rPr>
              <a:t> TOP 20 / maaliskuu 2024</a:t>
            </a:r>
          </a:p>
        </p:txBody>
      </p:sp>
      <p:graphicFrame>
        <p:nvGraphicFramePr>
          <p:cNvPr id="7" name="Table 7">
            <a:extLst>
              <a:ext uri="{FF2B5EF4-FFF2-40B4-BE49-F238E27FC236}">
                <a16:creationId xmlns:a16="http://schemas.microsoft.com/office/drawing/2014/main" id="{81418DE7-D61F-7041-819A-B3EDBDD89FED}"/>
              </a:ext>
            </a:extLst>
          </p:cNvPr>
          <p:cNvGraphicFramePr>
            <a:graphicFrameLocks noGrp="1"/>
          </p:cNvGraphicFramePr>
          <p:nvPr>
            <p:ph idx="10"/>
            <p:extLst>
              <p:ext uri="{D42A27DB-BD31-4B8C-83A1-F6EECF244321}">
                <p14:modId xmlns:p14="http://schemas.microsoft.com/office/powerpoint/2010/main" val="411440421"/>
              </p:ext>
            </p:extLst>
          </p:nvPr>
        </p:nvGraphicFramePr>
        <p:xfrm>
          <a:off x="1158466" y="1410789"/>
          <a:ext cx="4785132" cy="4516072"/>
        </p:xfrm>
        <a:graphic>
          <a:graphicData uri="http://schemas.openxmlformats.org/drawingml/2006/table">
            <a:tbl>
              <a:tblPr firstRow="1" bandRow="1">
                <a:tableStyleId>{72833802-FEF1-4C79-8D5D-14CF1EAF98D9}</a:tableStyleId>
              </a:tblPr>
              <a:tblGrid>
                <a:gridCol w="674344">
                  <a:extLst>
                    <a:ext uri="{9D8B030D-6E8A-4147-A177-3AD203B41FA5}">
                      <a16:colId xmlns:a16="http://schemas.microsoft.com/office/drawing/2014/main" val="3436780004"/>
                    </a:ext>
                  </a:extLst>
                </a:gridCol>
                <a:gridCol w="1817298">
                  <a:extLst>
                    <a:ext uri="{9D8B030D-6E8A-4147-A177-3AD203B41FA5}">
                      <a16:colId xmlns:a16="http://schemas.microsoft.com/office/drawing/2014/main" val="3107084423"/>
                    </a:ext>
                  </a:extLst>
                </a:gridCol>
                <a:gridCol w="1097207">
                  <a:extLst>
                    <a:ext uri="{9D8B030D-6E8A-4147-A177-3AD203B41FA5}">
                      <a16:colId xmlns:a16="http://schemas.microsoft.com/office/drawing/2014/main" val="2894783011"/>
                    </a:ext>
                  </a:extLst>
                </a:gridCol>
                <a:gridCol w="1196283">
                  <a:extLst>
                    <a:ext uri="{9D8B030D-6E8A-4147-A177-3AD203B41FA5}">
                      <a16:colId xmlns:a16="http://schemas.microsoft.com/office/drawing/2014/main" val="3113567705"/>
                    </a:ext>
                  </a:extLst>
                </a:gridCol>
              </a:tblGrid>
              <a:tr h="410552">
                <a:tc gridSpan="2">
                  <a:txBody>
                    <a:bodyPr/>
                    <a:lstStyle/>
                    <a:p>
                      <a:pPr lvl="0" algn="ctr">
                        <a:lnSpc>
                          <a:spcPct val="100000"/>
                        </a:lnSpc>
                      </a:pPr>
                      <a:endParaRPr lang="fi-FI" sz="1500" noProof="0" dirty="0">
                        <a:solidFill>
                          <a:schemeClr val="bg1"/>
                        </a:solidFill>
                        <a:latin typeface="Neue Haas Unica W1G"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hMerge="1">
                  <a:txBody>
                    <a:bodyPr/>
                    <a:lstStyle/>
                    <a:p>
                      <a:pPr>
                        <a:lnSpc>
                          <a:spcPct val="100000"/>
                        </a:lnSpc>
                      </a:pPr>
                      <a:endParaRPr lang="fi-FI" sz="1300" noProof="0" dirty="0">
                        <a:solidFill>
                          <a:sysClr val="windowText" lastClr="000000"/>
                        </a:solidFill>
                      </a:endParaRPr>
                    </a:p>
                  </a:txBody>
                  <a:tcPr marL="0" marR="0" marT="0" marB="0" anchor="ctr"/>
                </a:tc>
                <a:tc>
                  <a:txBody>
                    <a:bodyPr/>
                    <a:lstStyle/>
                    <a:p>
                      <a:pPr algn="r">
                        <a:lnSpc>
                          <a:spcPct val="100000"/>
                        </a:lnSpc>
                      </a:pPr>
                      <a:r>
                        <a:rPr lang="fi-FI" sz="1500" b="0" i="0" noProof="0" dirty="0">
                          <a:solidFill>
                            <a:schemeClr val="bg1"/>
                          </a:solidFill>
                          <a:latin typeface="Neue Haas Unica W1G Medium" panose="020B0504030206020203" pitchFamily="34" charset="0"/>
                        </a:rPr>
                        <a:t>seuraajia</a:t>
                      </a:r>
                      <a:endParaRPr lang="fi-FI" sz="1500" b="0" noProof="0" dirty="0">
                        <a:solidFill>
                          <a:schemeClr val="bg1"/>
                        </a:solidFill>
                        <a:latin typeface="Neue Haas Unica W1G"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a:txBody>
                    <a:bodyPr/>
                    <a:lstStyle/>
                    <a:p>
                      <a:pPr algn="r">
                        <a:lnSpc>
                          <a:spcPct val="100000"/>
                        </a:lnSpc>
                      </a:pPr>
                      <a:endParaRPr lang="fi-FI" sz="1500" b="0" noProof="0" dirty="0">
                        <a:solidFill>
                          <a:schemeClr val="bg1"/>
                        </a:solidFill>
                        <a:latin typeface="Neue Haas Unica W1G"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35202110"/>
                  </a:ext>
                </a:extLst>
              </a:tr>
              <a:tr h="41055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Suomen Luonto</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02649"/>
                          </a:solidFill>
                          <a:effectLst/>
                          <a:latin typeface="Neue Haas Unica W1G" panose="020B0504030206020203" pitchFamily="34" charset="0"/>
                        </a:rPr>
                        <a:t>122 756</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635044205"/>
                  </a:ext>
                </a:extLst>
              </a:tr>
              <a:tr h="410552">
                <a:tc>
                  <a:txBody>
                    <a:bodyPr/>
                    <a:lstStyle/>
                    <a:p>
                      <a:pPr algn="ctr" fontAlgn="b"/>
                      <a:r>
                        <a:rPr lang="fi-FI" sz="1500" u="none" strike="noStrike" kern="1200" noProof="0">
                          <a:solidFill>
                            <a:schemeClr val="tx2"/>
                          </a:solidFill>
                          <a:effectLst/>
                          <a:latin typeface="Neue Haas Unica W1G" panose="020B0504030206020203" pitchFamily="34" charset="0"/>
                          <a:ea typeface="+mn-ea"/>
                          <a:cs typeface="+mn-cs"/>
                        </a:rPr>
                        <a:t>2.</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Meillä kotona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02649"/>
                          </a:solidFill>
                          <a:effectLst/>
                          <a:latin typeface="Neue Haas Unica W1G" panose="020B0504030206020203" pitchFamily="34" charset="0"/>
                        </a:rPr>
                        <a:t>85 628</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142137905"/>
                  </a:ext>
                </a:extLst>
              </a:tr>
              <a:tr h="410552">
                <a:tc>
                  <a:txBody>
                    <a:bodyPr/>
                    <a:lstStyle/>
                    <a:p>
                      <a:pPr algn="ctr" fontAlgn="b"/>
                      <a:r>
                        <a:rPr lang="fi-FI" sz="1500" u="none" strike="noStrike" kern="1200" noProof="0">
                          <a:solidFill>
                            <a:schemeClr val="tx2"/>
                          </a:solidFill>
                          <a:effectLst/>
                          <a:latin typeface="Neue Haas Unica W1G" panose="020B0504030206020203" pitchFamily="34" charset="0"/>
                          <a:ea typeface="+mn-ea"/>
                          <a:cs typeface="+mn-cs"/>
                        </a:rPr>
                        <a:t>3.</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Yhteishyvä</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02649"/>
                          </a:solidFill>
                          <a:effectLst/>
                          <a:latin typeface="Neue Haas Unica W1G" panose="020B0504030206020203" pitchFamily="34" charset="0"/>
                        </a:rPr>
                        <a:t>71 296</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926108310"/>
                  </a:ext>
                </a:extLst>
              </a:tr>
              <a:tr h="410552">
                <a:tc>
                  <a:txBody>
                    <a:bodyPr/>
                    <a:lstStyle/>
                    <a:p>
                      <a:pPr algn="ctr" fontAlgn="b"/>
                      <a:r>
                        <a:rPr lang="fi-FI" sz="1500" u="none" strike="noStrike" kern="1200" noProof="0">
                          <a:solidFill>
                            <a:schemeClr val="tx2"/>
                          </a:solidFill>
                          <a:effectLst/>
                          <a:latin typeface="Neue Haas Unica W1G" panose="020B0504030206020203" pitchFamily="34" charset="0"/>
                          <a:ea typeface="+mn-ea"/>
                          <a:cs typeface="+mn-cs"/>
                        </a:rPr>
                        <a:t>4.</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Soppa365</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02649"/>
                          </a:solidFill>
                          <a:effectLst/>
                          <a:latin typeface="Neue Haas Unica W1G" panose="020B0504030206020203" pitchFamily="34" charset="0"/>
                        </a:rPr>
                        <a:t>67 982</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630288932"/>
                  </a:ext>
                </a:extLst>
              </a:tr>
              <a:tr h="410552">
                <a:tc>
                  <a:txBody>
                    <a:bodyPr/>
                    <a:lstStyle/>
                    <a:p>
                      <a:pPr algn="ctr" fontAlgn="b"/>
                      <a:r>
                        <a:rPr lang="fi-FI" sz="1500" u="none" strike="noStrike" kern="1200" noProof="0">
                          <a:solidFill>
                            <a:schemeClr val="tx2"/>
                          </a:solidFill>
                          <a:effectLst/>
                          <a:latin typeface="Neue Haas Unica W1G" panose="020B0504030206020203" pitchFamily="34" charset="0"/>
                          <a:ea typeface="+mn-ea"/>
                          <a:cs typeface="+mn-cs"/>
                        </a:rPr>
                        <a:t>5.</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K-Ruoka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02649"/>
                          </a:solidFill>
                          <a:effectLst/>
                          <a:latin typeface="Neue Haas Unica W1G" panose="020B0504030206020203" pitchFamily="34" charset="0"/>
                        </a:rPr>
                        <a:t>62 824</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4023938739"/>
                  </a:ext>
                </a:extLst>
              </a:tr>
              <a:tr h="410552">
                <a:tc>
                  <a:txBody>
                    <a:bodyPr/>
                    <a:lstStyle/>
                    <a:p>
                      <a:pPr algn="ctr" fontAlgn="b"/>
                      <a:r>
                        <a:rPr lang="fi-FI" sz="1500" u="none" strike="noStrike" kern="1200" noProof="0">
                          <a:solidFill>
                            <a:schemeClr val="tx2"/>
                          </a:solidFill>
                          <a:effectLst/>
                          <a:latin typeface="Neue Haas Unica W1G" panose="020B0504030206020203" pitchFamily="34" charset="0"/>
                          <a:ea typeface="+mn-ea"/>
                          <a:cs typeface="+mn-cs"/>
                        </a:rPr>
                        <a:t>6.</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Me Naiset</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02649"/>
                          </a:solidFill>
                          <a:effectLst/>
                          <a:latin typeface="Neue Haas Unica W1G" panose="020B0504030206020203" pitchFamily="34" charset="0"/>
                        </a:rPr>
                        <a:t>61 502</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436576395"/>
                  </a:ext>
                </a:extLst>
              </a:tr>
              <a:tr h="410552">
                <a:tc>
                  <a:txBody>
                    <a:bodyPr/>
                    <a:lstStyle/>
                    <a:p>
                      <a:pPr algn="ctr" fontAlgn="b"/>
                      <a:r>
                        <a:rPr lang="fi-FI" sz="1500" u="none" strike="noStrike" kern="1200" noProof="0">
                          <a:solidFill>
                            <a:schemeClr val="tx2"/>
                          </a:solidFill>
                          <a:effectLst/>
                          <a:latin typeface="Neue Haas Unica W1G" panose="020B0504030206020203" pitchFamily="34" charset="0"/>
                          <a:ea typeface="+mn-ea"/>
                          <a:cs typeface="+mn-cs"/>
                        </a:rPr>
                        <a:t>7.</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Maku</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02649"/>
                          </a:solidFill>
                          <a:effectLst/>
                          <a:latin typeface="Neue Haas Unica W1G" panose="020B0504030206020203" pitchFamily="34" charset="0"/>
                        </a:rPr>
                        <a:t>57 591</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131458507"/>
                  </a:ext>
                </a:extLst>
              </a:tr>
              <a:tr h="410552">
                <a:tc>
                  <a:txBody>
                    <a:bodyPr/>
                    <a:lstStyle/>
                    <a:p>
                      <a:pPr algn="ctr" fontAlgn="b"/>
                      <a:r>
                        <a:rPr lang="fi-FI" sz="1500" u="none" strike="noStrike" kern="1200" noProof="0">
                          <a:solidFill>
                            <a:schemeClr val="tx2"/>
                          </a:solidFill>
                          <a:effectLst/>
                          <a:latin typeface="Neue Haas Unica W1G" panose="020B0504030206020203" pitchFamily="34" charset="0"/>
                          <a:ea typeface="+mn-ea"/>
                          <a:cs typeface="+mn-cs"/>
                        </a:rPr>
                        <a:t>8.</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Avotakka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02649"/>
                          </a:solidFill>
                          <a:effectLst/>
                          <a:latin typeface="Neue Haas Unica W1G" panose="020B0504030206020203" pitchFamily="34" charset="0"/>
                        </a:rPr>
                        <a:t>53 007</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885632224"/>
                  </a:ext>
                </a:extLst>
              </a:tr>
              <a:tr h="410552">
                <a:tc>
                  <a:txBody>
                    <a:bodyPr/>
                    <a:lstStyle/>
                    <a:p>
                      <a:pPr algn="ctr" fontAlgn="b"/>
                      <a:r>
                        <a:rPr lang="fi-FI" sz="1500" u="none" strike="noStrike" kern="1200" noProof="0">
                          <a:solidFill>
                            <a:schemeClr val="tx2"/>
                          </a:solidFill>
                          <a:effectLst/>
                          <a:latin typeface="Neue Haas Unica W1G" panose="020B0504030206020203" pitchFamily="34" charset="0"/>
                          <a:ea typeface="+mn-ea"/>
                          <a:cs typeface="+mn-cs"/>
                        </a:rPr>
                        <a:t>9.</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Koti ja keittiö</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02649"/>
                          </a:solidFill>
                          <a:effectLst/>
                          <a:latin typeface="Neue Haas Unica W1G" panose="020B0504030206020203" pitchFamily="34" charset="0"/>
                        </a:rPr>
                        <a:t>46 130</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653992292"/>
                  </a:ext>
                </a:extLst>
              </a:tr>
              <a:tr h="410552">
                <a:tc>
                  <a:txBody>
                    <a:bodyPr/>
                    <a:lstStyle/>
                    <a:p>
                      <a:pPr algn="ctr" fontAlgn="b"/>
                      <a:r>
                        <a:rPr lang="fi-FI" sz="1500" u="none" strike="noStrike" kern="1200" noProof="0">
                          <a:solidFill>
                            <a:schemeClr val="tx2"/>
                          </a:solidFill>
                          <a:effectLst/>
                          <a:latin typeface="Neue Haas Unica W1G" panose="020B0504030206020203" pitchFamily="34" charset="0"/>
                          <a:ea typeface="+mn-ea"/>
                          <a:cs typeface="+mn-cs"/>
                        </a:rPr>
                        <a:t>10.</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Unelmien Talo&amp;Koti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02649"/>
                          </a:solidFill>
                          <a:effectLst/>
                          <a:latin typeface="Neue Haas Unica W1G" panose="020B0504030206020203" pitchFamily="34" charset="0"/>
                        </a:rPr>
                        <a:t>42 621</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kern="1200" dirty="0">
                          <a:solidFill>
                            <a:srgbClr val="002649"/>
                          </a:solidFill>
                          <a:effectLst/>
                          <a:latin typeface="Neue Haas Unica W1G Medium" panose="020B0504030206020203" pitchFamily="34" charset="0"/>
                          <a:ea typeface="+mn-ea"/>
                          <a:cs typeface="+mn-cs"/>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127811441"/>
                  </a:ext>
                </a:extLst>
              </a:tr>
            </a:tbl>
          </a:graphicData>
        </a:graphic>
      </p:graphicFrame>
      <p:graphicFrame>
        <p:nvGraphicFramePr>
          <p:cNvPr id="30" name="Table 7">
            <a:extLst>
              <a:ext uri="{FF2B5EF4-FFF2-40B4-BE49-F238E27FC236}">
                <a16:creationId xmlns:a16="http://schemas.microsoft.com/office/drawing/2014/main" id="{1D867BAA-8147-6C48-910E-613CF8C49CD4}"/>
              </a:ext>
            </a:extLst>
          </p:cNvPr>
          <p:cNvGraphicFramePr>
            <a:graphicFrameLocks/>
          </p:cNvGraphicFramePr>
          <p:nvPr>
            <p:extLst>
              <p:ext uri="{D42A27DB-BD31-4B8C-83A1-F6EECF244321}">
                <p14:modId xmlns:p14="http://schemas.microsoft.com/office/powerpoint/2010/main" val="1700442032"/>
              </p:ext>
            </p:extLst>
          </p:nvPr>
        </p:nvGraphicFramePr>
        <p:xfrm>
          <a:off x="6344421" y="1410790"/>
          <a:ext cx="4785132" cy="4516072"/>
        </p:xfrm>
        <a:graphic>
          <a:graphicData uri="http://schemas.openxmlformats.org/drawingml/2006/table">
            <a:tbl>
              <a:tblPr firstRow="1" bandRow="1">
                <a:tableStyleId>{72833802-FEF1-4C79-8D5D-14CF1EAF98D9}</a:tableStyleId>
              </a:tblPr>
              <a:tblGrid>
                <a:gridCol w="674344">
                  <a:extLst>
                    <a:ext uri="{9D8B030D-6E8A-4147-A177-3AD203B41FA5}">
                      <a16:colId xmlns:a16="http://schemas.microsoft.com/office/drawing/2014/main" val="3436780004"/>
                    </a:ext>
                  </a:extLst>
                </a:gridCol>
                <a:gridCol w="1817298">
                  <a:extLst>
                    <a:ext uri="{9D8B030D-6E8A-4147-A177-3AD203B41FA5}">
                      <a16:colId xmlns:a16="http://schemas.microsoft.com/office/drawing/2014/main" val="3107084423"/>
                    </a:ext>
                  </a:extLst>
                </a:gridCol>
                <a:gridCol w="1097207">
                  <a:extLst>
                    <a:ext uri="{9D8B030D-6E8A-4147-A177-3AD203B41FA5}">
                      <a16:colId xmlns:a16="http://schemas.microsoft.com/office/drawing/2014/main" val="2894783011"/>
                    </a:ext>
                  </a:extLst>
                </a:gridCol>
                <a:gridCol w="1196283">
                  <a:extLst>
                    <a:ext uri="{9D8B030D-6E8A-4147-A177-3AD203B41FA5}">
                      <a16:colId xmlns:a16="http://schemas.microsoft.com/office/drawing/2014/main" val="3113567705"/>
                    </a:ext>
                  </a:extLst>
                </a:gridCol>
              </a:tblGrid>
              <a:tr h="410552">
                <a:tc gridSpan="2">
                  <a:txBody>
                    <a:bodyPr/>
                    <a:lstStyle/>
                    <a:p>
                      <a:pPr lvl="0" algn="ctr">
                        <a:lnSpc>
                          <a:spcPct val="100000"/>
                        </a:lnSpc>
                      </a:pPr>
                      <a:endParaRPr lang="fi-FI" sz="1500" b="0" i="0" noProof="0" dirty="0">
                        <a:solidFill>
                          <a:schemeClr val="bg1"/>
                        </a:solidFill>
                        <a:latin typeface="Neue Haas Unica W1G Medium"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hMerge="1">
                  <a:txBody>
                    <a:bodyPr/>
                    <a:lstStyle/>
                    <a:p>
                      <a:pPr>
                        <a:lnSpc>
                          <a:spcPct val="100000"/>
                        </a:lnSpc>
                      </a:pPr>
                      <a:endParaRPr lang="fi-FI" sz="1300" noProof="0" dirty="0">
                        <a:solidFill>
                          <a:sysClr val="windowText" lastClr="000000"/>
                        </a:solidFill>
                      </a:endParaRPr>
                    </a:p>
                  </a:txBody>
                  <a:tcPr marL="0" marR="0" marT="0" marB="0" anchor="ctr"/>
                </a:tc>
                <a:tc>
                  <a:txBody>
                    <a:bodyPr/>
                    <a:lstStyle/>
                    <a:p>
                      <a:pPr algn="r">
                        <a:lnSpc>
                          <a:spcPct val="100000"/>
                        </a:lnSpc>
                      </a:pPr>
                      <a:r>
                        <a:rPr lang="fi-FI" sz="1500" b="0" i="0" noProof="0" dirty="0">
                          <a:solidFill>
                            <a:schemeClr val="bg1"/>
                          </a:solidFill>
                          <a:latin typeface="Neue Haas Unica W1G Medium" panose="020B0504030206020203" pitchFamily="34" charset="0"/>
                        </a:rPr>
                        <a:t>seuraajia </a:t>
                      </a: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a:txBody>
                    <a:bodyPr/>
                    <a:lstStyle/>
                    <a:p>
                      <a:pPr algn="r">
                        <a:lnSpc>
                          <a:spcPct val="100000"/>
                        </a:lnSpc>
                      </a:pPr>
                      <a:endParaRPr lang="fi-FI" sz="1500" b="0" i="0" noProof="0" dirty="0">
                        <a:solidFill>
                          <a:schemeClr val="bg1"/>
                        </a:solidFill>
                        <a:latin typeface="Neue Haas Unica W1G Medium"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35202110"/>
                  </a:ext>
                </a:extLst>
              </a:tr>
              <a:tr h="41055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11.</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Glorian ruoka&amp;viini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02649"/>
                          </a:solidFill>
                          <a:effectLst/>
                          <a:latin typeface="Neue Haas Unica W1G" panose="020B0504030206020203" pitchFamily="34" charset="0"/>
                        </a:rPr>
                        <a:t>41 689</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635044205"/>
                  </a:ext>
                </a:extLst>
              </a:tr>
              <a:tr h="41055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12.</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Viherpiha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02649"/>
                          </a:solidFill>
                          <a:effectLst/>
                          <a:latin typeface="Neue Haas Unica W1G" panose="020B0504030206020203" pitchFamily="34" charset="0"/>
                        </a:rPr>
                        <a:t>41 020</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142137905"/>
                  </a:ext>
                </a:extLst>
              </a:tr>
              <a:tr h="41055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13.</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Kotivinkki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02649"/>
                          </a:solidFill>
                          <a:effectLst/>
                          <a:latin typeface="Neue Haas Unica W1G" panose="020B0504030206020203" pitchFamily="34" charset="0"/>
                        </a:rPr>
                        <a:t>39 639</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926108310"/>
                  </a:ext>
                </a:extLst>
              </a:tr>
              <a:tr h="41055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14.</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Kodin Kuvalehti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02649"/>
                          </a:solidFill>
                          <a:effectLst/>
                          <a:latin typeface="Neue Haas Unica W1G" panose="020B0504030206020203" pitchFamily="34" charset="0"/>
                        </a:rPr>
                        <a:t>36 227</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630288932"/>
                  </a:ext>
                </a:extLst>
              </a:tr>
              <a:tr h="41055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15.</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Glorian Koti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02649"/>
                          </a:solidFill>
                          <a:effectLst/>
                          <a:latin typeface="Neue Haas Unica W1G" panose="020B0504030206020203" pitchFamily="34" charset="0"/>
                        </a:rPr>
                        <a:t>34 636</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4023938739"/>
                  </a:ext>
                </a:extLst>
              </a:tr>
              <a:tr h="41055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16.</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Kotiliesi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02649"/>
                          </a:solidFill>
                          <a:effectLst/>
                          <a:latin typeface="Neue Haas Unica W1G" panose="020B0504030206020203" pitchFamily="34" charset="0"/>
                        </a:rPr>
                        <a:t>34 207</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436576395"/>
                  </a:ext>
                </a:extLst>
              </a:tr>
              <a:tr h="41055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17.</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Meidän Mökki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02649"/>
                          </a:solidFill>
                          <a:effectLst/>
                          <a:latin typeface="Neue Haas Unica W1G" panose="020B0504030206020203" pitchFamily="34" charset="0"/>
                        </a:rPr>
                        <a:t>31 856</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131458507"/>
                  </a:ext>
                </a:extLst>
              </a:tr>
              <a:tr h="41055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18.</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Aku Ankka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02649"/>
                          </a:solidFill>
                          <a:effectLst/>
                          <a:latin typeface="Neue Haas Unica W1G" panose="020B0504030206020203" pitchFamily="34" charset="0"/>
                        </a:rPr>
                        <a:t>31 114</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885632224"/>
                  </a:ext>
                </a:extLst>
              </a:tr>
              <a:tr h="41055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19.</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Deko</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02649"/>
                          </a:solidFill>
                          <a:effectLst/>
                          <a:latin typeface="Neue Haas Unica W1G" panose="020B0504030206020203" pitchFamily="34" charset="0"/>
                        </a:rPr>
                        <a:t>29 896</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653992292"/>
                  </a:ext>
                </a:extLst>
              </a:tr>
              <a:tr h="41055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20.</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Suuri Käsityö</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02649"/>
                          </a:solidFill>
                          <a:effectLst/>
                          <a:latin typeface="Neue Haas Unica W1G" panose="020B0504030206020203" pitchFamily="34" charset="0"/>
                        </a:rPr>
                        <a:t>29 335</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kern="1200" dirty="0">
                          <a:solidFill>
                            <a:srgbClr val="002649"/>
                          </a:solidFill>
                          <a:effectLst/>
                          <a:latin typeface="Neue Haas Unica W1G Medium" panose="020B0504030206020203" pitchFamily="34" charset="0"/>
                          <a:ea typeface="+mn-ea"/>
                          <a:cs typeface="+mn-cs"/>
                        </a:rPr>
                        <a:t>↑</a:t>
                      </a:r>
                      <a:r>
                        <a:rPr lang="fi-FI" sz="1500" b="0" i="0" u="none" strike="noStrike" kern="1200" dirty="0">
                          <a:solidFill>
                            <a:srgbClr val="002649"/>
                          </a:solidFill>
                          <a:effectLst/>
                          <a:latin typeface="Neue Haas Unica W1G Medium" panose="020B0604030206020203" pitchFamily="34" charset="0"/>
                          <a:ea typeface="+mn-ea"/>
                          <a:cs typeface="+mn-cs"/>
                        </a:rPr>
                        <a:t>1</a:t>
                      </a:r>
                      <a:endParaRPr lang="fi-FI" sz="1500" b="0" i="0" u="none" strike="noStrike" dirty="0">
                        <a:solidFill>
                          <a:srgbClr val="002649"/>
                        </a:solidFill>
                        <a:effectLst/>
                        <a:latin typeface="Neue Haas Unica W1G Medium" panose="020B0604030206020203" pitchFamily="34" charset="0"/>
                      </a:endParaRP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127811441"/>
                  </a:ext>
                </a:extLst>
              </a:tr>
            </a:tbl>
          </a:graphicData>
        </a:graphic>
      </p:graphicFrame>
    </p:spTree>
    <p:extLst>
      <p:ext uri="{BB962C8B-B14F-4D97-AF65-F5344CB8AC3E}">
        <p14:creationId xmlns:p14="http://schemas.microsoft.com/office/powerpoint/2010/main" val="4607046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580D914-1410-E34D-A2B5-24E5469ED6EB}"/>
              </a:ext>
            </a:extLst>
          </p:cNvPr>
          <p:cNvSpPr>
            <a:spLocks noGrp="1"/>
          </p:cNvSpPr>
          <p:nvPr>
            <p:ph type="title"/>
          </p:nvPr>
        </p:nvSpPr>
        <p:spPr>
          <a:xfrm>
            <a:off x="838200" y="191889"/>
            <a:ext cx="10602912" cy="931517"/>
          </a:xfrm>
        </p:spPr>
        <p:txBody>
          <a:bodyPr anchor="ctr">
            <a:noAutofit/>
          </a:bodyPr>
          <a:lstStyle/>
          <a:p>
            <a:r>
              <a:rPr lang="fi-FI" sz="3000" dirty="0">
                <a:solidFill>
                  <a:schemeClr val="accent1"/>
                </a:solidFill>
              </a:rPr>
              <a:t>Eniten seuraajia </a:t>
            </a:r>
            <a:r>
              <a:rPr lang="fi-FI" sz="3000" u="sng" dirty="0">
                <a:solidFill>
                  <a:schemeClr val="accent1"/>
                </a:solidFill>
              </a:rPr>
              <a:t>X:ssä</a:t>
            </a:r>
            <a:r>
              <a:rPr lang="fi-FI" sz="3000" dirty="0">
                <a:solidFill>
                  <a:schemeClr val="accent1"/>
                </a:solidFill>
              </a:rPr>
              <a:t> TOP 20 / maaliskuu 2024</a:t>
            </a:r>
          </a:p>
        </p:txBody>
      </p:sp>
      <p:graphicFrame>
        <p:nvGraphicFramePr>
          <p:cNvPr id="7" name="Table 7">
            <a:extLst>
              <a:ext uri="{FF2B5EF4-FFF2-40B4-BE49-F238E27FC236}">
                <a16:creationId xmlns:a16="http://schemas.microsoft.com/office/drawing/2014/main" id="{81418DE7-D61F-7041-819A-B3EDBDD89FED}"/>
              </a:ext>
            </a:extLst>
          </p:cNvPr>
          <p:cNvGraphicFramePr>
            <a:graphicFrameLocks noGrp="1"/>
          </p:cNvGraphicFramePr>
          <p:nvPr>
            <p:ph idx="10"/>
            <p:extLst>
              <p:ext uri="{D42A27DB-BD31-4B8C-83A1-F6EECF244321}">
                <p14:modId xmlns:p14="http://schemas.microsoft.com/office/powerpoint/2010/main" val="1671812025"/>
              </p:ext>
            </p:extLst>
          </p:nvPr>
        </p:nvGraphicFramePr>
        <p:xfrm>
          <a:off x="1158466" y="1410789"/>
          <a:ext cx="4785132" cy="4516072"/>
        </p:xfrm>
        <a:graphic>
          <a:graphicData uri="http://schemas.openxmlformats.org/drawingml/2006/table">
            <a:tbl>
              <a:tblPr firstRow="1" bandRow="1">
                <a:tableStyleId>{72833802-FEF1-4C79-8D5D-14CF1EAF98D9}</a:tableStyleId>
              </a:tblPr>
              <a:tblGrid>
                <a:gridCol w="674344">
                  <a:extLst>
                    <a:ext uri="{9D8B030D-6E8A-4147-A177-3AD203B41FA5}">
                      <a16:colId xmlns:a16="http://schemas.microsoft.com/office/drawing/2014/main" val="3436780004"/>
                    </a:ext>
                  </a:extLst>
                </a:gridCol>
                <a:gridCol w="1817298">
                  <a:extLst>
                    <a:ext uri="{9D8B030D-6E8A-4147-A177-3AD203B41FA5}">
                      <a16:colId xmlns:a16="http://schemas.microsoft.com/office/drawing/2014/main" val="3107084423"/>
                    </a:ext>
                  </a:extLst>
                </a:gridCol>
                <a:gridCol w="1097207">
                  <a:extLst>
                    <a:ext uri="{9D8B030D-6E8A-4147-A177-3AD203B41FA5}">
                      <a16:colId xmlns:a16="http://schemas.microsoft.com/office/drawing/2014/main" val="2894783011"/>
                    </a:ext>
                  </a:extLst>
                </a:gridCol>
                <a:gridCol w="1196283">
                  <a:extLst>
                    <a:ext uri="{9D8B030D-6E8A-4147-A177-3AD203B41FA5}">
                      <a16:colId xmlns:a16="http://schemas.microsoft.com/office/drawing/2014/main" val="3113567705"/>
                    </a:ext>
                  </a:extLst>
                </a:gridCol>
              </a:tblGrid>
              <a:tr h="410552">
                <a:tc gridSpan="2">
                  <a:txBody>
                    <a:bodyPr/>
                    <a:lstStyle/>
                    <a:p>
                      <a:pPr lvl="0" algn="ctr">
                        <a:lnSpc>
                          <a:spcPct val="100000"/>
                        </a:lnSpc>
                      </a:pPr>
                      <a:endParaRPr lang="fi-FI" sz="1500" noProof="0" dirty="0">
                        <a:solidFill>
                          <a:schemeClr val="bg1"/>
                        </a:solidFill>
                        <a:latin typeface="Neue Haas Unica W1G"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hMerge="1">
                  <a:txBody>
                    <a:bodyPr/>
                    <a:lstStyle/>
                    <a:p>
                      <a:pPr>
                        <a:lnSpc>
                          <a:spcPct val="100000"/>
                        </a:lnSpc>
                      </a:pPr>
                      <a:endParaRPr lang="fi-FI" sz="1300" noProof="0" dirty="0">
                        <a:solidFill>
                          <a:sysClr val="windowText" lastClr="000000"/>
                        </a:solidFill>
                      </a:endParaRPr>
                    </a:p>
                  </a:txBody>
                  <a:tcPr marL="0" marR="0" marT="0" marB="0" anchor="ctr"/>
                </a:tc>
                <a:tc>
                  <a:txBody>
                    <a:bodyPr/>
                    <a:lstStyle/>
                    <a:p>
                      <a:pPr algn="r">
                        <a:lnSpc>
                          <a:spcPct val="100000"/>
                        </a:lnSpc>
                      </a:pPr>
                      <a:r>
                        <a:rPr lang="fi-FI" sz="1500" b="0" i="0" noProof="0" dirty="0">
                          <a:solidFill>
                            <a:schemeClr val="bg1"/>
                          </a:solidFill>
                          <a:latin typeface="Neue Haas Unica W1G Medium" panose="020B0504030206020203" pitchFamily="34" charset="0"/>
                        </a:rPr>
                        <a:t>seuraajia</a:t>
                      </a:r>
                      <a:endParaRPr lang="fi-FI" sz="1500" b="0" noProof="0" dirty="0">
                        <a:solidFill>
                          <a:schemeClr val="bg1"/>
                        </a:solidFill>
                        <a:latin typeface="Neue Haas Unica W1G"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a:txBody>
                    <a:bodyPr/>
                    <a:lstStyle/>
                    <a:p>
                      <a:pPr algn="r">
                        <a:lnSpc>
                          <a:spcPct val="100000"/>
                        </a:lnSpc>
                      </a:pPr>
                      <a:endParaRPr lang="fi-FI" sz="1500" b="0" noProof="0" dirty="0">
                        <a:solidFill>
                          <a:schemeClr val="bg1"/>
                        </a:solidFill>
                        <a:latin typeface="Neue Haas Unica W1G"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35202110"/>
                  </a:ext>
                </a:extLst>
              </a:tr>
              <a:tr h="41055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Talouselämä</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02649"/>
                          </a:solidFill>
                          <a:effectLst/>
                          <a:latin typeface="Neue Haas Unica W1G" panose="020B0504030206020203" pitchFamily="34" charset="0"/>
                        </a:rPr>
                        <a:t>188 106</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kern="1200" dirty="0">
                          <a:solidFill>
                            <a:schemeClr val="tx2"/>
                          </a:solidFill>
                          <a:effectLst/>
                          <a:latin typeface="Neue Haas Unica W1G Medium" panose="020B0504030206020203" pitchFamily="34" charset="0"/>
                          <a:ea typeface="+mn-ea"/>
                          <a:cs typeface="+mn-cs"/>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635044205"/>
                  </a:ext>
                </a:extLst>
              </a:tr>
              <a:tr h="410552">
                <a:tc>
                  <a:txBody>
                    <a:bodyPr/>
                    <a:lstStyle/>
                    <a:p>
                      <a:pPr algn="ctr" fontAlgn="b"/>
                      <a:r>
                        <a:rPr lang="fi-FI" sz="1500" u="none" strike="noStrike" kern="1200" noProof="0">
                          <a:solidFill>
                            <a:schemeClr val="tx2"/>
                          </a:solidFill>
                          <a:effectLst/>
                          <a:latin typeface="Neue Haas Unica W1G" panose="020B0504030206020203" pitchFamily="34" charset="0"/>
                          <a:ea typeface="+mn-ea"/>
                          <a:cs typeface="+mn-cs"/>
                        </a:rPr>
                        <a:t>2.</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Suomen Kuvalehti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02649"/>
                          </a:solidFill>
                          <a:effectLst/>
                          <a:latin typeface="Neue Haas Unica W1G" panose="020B0504030206020203" pitchFamily="34" charset="0"/>
                        </a:rPr>
                        <a:t>143 275</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kern="1200" dirty="0">
                          <a:solidFill>
                            <a:schemeClr val="tx2"/>
                          </a:solidFill>
                          <a:effectLst/>
                          <a:latin typeface="Neue Haas Unica W1G Medium" panose="020B0504030206020203" pitchFamily="34" charset="0"/>
                          <a:ea typeface="+mn-ea"/>
                          <a:cs typeface="+mn-cs"/>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142137905"/>
                  </a:ext>
                </a:extLst>
              </a:tr>
              <a:tr h="410552">
                <a:tc>
                  <a:txBody>
                    <a:bodyPr/>
                    <a:lstStyle/>
                    <a:p>
                      <a:pPr algn="ctr" fontAlgn="b"/>
                      <a:r>
                        <a:rPr lang="fi-FI" sz="1500" u="none" strike="noStrike" kern="1200" noProof="0">
                          <a:solidFill>
                            <a:schemeClr val="tx2"/>
                          </a:solidFill>
                          <a:effectLst/>
                          <a:latin typeface="Neue Haas Unica W1G" panose="020B0504030206020203" pitchFamily="34" charset="0"/>
                          <a:ea typeface="+mn-ea"/>
                          <a:cs typeface="+mn-cs"/>
                        </a:rPr>
                        <a:t>3.</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Seiska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02649"/>
                          </a:solidFill>
                          <a:effectLst/>
                          <a:latin typeface="Neue Haas Unica W1G" panose="020B0504030206020203" pitchFamily="34" charset="0"/>
                        </a:rPr>
                        <a:t>50 148</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kern="1200" dirty="0">
                          <a:solidFill>
                            <a:schemeClr val="tx2"/>
                          </a:solidFill>
                          <a:effectLst/>
                          <a:latin typeface="Neue Haas Unica W1G Medium" panose="020B0504030206020203" pitchFamily="34" charset="0"/>
                          <a:ea typeface="+mn-ea"/>
                          <a:cs typeface="+mn-cs"/>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926108310"/>
                  </a:ext>
                </a:extLst>
              </a:tr>
              <a:tr h="410552">
                <a:tc>
                  <a:txBody>
                    <a:bodyPr/>
                    <a:lstStyle/>
                    <a:p>
                      <a:pPr algn="ctr" fontAlgn="b"/>
                      <a:r>
                        <a:rPr lang="fi-FI" sz="1500" u="none" strike="noStrike" kern="1200" noProof="0">
                          <a:solidFill>
                            <a:schemeClr val="tx2"/>
                          </a:solidFill>
                          <a:effectLst/>
                          <a:latin typeface="Neue Haas Unica W1G" panose="020B0504030206020203" pitchFamily="34" charset="0"/>
                          <a:ea typeface="+mn-ea"/>
                          <a:cs typeface="+mn-cs"/>
                        </a:rPr>
                        <a:t>4.</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Mikrobitti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02649"/>
                          </a:solidFill>
                          <a:effectLst/>
                          <a:latin typeface="Neue Haas Unica W1G" panose="020B0504030206020203" pitchFamily="34" charset="0"/>
                        </a:rPr>
                        <a:t>18 734</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kern="1200" dirty="0">
                          <a:solidFill>
                            <a:schemeClr val="tx2"/>
                          </a:solidFill>
                          <a:effectLst/>
                          <a:latin typeface="Neue Haas Unica W1G Medium" panose="020B0504030206020203" pitchFamily="34" charset="0"/>
                          <a:ea typeface="+mn-ea"/>
                          <a:cs typeface="+mn-cs"/>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630288932"/>
                  </a:ext>
                </a:extLst>
              </a:tr>
              <a:tr h="410552">
                <a:tc>
                  <a:txBody>
                    <a:bodyPr/>
                    <a:lstStyle/>
                    <a:p>
                      <a:pPr algn="ctr" fontAlgn="b"/>
                      <a:r>
                        <a:rPr lang="fi-FI" sz="1500" u="none" strike="noStrike" kern="1200" noProof="0">
                          <a:solidFill>
                            <a:schemeClr val="tx2"/>
                          </a:solidFill>
                          <a:effectLst/>
                          <a:latin typeface="Neue Haas Unica W1G" panose="020B0504030206020203" pitchFamily="34" charset="0"/>
                          <a:ea typeface="+mn-ea"/>
                          <a:cs typeface="+mn-cs"/>
                        </a:rPr>
                        <a:t>5.</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Image</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02649"/>
                          </a:solidFill>
                          <a:effectLst/>
                          <a:latin typeface="Neue Haas Unica W1G" panose="020B0504030206020203" pitchFamily="34" charset="0"/>
                        </a:rPr>
                        <a:t>17 361</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kern="1200" dirty="0">
                          <a:solidFill>
                            <a:schemeClr val="tx2"/>
                          </a:solidFill>
                          <a:effectLst/>
                          <a:latin typeface="Neue Haas Unica W1G Medium" panose="020B0504030206020203" pitchFamily="34" charset="0"/>
                          <a:ea typeface="+mn-ea"/>
                          <a:cs typeface="+mn-cs"/>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4023938739"/>
                  </a:ext>
                </a:extLst>
              </a:tr>
              <a:tr h="410552">
                <a:tc>
                  <a:txBody>
                    <a:bodyPr/>
                    <a:lstStyle/>
                    <a:p>
                      <a:pPr algn="ctr" fontAlgn="b"/>
                      <a:r>
                        <a:rPr lang="fi-FI" sz="1500" u="none" strike="noStrike" kern="1200" noProof="0">
                          <a:solidFill>
                            <a:schemeClr val="tx2"/>
                          </a:solidFill>
                          <a:effectLst/>
                          <a:latin typeface="Neue Haas Unica W1G" panose="020B0504030206020203" pitchFamily="34" charset="0"/>
                          <a:ea typeface="+mn-ea"/>
                          <a:cs typeface="+mn-cs"/>
                        </a:rPr>
                        <a:t>6.</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Suomen Luonto</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02649"/>
                          </a:solidFill>
                          <a:effectLst/>
                          <a:latin typeface="Neue Haas Unica W1G" panose="020B0504030206020203" pitchFamily="34" charset="0"/>
                        </a:rPr>
                        <a:t>14 775</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kern="1200" dirty="0">
                          <a:solidFill>
                            <a:schemeClr val="tx2"/>
                          </a:solidFill>
                          <a:effectLst/>
                          <a:latin typeface="Neue Haas Unica W1G Medium" panose="020B0504030206020203" pitchFamily="34" charset="0"/>
                          <a:ea typeface="+mn-ea"/>
                          <a:cs typeface="+mn-cs"/>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436576395"/>
                  </a:ext>
                </a:extLst>
              </a:tr>
              <a:tr h="410552">
                <a:tc>
                  <a:txBody>
                    <a:bodyPr/>
                    <a:lstStyle/>
                    <a:p>
                      <a:pPr algn="ctr" fontAlgn="b"/>
                      <a:r>
                        <a:rPr lang="fi-FI" sz="1500" u="none" strike="noStrike" kern="1200" noProof="0">
                          <a:solidFill>
                            <a:schemeClr val="tx2"/>
                          </a:solidFill>
                          <a:effectLst/>
                          <a:latin typeface="Neue Haas Unica W1G" panose="020B0504030206020203" pitchFamily="34" charset="0"/>
                          <a:ea typeface="+mn-ea"/>
                          <a:cs typeface="+mn-cs"/>
                        </a:rPr>
                        <a:t>7.</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Suomen Lääkärilehti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02649"/>
                          </a:solidFill>
                          <a:effectLst/>
                          <a:latin typeface="Neue Haas Unica W1G" panose="020B0504030206020203" pitchFamily="34" charset="0"/>
                        </a:rPr>
                        <a:t>13 146</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kern="1200" dirty="0">
                          <a:solidFill>
                            <a:schemeClr val="tx2"/>
                          </a:solidFill>
                          <a:effectLst/>
                          <a:latin typeface="Neue Haas Unica W1G Medium" panose="020B0504030206020203" pitchFamily="34" charset="0"/>
                          <a:ea typeface="+mn-ea"/>
                          <a:cs typeface="+mn-cs"/>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131458507"/>
                  </a:ext>
                </a:extLst>
              </a:tr>
              <a:tr h="410552">
                <a:tc>
                  <a:txBody>
                    <a:bodyPr/>
                    <a:lstStyle/>
                    <a:p>
                      <a:pPr algn="ctr" fontAlgn="b"/>
                      <a:r>
                        <a:rPr lang="fi-FI" sz="1500" u="none" strike="noStrike" kern="1200" noProof="0">
                          <a:solidFill>
                            <a:schemeClr val="tx2"/>
                          </a:solidFill>
                          <a:effectLst/>
                          <a:latin typeface="Neue Haas Unica W1G" panose="020B0504030206020203" pitchFamily="34" charset="0"/>
                          <a:ea typeface="+mn-ea"/>
                          <a:cs typeface="+mn-cs"/>
                        </a:rPr>
                        <a:t>8.</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Arvopaperi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02649"/>
                          </a:solidFill>
                          <a:effectLst/>
                          <a:latin typeface="Neue Haas Unica W1G" panose="020B0504030206020203" pitchFamily="34" charset="0"/>
                        </a:rPr>
                        <a:t>11 602</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kern="1200" dirty="0">
                          <a:solidFill>
                            <a:schemeClr val="tx2"/>
                          </a:solidFill>
                          <a:effectLst/>
                          <a:latin typeface="Neue Haas Unica W1G Medium" panose="020B0504030206020203" pitchFamily="34" charset="0"/>
                          <a:ea typeface="+mn-ea"/>
                          <a:cs typeface="+mn-cs"/>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885632224"/>
                  </a:ext>
                </a:extLst>
              </a:tr>
              <a:tr h="410552">
                <a:tc>
                  <a:txBody>
                    <a:bodyPr/>
                    <a:lstStyle/>
                    <a:p>
                      <a:pPr algn="ctr" fontAlgn="b"/>
                      <a:r>
                        <a:rPr lang="fi-FI" sz="1500" u="none" strike="noStrike" kern="1200" noProof="0">
                          <a:solidFill>
                            <a:schemeClr val="tx2"/>
                          </a:solidFill>
                          <a:effectLst/>
                          <a:latin typeface="Neue Haas Unica W1G" panose="020B0504030206020203" pitchFamily="34" charset="0"/>
                          <a:ea typeface="+mn-ea"/>
                          <a:cs typeface="+mn-cs"/>
                        </a:rPr>
                        <a:t>9.</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Tivi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02649"/>
                          </a:solidFill>
                          <a:effectLst/>
                          <a:latin typeface="Neue Haas Unica W1G" panose="020B0504030206020203" pitchFamily="34" charset="0"/>
                        </a:rPr>
                        <a:t>11 203</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kern="1200" dirty="0">
                          <a:solidFill>
                            <a:schemeClr val="tx2"/>
                          </a:solidFill>
                          <a:effectLst/>
                          <a:latin typeface="Neue Haas Unica W1G Medium" panose="020B0504030206020203" pitchFamily="34" charset="0"/>
                          <a:ea typeface="+mn-ea"/>
                          <a:cs typeface="+mn-cs"/>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653992292"/>
                  </a:ext>
                </a:extLst>
              </a:tr>
              <a:tr h="410552">
                <a:tc>
                  <a:txBody>
                    <a:bodyPr/>
                    <a:lstStyle/>
                    <a:p>
                      <a:pPr algn="ctr" fontAlgn="b"/>
                      <a:r>
                        <a:rPr lang="fi-FI" sz="1500" u="none" strike="noStrike" kern="1200" noProof="0">
                          <a:solidFill>
                            <a:schemeClr val="tx2"/>
                          </a:solidFill>
                          <a:effectLst/>
                          <a:latin typeface="Neue Haas Unica W1G" panose="020B0504030206020203" pitchFamily="34" charset="0"/>
                          <a:ea typeface="+mn-ea"/>
                          <a:cs typeface="+mn-cs"/>
                        </a:rPr>
                        <a:t>10.</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Demokraatti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02649"/>
                          </a:solidFill>
                          <a:effectLst/>
                          <a:latin typeface="Neue Haas Unica W1G" panose="020B0504030206020203" pitchFamily="34" charset="0"/>
                        </a:rPr>
                        <a:t>9 643</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kern="1200" dirty="0">
                          <a:solidFill>
                            <a:schemeClr val="tx2"/>
                          </a:solidFill>
                          <a:effectLst/>
                          <a:latin typeface="Neue Haas Unica W1G Medium" panose="020B0504030206020203" pitchFamily="34" charset="0"/>
                          <a:ea typeface="+mn-ea"/>
                          <a:cs typeface="+mn-cs"/>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127811441"/>
                  </a:ext>
                </a:extLst>
              </a:tr>
            </a:tbl>
          </a:graphicData>
        </a:graphic>
      </p:graphicFrame>
      <p:graphicFrame>
        <p:nvGraphicFramePr>
          <p:cNvPr id="30" name="Table 7">
            <a:extLst>
              <a:ext uri="{FF2B5EF4-FFF2-40B4-BE49-F238E27FC236}">
                <a16:creationId xmlns:a16="http://schemas.microsoft.com/office/drawing/2014/main" id="{1D867BAA-8147-6C48-910E-613CF8C49CD4}"/>
              </a:ext>
            </a:extLst>
          </p:cNvPr>
          <p:cNvGraphicFramePr>
            <a:graphicFrameLocks/>
          </p:cNvGraphicFramePr>
          <p:nvPr>
            <p:extLst>
              <p:ext uri="{D42A27DB-BD31-4B8C-83A1-F6EECF244321}">
                <p14:modId xmlns:p14="http://schemas.microsoft.com/office/powerpoint/2010/main" val="2421090977"/>
              </p:ext>
            </p:extLst>
          </p:nvPr>
        </p:nvGraphicFramePr>
        <p:xfrm>
          <a:off x="6344421" y="1410790"/>
          <a:ext cx="4785132" cy="4516072"/>
        </p:xfrm>
        <a:graphic>
          <a:graphicData uri="http://schemas.openxmlformats.org/drawingml/2006/table">
            <a:tbl>
              <a:tblPr firstRow="1" bandRow="1">
                <a:tableStyleId>{72833802-FEF1-4C79-8D5D-14CF1EAF98D9}</a:tableStyleId>
              </a:tblPr>
              <a:tblGrid>
                <a:gridCol w="674344">
                  <a:extLst>
                    <a:ext uri="{9D8B030D-6E8A-4147-A177-3AD203B41FA5}">
                      <a16:colId xmlns:a16="http://schemas.microsoft.com/office/drawing/2014/main" val="3436780004"/>
                    </a:ext>
                  </a:extLst>
                </a:gridCol>
                <a:gridCol w="1817298">
                  <a:extLst>
                    <a:ext uri="{9D8B030D-6E8A-4147-A177-3AD203B41FA5}">
                      <a16:colId xmlns:a16="http://schemas.microsoft.com/office/drawing/2014/main" val="3107084423"/>
                    </a:ext>
                  </a:extLst>
                </a:gridCol>
                <a:gridCol w="1097207">
                  <a:extLst>
                    <a:ext uri="{9D8B030D-6E8A-4147-A177-3AD203B41FA5}">
                      <a16:colId xmlns:a16="http://schemas.microsoft.com/office/drawing/2014/main" val="2894783011"/>
                    </a:ext>
                  </a:extLst>
                </a:gridCol>
                <a:gridCol w="1196283">
                  <a:extLst>
                    <a:ext uri="{9D8B030D-6E8A-4147-A177-3AD203B41FA5}">
                      <a16:colId xmlns:a16="http://schemas.microsoft.com/office/drawing/2014/main" val="3113567705"/>
                    </a:ext>
                  </a:extLst>
                </a:gridCol>
              </a:tblGrid>
              <a:tr h="410552">
                <a:tc gridSpan="2">
                  <a:txBody>
                    <a:bodyPr/>
                    <a:lstStyle/>
                    <a:p>
                      <a:pPr lvl="0" algn="ctr">
                        <a:lnSpc>
                          <a:spcPct val="100000"/>
                        </a:lnSpc>
                      </a:pPr>
                      <a:endParaRPr lang="fi-FI" sz="1500" b="0" i="0" noProof="0" dirty="0">
                        <a:solidFill>
                          <a:schemeClr val="bg1"/>
                        </a:solidFill>
                        <a:latin typeface="Neue Haas Unica W1G Medium"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hMerge="1">
                  <a:txBody>
                    <a:bodyPr/>
                    <a:lstStyle/>
                    <a:p>
                      <a:pPr>
                        <a:lnSpc>
                          <a:spcPct val="100000"/>
                        </a:lnSpc>
                      </a:pPr>
                      <a:endParaRPr lang="fi-FI" sz="1300" noProof="0" dirty="0">
                        <a:solidFill>
                          <a:sysClr val="windowText" lastClr="000000"/>
                        </a:solidFill>
                      </a:endParaRPr>
                    </a:p>
                  </a:txBody>
                  <a:tcPr marL="0" marR="0" marT="0" marB="0" anchor="ctr"/>
                </a:tc>
                <a:tc>
                  <a:txBody>
                    <a:bodyPr/>
                    <a:lstStyle/>
                    <a:p>
                      <a:pPr algn="r">
                        <a:lnSpc>
                          <a:spcPct val="100000"/>
                        </a:lnSpc>
                      </a:pPr>
                      <a:r>
                        <a:rPr lang="fi-FI" sz="1500" b="0" i="0" noProof="0" dirty="0">
                          <a:solidFill>
                            <a:schemeClr val="bg1"/>
                          </a:solidFill>
                          <a:latin typeface="Neue Haas Unica W1G Medium" panose="020B0504030206020203" pitchFamily="34" charset="0"/>
                        </a:rPr>
                        <a:t>seuraajia </a:t>
                      </a: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a:txBody>
                    <a:bodyPr/>
                    <a:lstStyle/>
                    <a:p>
                      <a:pPr algn="r">
                        <a:lnSpc>
                          <a:spcPct val="100000"/>
                        </a:lnSpc>
                      </a:pPr>
                      <a:endParaRPr lang="fi-FI" sz="1500" b="0" i="0" noProof="0" dirty="0">
                        <a:solidFill>
                          <a:schemeClr val="bg1"/>
                        </a:solidFill>
                        <a:latin typeface="Neue Haas Unica W1G Medium"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35202110"/>
                  </a:ext>
                </a:extLst>
              </a:tr>
              <a:tr h="41055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11.</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Mediuutiset</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02649"/>
                          </a:solidFill>
                          <a:effectLst/>
                          <a:latin typeface="Neue Haas Unica W1G" panose="020B0504030206020203" pitchFamily="34" charset="0"/>
                        </a:rPr>
                        <a:t>9 548</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kern="1200" dirty="0">
                          <a:solidFill>
                            <a:srgbClr val="002649"/>
                          </a:solidFill>
                          <a:effectLst/>
                          <a:latin typeface="Neue Haas Unica W1G Medium" panose="020B0504030206020203" pitchFamily="34" charset="0"/>
                          <a:ea typeface="+mn-ea"/>
                          <a:cs typeface="+mn-cs"/>
                        </a:rPr>
                        <a:t>↑</a:t>
                      </a:r>
                      <a:r>
                        <a:rPr lang="fi-FI" sz="1500" b="0" i="0" u="none" strike="noStrike" kern="1200" dirty="0">
                          <a:solidFill>
                            <a:srgbClr val="002649"/>
                          </a:solidFill>
                          <a:effectLst/>
                          <a:latin typeface="Neue Haas Unica W1G Medium" panose="020B0604030206020203" pitchFamily="34" charset="0"/>
                          <a:ea typeface="+mn-ea"/>
                          <a:cs typeface="+mn-cs"/>
                        </a:rPr>
                        <a:t>1</a:t>
                      </a:r>
                      <a:endParaRPr lang="fi-FI" sz="1500" b="0" i="0" u="none" strike="noStrike" dirty="0">
                        <a:solidFill>
                          <a:srgbClr val="002649"/>
                        </a:solidFill>
                        <a:effectLst/>
                        <a:latin typeface="Neue Haas Unica W1G Medium" panose="020B0604030206020203" pitchFamily="34" charset="0"/>
                      </a:endParaRP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635044205"/>
                  </a:ext>
                </a:extLst>
              </a:tr>
              <a:tr h="41055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12.</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Tekniikan Maailma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02649"/>
                          </a:solidFill>
                          <a:effectLst/>
                          <a:latin typeface="Neue Haas Unica W1G" panose="020B0504030206020203" pitchFamily="34" charset="0"/>
                        </a:rPr>
                        <a:t>9 533</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kern="1200" dirty="0">
                          <a:solidFill>
                            <a:srgbClr val="002649"/>
                          </a:solidFill>
                          <a:effectLst/>
                          <a:latin typeface="Neue Haas Unica W1G Medium" panose="020B0504030206020203" pitchFamily="34" charset="0"/>
                          <a:ea typeface="+mn-ea"/>
                          <a:cs typeface="+mn-cs"/>
                        </a:rPr>
                        <a:t>↓</a:t>
                      </a:r>
                      <a:r>
                        <a:rPr lang="fi-FI" sz="1500" b="0" i="0" u="none" strike="noStrike" kern="1200" dirty="0">
                          <a:solidFill>
                            <a:srgbClr val="002649"/>
                          </a:solidFill>
                          <a:effectLst/>
                          <a:latin typeface="Neue Haas Unica W1G Medium" panose="020B0604030206020203" pitchFamily="34" charset="0"/>
                          <a:ea typeface="+mn-ea"/>
                          <a:cs typeface="+mn-cs"/>
                        </a:rPr>
                        <a:t>1</a:t>
                      </a:r>
                      <a:endParaRPr lang="fi-FI" sz="1500" b="0" i="0" u="none" strike="noStrike" dirty="0">
                        <a:solidFill>
                          <a:srgbClr val="002649"/>
                        </a:solidFill>
                        <a:effectLst/>
                        <a:latin typeface="Neue Haas Unica W1G Medium" panose="020B0604030206020203" pitchFamily="34" charset="0"/>
                      </a:endParaRP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142137905"/>
                  </a:ext>
                </a:extLst>
              </a:tr>
              <a:tr h="41055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13.</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Tekniikka &amp; Talous</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02649"/>
                          </a:solidFill>
                          <a:effectLst/>
                          <a:latin typeface="Neue Haas Unica W1G" panose="020B0504030206020203" pitchFamily="34" charset="0"/>
                        </a:rPr>
                        <a:t>8 560</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kern="1200" dirty="0">
                          <a:solidFill>
                            <a:schemeClr val="tx2"/>
                          </a:solidFill>
                          <a:effectLst/>
                          <a:latin typeface="Neue Haas Unica W1G Medium" panose="020B0504030206020203" pitchFamily="34" charset="0"/>
                          <a:ea typeface="+mn-ea"/>
                          <a:cs typeface="+mn-cs"/>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926108310"/>
                  </a:ext>
                </a:extLst>
              </a:tr>
              <a:tr h="41055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14.</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Potilaan Lääkärilehti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02649"/>
                          </a:solidFill>
                          <a:effectLst/>
                          <a:latin typeface="Neue Haas Unica W1G" panose="020B0504030206020203" pitchFamily="34" charset="0"/>
                        </a:rPr>
                        <a:t>7 764</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kern="1200" dirty="0">
                          <a:solidFill>
                            <a:schemeClr val="tx2"/>
                          </a:solidFill>
                          <a:effectLst/>
                          <a:latin typeface="Neue Haas Unica W1G Medium" panose="020B0504030206020203" pitchFamily="34" charset="0"/>
                          <a:ea typeface="+mn-ea"/>
                          <a:cs typeface="+mn-cs"/>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630288932"/>
                  </a:ext>
                </a:extLst>
              </a:tr>
              <a:tr h="41055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15.</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Tehy-lehti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02649"/>
                          </a:solidFill>
                          <a:effectLst/>
                          <a:latin typeface="Neue Haas Unica W1G" panose="020B0504030206020203" pitchFamily="34" charset="0"/>
                        </a:rPr>
                        <a:t>7 098</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kern="1200" dirty="0">
                          <a:solidFill>
                            <a:schemeClr val="tx2"/>
                          </a:solidFill>
                          <a:effectLst/>
                          <a:latin typeface="Neue Haas Unica W1G Medium" panose="020B0504030206020203" pitchFamily="34" charset="0"/>
                          <a:ea typeface="+mn-ea"/>
                          <a:cs typeface="+mn-cs"/>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4023938739"/>
                  </a:ext>
                </a:extLst>
              </a:tr>
              <a:tr h="41055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16.</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Kuntalehti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02649"/>
                          </a:solidFill>
                          <a:effectLst/>
                          <a:latin typeface="Neue Haas Unica W1G" panose="020B0504030206020203" pitchFamily="34" charset="0"/>
                        </a:rPr>
                        <a:t>6 689</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kern="1200" dirty="0">
                          <a:solidFill>
                            <a:schemeClr val="tx2"/>
                          </a:solidFill>
                          <a:effectLst/>
                          <a:latin typeface="Neue Haas Unica W1G Medium" panose="020B0504030206020203" pitchFamily="34" charset="0"/>
                          <a:ea typeface="+mn-ea"/>
                          <a:cs typeface="+mn-cs"/>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436576395"/>
                  </a:ext>
                </a:extLst>
              </a:tr>
              <a:tr h="41055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17.</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Ylioppilaslehti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02649"/>
                          </a:solidFill>
                          <a:effectLst/>
                          <a:latin typeface="Neue Haas Unica W1G" panose="020B0504030206020203" pitchFamily="34" charset="0"/>
                        </a:rPr>
                        <a:t>6 324</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kern="1200" dirty="0">
                          <a:solidFill>
                            <a:schemeClr val="tx2"/>
                          </a:solidFill>
                          <a:effectLst/>
                          <a:latin typeface="Neue Haas Unica W1G Medium" panose="020B0504030206020203" pitchFamily="34" charset="0"/>
                          <a:ea typeface="+mn-ea"/>
                          <a:cs typeface="+mn-cs"/>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131458507"/>
                  </a:ext>
                </a:extLst>
              </a:tr>
              <a:tr h="41055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18.</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Taloustaito</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02649"/>
                          </a:solidFill>
                          <a:effectLst/>
                          <a:latin typeface="Neue Haas Unica W1G" panose="020B0504030206020203" pitchFamily="34" charset="0"/>
                        </a:rPr>
                        <a:t>5 916</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kern="1200" dirty="0">
                          <a:solidFill>
                            <a:schemeClr val="tx2"/>
                          </a:solidFill>
                          <a:effectLst/>
                          <a:latin typeface="Neue Haas Unica W1G Medium" panose="020B0504030206020203" pitchFamily="34" charset="0"/>
                          <a:ea typeface="+mn-ea"/>
                          <a:cs typeface="+mn-cs"/>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885632224"/>
                  </a:ext>
                </a:extLst>
              </a:tr>
              <a:tr h="41055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19.</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Suomen Sotilas</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02649"/>
                          </a:solidFill>
                          <a:effectLst/>
                          <a:latin typeface="Neue Haas Unica W1G" panose="020B0504030206020203" pitchFamily="34" charset="0"/>
                        </a:rPr>
                        <a:t>5 535</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kern="1200" dirty="0">
                          <a:solidFill>
                            <a:schemeClr val="tx2"/>
                          </a:solidFill>
                          <a:effectLst/>
                          <a:latin typeface="Neue Haas Unica W1G Medium" panose="020B0504030206020203" pitchFamily="34" charset="0"/>
                          <a:ea typeface="+mn-ea"/>
                          <a:cs typeface="+mn-cs"/>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653992292"/>
                  </a:ext>
                </a:extLst>
              </a:tr>
              <a:tr h="41055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20.</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Rakennuslehti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02649"/>
                          </a:solidFill>
                          <a:effectLst/>
                          <a:latin typeface="Neue Haas Unica W1G" panose="020B0504030206020203" pitchFamily="34" charset="0"/>
                        </a:rPr>
                        <a:t>4 903</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kern="1200" dirty="0">
                          <a:solidFill>
                            <a:schemeClr val="tx2"/>
                          </a:solidFill>
                          <a:effectLst/>
                          <a:latin typeface="Neue Haas Unica W1G Medium" panose="020B0504030206020203" pitchFamily="34" charset="0"/>
                          <a:ea typeface="+mn-ea"/>
                          <a:cs typeface="+mn-cs"/>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127811441"/>
                  </a:ext>
                </a:extLst>
              </a:tr>
            </a:tbl>
          </a:graphicData>
        </a:graphic>
      </p:graphicFrame>
    </p:spTree>
    <p:extLst>
      <p:ext uri="{BB962C8B-B14F-4D97-AF65-F5344CB8AC3E}">
        <p14:creationId xmlns:p14="http://schemas.microsoft.com/office/powerpoint/2010/main" val="42340994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580D914-1410-E34D-A2B5-24E5469ED6EB}"/>
              </a:ext>
            </a:extLst>
          </p:cNvPr>
          <p:cNvSpPr>
            <a:spLocks noGrp="1"/>
          </p:cNvSpPr>
          <p:nvPr>
            <p:ph type="title"/>
          </p:nvPr>
        </p:nvSpPr>
        <p:spPr>
          <a:xfrm>
            <a:off x="838200" y="191889"/>
            <a:ext cx="10602912" cy="931517"/>
          </a:xfrm>
        </p:spPr>
        <p:txBody>
          <a:bodyPr anchor="ctr">
            <a:noAutofit/>
          </a:bodyPr>
          <a:lstStyle/>
          <a:p>
            <a:r>
              <a:rPr lang="fi-FI" sz="3000" dirty="0">
                <a:solidFill>
                  <a:schemeClr val="accent1"/>
                </a:solidFill>
              </a:rPr>
              <a:t>Eniten seuraajia </a:t>
            </a:r>
            <a:r>
              <a:rPr lang="fi-FI" sz="3000" u="sng" dirty="0">
                <a:solidFill>
                  <a:schemeClr val="accent1"/>
                </a:solidFill>
              </a:rPr>
              <a:t>YouTubessa</a:t>
            </a:r>
            <a:r>
              <a:rPr lang="fi-FI" sz="3000" dirty="0">
                <a:solidFill>
                  <a:schemeClr val="accent1"/>
                </a:solidFill>
              </a:rPr>
              <a:t> ja </a:t>
            </a:r>
            <a:r>
              <a:rPr lang="fi-FI" sz="3000" u="sng" dirty="0">
                <a:solidFill>
                  <a:schemeClr val="accent1"/>
                </a:solidFill>
              </a:rPr>
              <a:t>Pinterestissä</a:t>
            </a:r>
            <a:r>
              <a:rPr lang="fi-FI" sz="3000" dirty="0">
                <a:solidFill>
                  <a:schemeClr val="accent1"/>
                </a:solidFill>
              </a:rPr>
              <a:t> TOP 10 / </a:t>
            </a:r>
            <a:br>
              <a:rPr lang="fi-FI" sz="3000" dirty="0">
                <a:solidFill>
                  <a:schemeClr val="accent1"/>
                </a:solidFill>
              </a:rPr>
            </a:br>
            <a:r>
              <a:rPr lang="fi-FI" sz="3000" dirty="0">
                <a:solidFill>
                  <a:schemeClr val="accent1"/>
                </a:solidFill>
              </a:rPr>
              <a:t>maaliskuu 2024</a:t>
            </a:r>
          </a:p>
        </p:txBody>
      </p:sp>
      <p:graphicFrame>
        <p:nvGraphicFramePr>
          <p:cNvPr id="7" name="Table 7">
            <a:extLst>
              <a:ext uri="{FF2B5EF4-FFF2-40B4-BE49-F238E27FC236}">
                <a16:creationId xmlns:a16="http://schemas.microsoft.com/office/drawing/2014/main" id="{81418DE7-D61F-7041-819A-B3EDBDD89FED}"/>
              </a:ext>
            </a:extLst>
          </p:cNvPr>
          <p:cNvGraphicFramePr>
            <a:graphicFrameLocks noGrp="1"/>
          </p:cNvGraphicFramePr>
          <p:nvPr>
            <p:ph idx="10"/>
            <p:extLst>
              <p:ext uri="{D42A27DB-BD31-4B8C-83A1-F6EECF244321}">
                <p14:modId xmlns:p14="http://schemas.microsoft.com/office/powerpoint/2010/main" val="1697170602"/>
              </p:ext>
            </p:extLst>
          </p:nvPr>
        </p:nvGraphicFramePr>
        <p:xfrm>
          <a:off x="1208162" y="1410789"/>
          <a:ext cx="4785132" cy="4577635"/>
        </p:xfrm>
        <a:graphic>
          <a:graphicData uri="http://schemas.openxmlformats.org/drawingml/2006/table">
            <a:tbl>
              <a:tblPr firstRow="1" bandRow="1">
                <a:tableStyleId>{72833802-FEF1-4C79-8D5D-14CF1EAF98D9}</a:tableStyleId>
              </a:tblPr>
              <a:tblGrid>
                <a:gridCol w="674344">
                  <a:extLst>
                    <a:ext uri="{9D8B030D-6E8A-4147-A177-3AD203B41FA5}">
                      <a16:colId xmlns:a16="http://schemas.microsoft.com/office/drawing/2014/main" val="3436780004"/>
                    </a:ext>
                  </a:extLst>
                </a:gridCol>
                <a:gridCol w="1445967">
                  <a:extLst>
                    <a:ext uri="{9D8B030D-6E8A-4147-A177-3AD203B41FA5}">
                      <a16:colId xmlns:a16="http://schemas.microsoft.com/office/drawing/2014/main" val="3107084423"/>
                    </a:ext>
                  </a:extLst>
                </a:gridCol>
                <a:gridCol w="1468538">
                  <a:extLst>
                    <a:ext uri="{9D8B030D-6E8A-4147-A177-3AD203B41FA5}">
                      <a16:colId xmlns:a16="http://schemas.microsoft.com/office/drawing/2014/main" val="2894783011"/>
                    </a:ext>
                  </a:extLst>
                </a:gridCol>
                <a:gridCol w="1196283">
                  <a:extLst>
                    <a:ext uri="{9D8B030D-6E8A-4147-A177-3AD203B41FA5}">
                      <a16:colId xmlns:a16="http://schemas.microsoft.com/office/drawing/2014/main" val="3113567705"/>
                    </a:ext>
                  </a:extLst>
                </a:gridCol>
              </a:tblGrid>
              <a:tr h="410552">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500" b="0" i="0" kern="1200" noProof="0" dirty="0">
                          <a:solidFill>
                            <a:schemeClr val="bg1"/>
                          </a:solidFill>
                          <a:latin typeface="Neue Haas Unica W1G Medium" panose="020B0504030206020203" pitchFamily="34" charset="0"/>
                          <a:ea typeface="+mn-ea"/>
                          <a:cs typeface="+mn-cs"/>
                        </a:rPr>
                        <a:t>    YouTube</a:t>
                      </a:r>
                    </a:p>
                  </a:txBody>
                  <a:tcPr marL="0" marR="0" marT="0" marB="0" anchor="ctr">
                    <a:lnL w="9525" cap="flat" cmpd="sng" algn="ctr">
                      <a:noFill/>
                      <a:prstDash val="dot"/>
                      <a:round/>
                      <a:headEnd type="none" w="med" len="med"/>
                      <a:tailEnd type="none" w="med" len="med"/>
                    </a:lnL>
                    <a:lnR>
                      <a:noFill/>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hMerge="1">
                  <a:txBody>
                    <a:bodyPr/>
                    <a:lstStyle/>
                    <a:p>
                      <a:pPr>
                        <a:lnSpc>
                          <a:spcPct val="100000"/>
                        </a:lnSpc>
                      </a:pPr>
                      <a:endParaRPr lang="fi-FI" sz="1300" noProof="0" dirty="0">
                        <a:solidFill>
                          <a:sysClr val="windowText" lastClr="000000"/>
                        </a:solidFill>
                      </a:endParaRPr>
                    </a:p>
                  </a:txBody>
                  <a:tcPr marL="0" marR="0" marT="0" marB="0" anchor="ctr"/>
                </a:tc>
                <a:tc>
                  <a:txBody>
                    <a:bodyPr/>
                    <a:lstStyle/>
                    <a:p>
                      <a:pPr algn="r">
                        <a:lnSpc>
                          <a:spcPct val="100000"/>
                        </a:lnSpc>
                      </a:pPr>
                      <a:r>
                        <a:rPr lang="fi-FI" sz="1500" b="0" i="0" noProof="0" dirty="0">
                          <a:solidFill>
                            <a:schemeClr val="bg1"/>
                          </a:solidFill>
                          <a:latin typeface="Neue Haas Unica W1G Medium" panose="020B0504030206020203" pitchFamily="34" charset="0"/>
                        </a:rPr>
                        <a:t>kanavan tilaajia</a:t>
                      </a:r>
                      <a:endParaRPr lang="fi-FI" sz="1500" b="0" noProof="0" dirty="0">
                        <a:solidFill>
                          <a:schemeClr val="bg1"/>
                        </a:solidFill>
                        <a:latin typeface="Neue Haas Unica W1G"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a:txBody>
                    <a:bodyPr/>
                    <a:lstStyle/>
                    <a:p>
                      <a:pPr algn="r">
                        <a:lnSpc>
                          <a:spcPct val="100000"/>
                        </a:lnSpc>
                      </a:pPr>
                      <a:endParaRPr lang="fi-FI" sz="1500" b="0" noProof="0" dirty="0">
                        <a:solidFill>
                          <a:schemeClr val="bg1"/>
                        </a:solidFill>
                        <a:latin typeface="Neue Haas Unica W1G"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35202110"/>
                  </a:ext>
                </a:extLst>
              </a:tr>
              <a:tr h="41055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Aku Ankka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6350" cap="flat" cmpd="sng" algn="ctr">
                      <a:noFill/>
                      <a:prstDash val="solid"/>
                      <a:miter lim="800000"/>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02649"/>
                          </a:solidFill>
                          <a:effectLst/>
                          <a:latin typeface="Neue Haas Unica W1G" panose="020B0504030206020203" pitchFamily="34" charset="0"/>
                        </a:rPr>
                        <a:t>34 300</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algn="ctr" defTabSz="914400" rtl="0" eaLnBrk="1" fontAlgn="b" latinLnBrk="0" hangingPunct="1"/>
                      <a:r>
                        <a:rPr lang="fi-FI" sz="1500" b="0" i="0" u="none" strike="noStrike" kern="1200" dirty="0">
                          <a:solidFill>
                            <a:schemeClr val="tx2"/>
                          </a:solidFill>
                          <a:effectLst/>
                          <a:latin typeface="Neue Haas Unica W1G Medium" panose="020B0504030206020203" pitchFamily="34" charset="0"/>
                          <a:ea typeface="+mn-ea"/>
                          <a:cs typeface="+mn-cs"/>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635044205"/>
                  </a:ext>
                </a:extLst>
              </a:tr>
              <a:tr h="41055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2.</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Tuulilasi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02649"/>
                          </a:solidFill>
                          <a:effectLst/>
                          <a:latin typeface="Neue Haas Unica W1G" panose="020B0504030206020203" pitchFamily="34" charset="0"/>
                        </a:rPr>
                        <a:t>20 600</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i-FI" sz="1500" b="0" i="0" u="none" strike="noStrike" kern="1200" dirty="0">
                          <a:solidFill>
                            <a:schemeClr val="tx2"/>
                          </a:solidFill>
                          <a:effectLst/>
                          <a:latin typeface="Neue Haas Unica W1G Medium" panose="020B0504030206020203" pitchFamily="34" charset="0"/>
                          <a:ea typeface="+mn-ea"/>
                          <a:cs typeface="+mn-cs"/>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142137905"/>
                  </a:ext>
                </a:extLst>
              </a:tr>
              <a:tr h="41055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3.</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Seiska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02649"/>
                          </a:solidFill>
                          <a:effectLst/>
                          <a:latin typeface="Neue Haas Unica W1G" panose="020B0504030206020203" pitchFamily="34" charset="0"/>
                        </a:rPr>
                        <a:t>19 700</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algn="ctr" defTabSz="914400" rtl="0" eaLnBrk="1" fontAlgn="b" latinLnBrk="0" hangingPunct="1"/>
                      <a:r>
                        <a:rPr lang="fi-FI" sz="1500" b="0" i="0" u="none" strike="noStrike" kern="1200" dirty="0">
                          <a:solidFill>
                            <a:schemeClr val="tx2"/>
                          </a:solidFill>
                          <a:effectLst/>
                          <a:latin typeface="Neue Haas Unica W1G Medium" panose="020B0504030206020203" pitchFamily="34" charset="0"/>
                          <a:ea typeface="+mn-ea"/>
                          <a:cs typeface="+mn-cs"/>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926108310"/>
                  </a:ext>
                </a:extLst>
              </a:tr>
              <a:tr h="41055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4.</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Siivet</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02649"/>
                          </a:solidFill>
                          <a:effectLst/>
                          <a:latin typeface="Neue Haas Unica W1G" panose="020B0504030206020203" pitchFamily="34" charset="0"/>
                        </a:rPr>
                        <a:t>19 600</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algn="ctr" defTabSz="914400" rtl="0" eaLnBrk="1" fontAlgn="b" latinLnBrk="0" hangingPunct="1"/>
                      <a:r>
                        <a:rPr lang="fi-FI" sz="1500" b="0" i="0" u="none" strike="noStrike" kern="1200" dirty="0">
                          <a:solidFill>
                            <a:schemeClr val="tx2"/>
                          </a:solidFill>
                          <a:effectLst/>
                          <a:latin typeface="Neue Haas Unica W1G Medium" panose="020B0504030206020203" pitchFamily="34" charset="0"/>
                          <a:ea typeface="+mn-ea"/>
                          <a:cs typeface="+mn-cs"/>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630288932"/>
                  </a:ext>
                </a:extLst>
              </a:tr>
              <a:tr h="410552">
                <a:tc>
                  <a:txBody>
                    <a:bodyPr/>
                    <a:lstStyle/>
                    <a:p>
                      <a:pPr algn="ctr" fontAlgn="b"/>
                      <a:r>
                        <a:rPr lang="fi-FI" sz="1500" u="none" strike="noStrike" kern="1200" noProof="0">
                          <a:solidFill>
                            <a:schemeClr val="tx2"/>
                          </a:solidFill>
                          <a:effectLst/>
                          <a:latin typeface="Neue Haas Unica W1G" panose="020B0504030206020203" pitchFamily="34" charset="0"/>
                          <a:ea typeface="+mn-ea"/>
                          <a:cs typeface="+mn-cs"/>
                        </a:rPr>
                        <a:t>5.</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K-Ruoka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02649"/>
                          </a:solidFill>
                          <a:effectLst/>
                          <a:latin typeface="Neue Haas Unica W1G" panose="020B0504030206020203" pitchFamily="34" charset="0"/>
                        </a:rPr>
                        <a:t>13 900</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i-FI" sz="1500" b="0" i="0" u="none" strike="noStrike" kern="1200" dirty="0">
                          <a:solidFill>
                            <a:schemeClr val="tx2"/>
                          </a:solidFill>
                          <a:effectLst/>
                          <a:latin typeface="Neue Haas Unica W1G Medium" panose="020B0504030206020203" pitchFamily="34" charset="0"/>
                          <a:ea typeface="+mn-ea"/>
                          <a:cs typeface="+mn-cs"/>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4023938739"/>
                  </a:ext>
                </a:extLst>
              </a:tr>
              <a:tr h="41055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6.</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Konepörssi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02649"/>
                          </a:solidFill>
                          <a:effectLst/>
                          <a:latin typeface="Neue Haas Unica W1G" panose="020B0504030206020203" pitchFamily="34" charset="0"/>
                        </a:rPr>
                        <a:t>12 700</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algn="ctr" defTabSz="914400" rtl="0" eaLnBrk="1" fontAlgn="b" latinLnBrk="0" hangingPunct="1"/>
                      <a:r>
                        <a:rPr lang="fi-FI" sz="1500" b="0" i="0" u="none" strike="noStrike" kern="1200" dirty="0">
                          <a:solidFill>
                            <a:schemeClr val="tx2"/>
                          </a:solidFill>
                          <a:effectLst/>
                          <a:latin typeface="Neue Haas Unica W1G Medium" panose="020B0504030206020203" pitchFamily="34" charset="0"/>
                          <a:ea typeface="+mn-ea"/>
                          <a:cs typeface="+mn-cs"/>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436576395"/>
                  </a:ext>
                </a:extLst>
              </a:tr>
              <a:tr h="410552">
                <a:tc>
                  <a:txBody>
                    <a:bodyPr/>
                    <a:lstStyle/>
                    <a:p>
                      <a:pPr algn="ctr" fontAlgn="b"/>
                      <a:r>
                        <a:rPr lang="fi-FI" sz="1500" u="none" strike="noStrike" kern="1200" noProof="0">
                          <a:solidFill>
                            <a:schemeClr val="tx2"/>
                          </a:solidFill>
                          <a:effectLst/>
                          <a:latin typeface="Neue Haas Unica W1G" panose="020B0504030206020203" pitchFamily="34" charset="0"/>
                          <a:ea typeface="+mn-ea"/>
                          <a:cs typeface="+mn-cs"/>
                        </a:rPr>
                        <a:t>7.</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Yhteishyvä</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02649"/>
                          </a:solidFill>
                          <a:effectLst/>
                          <a:latin typeface="Neue Haas Unica W1G" panose="020B0504030206020203" pitchFamily="34" charset="0"/>
                        </a:rPr>
                        <a:t>5 330</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algn="ctr" defTabSz="914400" rtl="0" eaLnBrk="1" fontAlgn="b" latinLnBrk="0" hangingPunct="1"/>
                      <a:r>
                        <a:rPr lang="fi-FI" sz="1500" b="0" i="0" u="none" strike="noStrike" kern="1200" dirty="0">
                          <a:solidFill>
                            <a:schemeClr val="tx2"/>
                          </a:solidFill>
                          <a:effectLst/>
                          <a:latin typeface="Neue Haas Unica W1G Medium" panose="020B0504030206020203" pitchFamily="34" charset="0"/>
                          <a:ea typeface="+mn-ea"/>
                          <a:cs typeface="+mn-cs"/>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131458507"/>
                  </a:ext>
                </a:extLst>
              </a:tr>
              <a:tr h="41055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8.</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Koululainen</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02649"/>
                          </a:solidFill>
                          <a:effectLst/>
                          <a:latin typeface="Neue Haas Unica W1G" panose="020B0504030206020203" pitchFamily="34" charset="0"/>
                        </a:rPr>
                        <a:t>5 200</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algn="ctr" defTabSz="914400" rtl="0" eaLnBrk="1" fontAlgn="b" latinLnBrk="0" hangingPunct="1"/>
                      <a:r>
                        <a:rPr lang="fi-FI" sz="1500" b="0" i="0" u="none" strike="noStrike" kern="1200" dirty="0">
                          <a:solidFill>
                            <a:schemeClr val="tx2"/>
                          </a:solidFill>
                          <a:effectLst/>
                          <a:latin typeface="Neue Haas Unica W1G Medium" panose="020B0504030206020203" pitchFamily="34" charset="0"/>
                          <a:ea typeface="+mn-ea"/>
                          <a:cs typeface="+mn-cs"/>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885632224"/>
                  </a:ext>
                </a:extLst>
              </a:tr>
              <a:tr h="41055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9.</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Meillä kotona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02649"/>
                          </a:solidFill>
                          <a:effectLst/>
                          <a:latin typeface="Neue Haas Unica W1G" panose="020B0504030206020203" pitchFamily="34" charset="0"/>
                        </a:rPr>
                        <a:t>4 410</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i-FI" sz="1500" b="0" i="0" u="none" strike="noStrike" kern="1200" dirty="0">
                          <a:solidFill>
                            <a:schemeClr val="tx2"/>
                          </a:solidFill>
                          <a:effectLst/>
                          <a:latin typeface="Neue Haas Unica W1G Medium" panose="020B0504030206020203" pitchFamily="34" charset="0"/>
                          <a:ea typeface="+mn-ea"/>
                          <a:cs typeface="+mn-cs"/>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653992292"/>
                  </a:ext>
                </a:extLst>
              </a:tr>
              <a:tr h="472115">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10.</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Suomen Luonto</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02649"/>
                          </a:solidFill>
                          <a:effectLst/>
                          <a:latin typeface="Neue Haas Unica W1G" panose="020B0504030206020203" pitchFamily="34" charset="0"/>
                        </a:rPr>
                        <a:t>4 310</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algn="ctr" defTabSz="914400" rtl="0" eaLnBrk="1" fontAlgn="b" latinLnBrk="0" hangingPunct="1"/>
                      <a:r>
                        <a:rPr lang="fi-FI" sz="1500" b="0" i="0" u="none" strike="noStrike" kern="1200" dirty="0">
                          <a:solidFill>
                            <a:schemeClr val="tx2"/>
                          </a:solidFill>
                          <a:effectLst/>
                          <a:latin typeface="Neue Haas Unica W1G Medium" panose="020B0504030206020203" pitchFamily="34" charset="0"/>
                          <a:ea typeface="+mn-ea"/>
                          <a:cs typeface="+mn-cs"/>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127811441"/>
                  </a:ext>
                </a:extLst>
              </a:tr>
            </a:tbl>
          </a:graphicData>
        </a:graphic>
      </p:graphicFrame>
      <p:graphicFrame>
        <p:nvGraphicFramePr>
          <p:cNvPr id="2" name="Table 7">
            <a:extLst>
              <a:ext uri="{FF2B5EF4-FFF2-40B4-BE49-F238E27FC236}">
                <a16:creationId xmlns:a16="http://schemas.microsoft.com/office/drawing/2014/main" id="{59CA4CB6-7BF2-5E49-4114-867E774842AD}"/>
              </a:ext>
            </a:extLst>
          </p:cNvPr>
          <p:cNvGraphicFramePr>
            <a:graphicFrameLocks/>
          </p:cNvGraphicFramePr>
          <p:nvPr>
            <p:extLst>
              <p:ext uri="{D42A27DB-BD31-4B8C-83A1-F6EECF244321}">
                <p14:modId xmlns:p14="http://schemas.microsoft.com/office/powerpoint/2010/main" val="1605987879"/>
              </p:ext>
            </p:extLst>
          </p:nvPr>
        </p:nvGraphicFramePr>
        <p:xfrm>
          <a:off x="6298100" y="1410789"/>
          <a:ext cx="4785132" cy="4572245"/>
        </p:xfrm>
        <a:graphic>
          <a:graphicData uri="http://schemas.openxmlformats.org/drawingml/2006/table">
            <a:tbl>
              <a:tblPr firstRow="1" bandRow="1">
                <a:tableStyleId>{72833802-FEF1-4C79-8D5D-14CF1EAF98D9}</a:tableStyleId>
              </a:tblPr>
              <a:tblGrid>
                <a:gridCol w="674344">
                  <a:extLst>
                    <a:ext uri="{9D8B030D-6E8A-4147-A177-3AD203B41FA5}">
                      <a16:colId xmlns:a16="http://schemas.microsoft.com/office/drawing/2014/main" val="3436780004"/>
                    </a:ext>
                  </a:extLst>
                </a:gridCol>
                <a:gridCol w="1445967">
                  <a:extLst>
                    <a:ext uri="{9D8B030D-6E8A-4147-A177-3AD203B41FA5}">
                      <a16:colId xmlns:a16="http://schemas.microsoft.com/office/drawing/2014/main" val="3107084423"/>
                    </a:ext>
                  </a:extLst>
                </a:gridCol>
                <a:gridCol w="1468538">
                  <a:extLst>
                    <a:ext uri="{9D8B030D-6E8A-4147-A177-3AD203B41FA5}">
                      <a16:colId xmlns:a16="http://schemas.microsoft.com/office/drawing/2014/main" val="2894783011"/>
                    </a:ext>
                  </a:extLst>
                </a:gridCol>
                <a:gridCol w="1196283">
                  <a:extLst>
                    <a:ext uri="{9D8B030D-6E8A-4147-A177-3AD203B41FA5}">
                      <a16:colId xmlns:a16="http://schemas.microsoft.com/office/drawing/2014/main" val="3113567705"/>
                    </a:ext>
                  </a:extLst>
                </a:gridCol>
              </a:tblGrid>
              <a:tr h="410552">
                <a:tc gridSpan="2">
                  <a:txBody>
                    <a:bodyPr/>
                    <a:lstStyle/>
                    <a:p>
                      <a:r>
                        <a:rPr lang="fi-FI" sz="1500" b="0" i="0" noProof="0" dirty="0">
                          <a:solidFill>
                            <a:schemeClr val="bg1"/>
                          </a:solidFill>
                          <a:latin typeface="Neue Haas Unica W1G Medium" panose="020B0504030206020203" pitchFamily="34" charset="0"/>
                        </a:rPr>
                        <a:t>    Pinterest</a:t>
                      </a:r>
                      <a:endParaRPr lang="fi-FI" dirty="0"/>
                    </a:p>
                  </a:txBody>
                  <a:tcPr marL="0" marR="0" marT="0" marB="0" anchor="ctr">
                    <a:lnL w="9525" cap="flat" cmpd="sng" algn="ctr">
                      <a:noFill/>
                      <a:prstDash val="dot"/>
                      <a:round/>
                      <a:headEnd type="none" w="med" len="med"/>
                      <a:tailEnd type="none" w="med" len="med"/>
                    </a:lnL>
                    <a:lnR>
                      <a:noFill/>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hMerge="1">
                  <a:txBody>
                    <a:bodyPr/>
                    <a:lstStyle/>
                    <a:p>
                      <a:pPr>
                        <a:lnSpc>
                          <a:spcPct val="100000"/>
                        </a:lnSpc>
                      </a:pPr>
                      <a:endParaRPr lang="fi-FI" sz="1300" noProof="0" dirty="0">
                        <a:solidFill>
                          <a:sysClr val="windowText" lastClr="000000"/>
                        </a:solidFill>
                      </a:endParaRPr>
                    </a:p>
                  </a:txBody>
                  <a:tcPr marL="0" marR="0" marT="0" marB="0" anchor="ctr"/>
                </a:tc>
                <a:tc>
                  <a:txBody>
                    <a:bodyPr/>
                    <a:lstStyle/>
                    <a:p>
                      <a:pPr algn="r">
                        <a:lnSpc>
                          <a:spcPct val="100000"/>
                        </a:lnSpc>
                      </a:pPr>
                      <a:r>
                        <a:rPr lang="fi-FI" sz="1500" b="0" i="0" noProof="0" dirty="0">
                          <a:solidFill>
                            <a:schemeClr val="bg1"/>
                          </a:solidFill>
                          <a:latin typeface="Neue Haas Unica W1G Medium" panose="020B0504030206020203" pitchFamily="34" charset="0"/>
                        </a:rPr>
                        <a:t>seuraajia </a:t>
                      </a: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a:txBody>
                    <a:bodyPr/>
                    <a:lstStyle/>
                    <a:p>
                      <a:pPr algn="r">
                        <a:lnSpc>
                          <a:spcPct val="100000"/>
                        </a:lnSpc>
                      </a:pPr>
                      <a:endParaRPr lang="fi-FI" sz="1500" b="0" i="0" noProof="0" dirty="0">
                        <a:solidFill>
                          <a:schemeClr val="bg1"/>
                        </a:solidFill>
                        <a:latin typeface="Neue Haas Unica W1G Medium"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35202110"/>
                  </a:ext>
                </a:extLst>
              </a:tr>
              <a:tr h="41055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Kotiliesi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6350" cap="flat" cmpd="sng" algn="ctr">
                      <a:noFill/>
                      <a:prstDash val="solid"/>
                      <a:miter lim="800000"/>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02649"/>
                          </a:solidFill>
                          <a:effectLst/>
                          <a:latin typeface="Neue Haas Unica W1G" panose="020B0504030206020203" pitchFamily="34" charset="0"/>
                        </a:rPr>
                        <a:t>36 089</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algn="ctr" defTabSz="914400" rtl="0" eaLnBrk="1" fontAlgn="b" latinLnBrk="0" hangingPunct="1"/>
                      <a:r>
                        <a:rPr lang="fi-FI" sz="1500" b="0" i="0" u="none" strike="noStrike" kern="1200" dirty="0">
                          <a:solidFill>
                            <a:schemeClr val="tx2"/>
                          </a:solidFill>
                          <a:effectLst/>
                          <a:latin typeface="Neue Haas Unica W1G Medium" panose="020B0504030206020203" pitchFamily="34" charset="0"/>
                          <a:ea typeface="+mn-ea"/>
                          <a:cs typeface="+mn-cs"/>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635044205"/>
                  </a:ext>
                </a:extLst>
              </a:tr>
              <a:tr h="41055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2.</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Deko</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02649"/>
                          </a:solidFill>
                          <a:effectLst/>
                          <a:latin typeface="Neue Haas Unica W1G" panose="020B0504030206020203" pitchFamily="34" charset="0"/>
                        </a:rPr>
                        <a:t>15 270</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i-FI" sz="1500" b="0" i="0" u="none" strike="noStrike" kern="1200" dirty="0">
                          <a:solidFill>
                            <a:schemeClr val="tx2"/>
                          </a:solidFill>
                          <a:effectLst/>
                          <a:latin typeface="Neue Haas Unica W1G Medium" panose="020B0504030206020203" pitchFamily="34" charset="0"/>
                          <a:ea typeface="+mn-ea"/>
                          <a:cs typeface="+mn-cs"/>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142137905"/>
                  </a:ext>
                </a:extLst>
              </a:tr>
              <a:tr h="41055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3.</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Kotivinkki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02649"/>
                          </a:solidFill>
                          <a:effectLst/>
                          <a:latin typeface="Neue Haas Unica W1G" panose="020B0504030206020203" pitchFamily="34" charset="0"/>
                        </a:rPr>
                        <a:t>8 540</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algn="ctr" defTabSz="914400" rtl="0" eaLnBrk="1" fontAlgn="b" latinLnBrk="0" hangingPunct="1"/>
                      <a:r>
                        <a:rPr lang="fi-FI" sz="1500" b="0" i="0" u="none" strike="noStrike" kern="1200" dirty="0">
                          <a:solidFill>
                            <a:schemeClr val="tx2"/>
                          </a:solidFill>
                          <a:effectLst/>
                          <a:latin typeface="Neue Haas Unica W1G Medium" panose="020B0504030206020203" pitchFamily="34" charset="0"/>
                          <a:ea typeface="+mn-ea"/>
                          <a:cs typeface="+mn-cs"/>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926108310"/>
                  </a:ext>
                </a:extLst>
              </a:tr>
              <a:tr h="41055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4.</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Maku</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02649"/>
                          </a:solidFill>
                          <a:effectLst/>
                          <a:latin typeface="Neue Haas Unica W1G" panose="020B0504030206020203" pitchFamily="34" charset="0"/>
                        </a:rPr>
                        <a:t>8 258</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algn="ctr" defTabSz="914400" rtl="0" eaLnBrk="1" fontAlgn="b" latinLnBrk="0" hangingPunct="1"/>
                      <a:r>
                        <a:rPr lang="fi-FI" sz="1500" b="0" i="0" u="none" strike="noStrike" kern="1200" dirty="0">
                          <a:solidFill>
                            <a:schemeClr val="tx2"/>
                          </a:solidFill>
                          <a:effectLst/>
                          <a:latin typeface="Neue Haas Unica W1G Medium" panose="020B0504030206020203" pitchFamily="34" charset="0"/>
                          <a:ea typeface="+mn-ea"/>
                          <a:cs typeface="+mn-cs"/>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630288932"/>
                  </a:ext>
                </a:extLst>
              </a:tr>
              <a:tr h="410552">
                <a:tc>
                  <a:txBody>
                    <a:bodyPr/>
                    <a:lstStyle/>
                    <a:p>
                      <a:pPr algn="ctr" fontAlgn="b"/>
                      <a:r>
                        <a:rPr lang="fi-FI" sz="1500" u="none" strike="noStrike" kern="1200" noProof="0">
                          <a:solidFill>
                            <a:schemeClr val="tx2"/>
                          </a:solidFill>
                          <a:effectLst/>
                          <a:latin typeface="Neue Haas Unica W1G" panose="020B0504030206020203" pitchFamily="34" charset="0"/>
                          <a:ea typeface="+mn-ea"/>
                          <a:cs typeface="+mn-cs"/>
                        </a:rPr>
                        <a:t>5.</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Kotipuutarha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02649"/>
                          </a:solidFill>
                          <a:effectLst/>
                          <a:latin typeface="Neue Haas Unica W1G" panose="020B0504030206020203" pitchFamily="34" charset="0"/>
                        </a:rPr>
                        <a:t>7 181</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i-FI" sz="1500" b="0" i="0" u="none" strike="noStrike" kern="1200" dirty="0">
                          <a:solidFill>
                            <a:schemeClr val="tx2"/>
                          </a:solidFill>
                          <a:effectLst/>
                          <a:latin typeface="Neue Haas Unica W1G Medium" panose="020B0504030206020203" pitchFamily="34" charset="0"/>
                          <a:ea typeface="+mn-ea"/>
                          <a:cs typeface="+mn-cs"/>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4023938739"/>
                  </a:ext>
                </a:extLst>
              </a:tr>
              <a:tr h="41055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6.</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Meillä kotona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02649"/>
                          </a:solidFill>
                          <a:effectLst/>
                          <a:latin typeface="Neue Haas Unica W1G" panose="020B0504030206020203" pitchFamily="34" charset="0"/>
                        </a:rPr>
                        <a:t>5 887</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kern="1200" dirty="0">
                          <a:solidFill>
                            <a:srgbClr val="002649"/>
                          </a:solidFill>
                          <a:effectLst/>
                          <a:latin typeface="Neue Haas Unica W1G Medium" panose="020B0504030206020203" pitchFamily="34" charset="0"/>
                          <a:ea typeface="+mn-ea"/>
                          <a:cs typeface="+mn-cs"/>
                        </a:rPr>
                        <a:t>↑</a:t>
                      </a:r>
                      <a:r>
                        <a:rPr lang="fi-FI" sz="1500" b="0" i="0" u="none" strike="noStrike" kern="1200" dirty="0">
                          <a:solidFill>
                            <a:srgbClr val="002649"/>
                          </a:solidFill>
                          <a:effectLst/>
                          <a:latin typeface="Neue Haas Unica W1G Medium" panose="020B0604030206020203" pitchFamily="34" charset="0"/>
                          <a:ea typeface="+mn-ea"/>
                          <a:cs typeface="+mn-cs"/>
                        </a:rPr>
                        <a:t>1</a:t>
                      </a:r>
                      <a:endParaRPr lang="fi-FI" sz="1500" b="0" i="0" u="none" strike="noStrike" dirty="0">
                        <a:solidFill>
                          <a:srgbClr val="002649"/>
                        </a:solidFill>
                        <a:effectLst/>
                        <a:latin typeface="Neue Haas Unica W1G Medium" panose="020B0604030206020203" pitchFamily="34" charset="0"/>
                      </a:endParaRP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436576395"/>
                  </a:ext>
                </a:extLst>
              </a:tr>
              <a:tr h="410552">
                <a:tc>
                  <a:txBody>
                    <a:bodyPr/>
                    <a:lstStyle/>
                    <a:p>
                      <a:pPr algn="ctr" fontAlgn="b"/>
                      <a:r>
                        <a:rPr lang="fi-FI" sz="1500" u="none" strike="noStrike" kern="1200" noProof="0">
                          <a:solidFill>
                            <a:schemeClr val="tx2"/>
                          </a:solidFill>
                          <a:effectLst/>
                          <a:latin typeface="Neue Haas Unica W1G" panose="020B0504030206020203" pitchFamily="34" charset="0"/>
                          <a:ea typeface="+mn-ea"/>
                          <a:cs typeface="+mn-cs"/>
                        </a:rPr>
                        <a:t>7.</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Yhteishyvä</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02649"/>
                          </a:solidFill>
                          <a:effectLst/>
                          <a:latin typeface="Neue Haas Unica W1G" panose="020B0504030206020203" pitchFamily="34" charset="0"/>
                        </a:rPr>
                        <a:t>5 299</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kern="1200" dirty="0">
                          <a:solidFill>
                            <a:srgbClr val="002649"/>
                          </a:solidFill>
                          <a:effectLst/>
                          <a:latin typeface="Neue Haas Unica W1G Medium" panose="020B0504030206020203" pitchFamily="34" charset="0"/>
                          <a:ea typeface="+mn-ea"/>
                          <a:cs typeface="+mn-cs"/>
                        </a:rPr>
                        <a:t>↓</a:t>
                      </a:r>
                      <a:r>
                        <a:rPr lang="fi-FI" sz="1500" b="0" i="0" u="none" strike="noStrike" kern="1200" dirty="0">
                          <a:solidFill>
                            <a:srgbClr val="002649"/>
                          </a:solidFill>
                          <a:effectLst/>
                          <a:latin typeface="Neue Haas Unica W1G Medium" panose="020B0604030206020203" pitchFamily="34" charset="0"/>
                          <a:ea typeface="+mn-ea"/>
                          <a:cs typeface="+mn-cs"/>
                        </a:rPr>
                        <a:t>1</a:t>
                      </a:r>
                      <a:endParaRPr lang="fi-FI" sz="1500" b="0" i="0" u="none" strike="noStrike" dirty="0">
                        <a:solidFill>
                          <a:srgbClr val="002649"/>
                        </a:solidFill>
                        <a:effectLst/>
                        <a:latin typeface="Neue Haas Unica W1G Medium" panose="020B0604030206020203" pitchFamily="34" charset="0"/>
                      </a:endParaRP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131458507"/>
                  </a:ext>
                </a:extLst>
              </a:tr>
              <a:tr h="41055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8.</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Anna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02649"/>
                          </a:solidFill>
                          <a:effectLst/>
                          <a:latin typeface="Neue Haas Unica W1G" panose="020B0504030206020203" pitchFamily="34" charset="0"/>
                        </a:rPr>
                        <a:t>2 308</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algn="ctr" defTabSz="914400" rtl="0" eaLnBrk="1" fontAlgn="b" latinLnBrk="0" hangingPunct="1"/>
                      <a:r>
                        <a:rPr lang="fi-FI" sz="1500" b="0" i="0" u="none" strike="noStrike" kern="1200" dirty="0">
                          <a:solidFill>
                            <a:schemeClr val="tx2"/>
                          </a:solidFill>
                          <a:effectLst/>
                          <a:latin typeface="Neue Haas Unica W1G Medium" panose="020B0504030206020203" pitchFamily="34" charset="0"/>
                          <a:ea typeface="+mn-ea"/>
                          <a:cs typeface="+mn-cs"/>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885632224"/>
                  </a:ext>
                </a:extLst>
              </a:tr>
              <a:tr h="41055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9.</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Unelmien Talo&amp;Koti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02649"/>
                          </a:solidFill>
                          <a:effectLst/>
                          <a:latin typeface="Neue Haas Unica W1G" panose="020B0504030206020203" pitchFamily="34" charset="0"/>
                        </a:rPr>
                        <a:t>1 783</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i-FI" sz="1500" b="0" i="0" u="none" strike="noStrike" kern="1200" dirty="0">
                          <a:solidFill>
                            <a:schemeClr val="tx2"/>
                          </a:solidFill>
                          <a:effectLst/>
                          <a:latin typeface="Neue Haas Unica W1G Medium" panose="020B0504030206020203" pitchFamily="34" charset="0"/>
                          <a:ea typeface="+mn-ea"/>
                          <a:cs typeface="+mn-cs"/>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653992292"/>
                  </a:ext>
                </a:extLst>
              </a:tr>
              <a:tr h="41055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10.</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Suuri Käsityö</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02649"/>
                          </a:solidFill>
                          <a:effectLst/>
                          <a:latin typeface="Neue Haas Unica W1G" panose="020B0504030206020203" pitchFamily="34" charset="0"/>
                        </a:rPr>
                        <a:t>1 769</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algn="ctr" defTabSz="914400" rtl="0" eaLnBrk="1" fontAlgn="b" latinLnBrk="0" hangingPunct="1"/>
                      <a:r>
                        <a:rPr lang="fi-FI" sz="1500" b="0" i="0" u="none" strike="noStrike" kern="1200" dirty="0">
                          <a:solidFill>
                            <a:schemeClr val="tx2"/>
                          </a:solidFill>
                          <a:effectLst/>
                          <a:latin typeface="Neue Haas Unica W1G Medium" panose="020B0504030206020203" pitchFamily="34" charset="0"/>
                          <a:ea typeface="+mn-ea"/>
                          <a:cs typeface="+mn-cs"/>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127811441"/>
                  </a:ext>
                </a:extLst>
              </a:tr>
            </a:tbl>
          </a:graphicData>
        </a:graphic>
      </p:graphicFrame>
    </p:spTree>
    <p:extLst>
      <p:ext uri="{BB962C8B-B14F-4D97-AF65-F5344CB8AC3E}">
        <p14:creationId xmlns:p14="http://schemas.microsoft.com/office/powerpoint/2010/main" val="28628692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Placeholder 9" descr="A person sitting on a window sill looking at his phone&#10;&#10;Description automatically generated">
            <a:extLst>
              <a:ext uri="{FF2B5EF4-FFF2-40B4-BE49-F238E27FC236}">
                <a16:creationId xmlns:a16="http://schemas.microsoft.com/office/drawing/2014/main" id="{7B350D16-01F9-8ED8-27BA-C6BDD567812A}"/>
              </a:ext>
            </a:extLst>
          </p:cNvPr>
          <p:cNvPicPr>
            <a:picLocks noGrp="1" noChangeAspect="1"/>
          </p:cNvPicPr>
          <p:nvPr>
            <p:ph type="pic" idx="1"/>
          </p:nvPr>
        </p:nvPicPr>
        <p:blipFill>
          <a:blip r:embed="rId2"/>
          <a:srcRect t="1351" b="1351"/>
          <a:stretch>
            <a:fillRect/>
          </a:stretch>
        </p:blipFill>
        <p:spPr/>
      </p:pic>
      <p:sp>
        <p:nvSpPr>
          <p:cNvPr id="2" name="Title 1">
            <a:extLst>
              <a:ext uri="{FF2B5EF4-FFF2-40B4-BE49-F238E27FC236}">
                <a16:creationId xmlns:a16="http://schemas.microsoft.com/office/drawing/2014/main" id="{32F17C68-23B2-3347-A8BE-864A153CFC40}"/>
              </a:ext>
            </a:extLst>
          </p:cNvPr>
          <p:cNvSpPr>
            <a:spLocks noGrp="1"/>
          </p:cNvSpPr>
          <p:nvPr>
            <p:ph type="title"/>
          </p:nvPr>
        </p:nvSpPr>
        <p:spPr>
          <a:xfrm>
            <a:off x="839788" y="104775"/>
            <a:ext cx="4799012" cy="1231900"/>
          </a:xfrm>
        </p:spPr>
        <p:txBody>
          <a:bodyPr>
            <a:noAutofit/>
          </a:bodyPr>
          <a:lstStyle/>
          <a:p>
            <a:r>
              <a:rPr lang="fi-FI" sz="3400" dirty="0"/>
              <a:t>Maaliskuun oleelliset</a:t>
            </a:r>
            <a:endParaRPr lang="en-FI" sz="3400" dirty="0"/>
          </a:p>
        </p:txBody>
      </p:sp>
      <p:sp>
        <p:nvSpPr>
          <p:cNvPr id="5" name="Content Placeholder 3">
            <a:extLst>
              <a:ext uri="{FF2B5EF4-FFF2-40B4-BE49-F238E27FC236}">
                <a16:creationId xmlns:a16="http://schemas.microsoft.com/office/drawing/2014/main" id="{389698F5-380D-5EB9-2A71-FAF5B246EF2C}"/>
              </a:ext>
            </a:extLst>
          </p:cNvPr>
          <p:cNvSpPr>
            <a:spLocks noGrp="1"/>
          </p:cNvSpPr>
          <p:nvPr>
            <p:ph idx="10"/>
          </p:nvPr>
        </p:nvSpPr>
        <p:spPr>
          <a:xfrm>
            <a:off x="831539" y="1850647"/>
            <a:ext cx="5046785" cy="4067553"/>
          </a:xfrm>
        </p:spPr>
        <p:txBody>
          <a:bodyPr anchor="ctr">
            <a:noAutofit/>
          </a:bodyPr>
          <a:lstStyle/>
          <a:p>
            <a:pPr fontAlgn="b"/>
            <a:r>
              <a:rPr lang="fi-FI" sz="1400" dirty="0" err="1"/>
              <a:t>Aikakausmedioilla</a:t>
            </a:r>
            <a:r>
              <a:rPr lang="fi-FI" sz="1400" dirty="0"/>
              <a:t> oli yhteensä 4 938 539 seuraajaa.</a:t>
            </a:r>
          </a:p>
          <a:p>
            <a:pPr fontAlgn="b"/>
            <a:r>
              <a:rPr lang="fi-FI" sz="1400" dirty="0"/>
              <a:t>Uusia seuraajia saatiin maaliskuussa 2 348. </a:t>
            </a:r>
          </a:p>
          <a:p>
            <a:pPr fontAlgn="b"/>
            <a:r>
              <a:rPr lang="fi-FI" sz="1400" dirty="0"/>
              <a:t>Eniten yleisöään kasvattivat Meillä kotona (+1 600), Kotiliesi (+1 316) ja </a:t>
            </a:r>
            <a:r>
              <a:rPr lang="fi-FI" sz="1400" dirty="0" err="1"/>
              <a:t>Metsätrans</a:t>
            </a:r>
            <a:r>
              <a:rPr lang="fi-FI" sz="1400" dirty="0"/>
              <a:t> (+676).</a:t>
            </a:r>
          </a:p>
          <a:p>
            <a:pPr>
              <a:buFont typeface="Arial" panose="020B0604020202020204" pitchFamily="34" charset="0"/>
              <a:buChar char="•"/>
            </a:pPr>
            <a:r>
              <a:rPr lang="fi-FI" sz="1400" dirty="0"/>
              <a:t>Meillä </a:t>
            </a:r>
            <a:r>
              <a:rPr lang="fi-FI" sz="1400" dirty="0" err="1"/>
              <a:t>kotonan</a:t>
            </a:r>
            <a:r>
              <a:rPr lang="fi-FI" sz="1400" dirty="0"/>
              <a:t> nousu </a:t>
            </a:r>
            <a:r>
              <a:rPr lang="fi-FI" sz="1400" dirty="0" err="1"/>
              <a:t>Pinterestissä</a:t>
            </a:r>
            <a:r>
              <a:rPr lang="fi-FI" sz="1400" dirty="0"/>
              <a:t> jatkui. Se on ollut suurin nousija viimeisen viiden kuukauden ajan </a:t>
            </a:r>
            <a:r>
              <a:rPr lang="fi-FI" sz="1400" dirty="0" err="1"/>
              <a:t>Pinterestissä</a:t>
            </a:r>
            <a:r>
              <a:rPr lang="fi-FI" sz="1400" dirty="0"/>
              <a:t>, ja tänä aikana sen sijoitus on noussut kymmenennestä kuudenneksi. </a:t>
            </a:r>
          </a:p>
          <a:p>
            <a:pPr>
              <a:buFont typeface="Arial" panose="020B0604020202020204" pitchFamily="34" charset="0"/>
              <a:buChar char="•"/>
            </a:pPr>
            <a:r>
              <a:rPr lang="fi-FI" sz="1400" dirty="0"/>
              <a:t>Suuri Käsityö nousi Instagramissa top 20 -listalle.</a:t>
            </a:r>
          </a:p>
          <a:p>
            <a:r>
              <a:rPr lang="fi-FI" sz="1400" dirty="0"/>
              <a:t>Seurannasta poistui neljä mediaa, joilla oli yhteensä kahdeksan kanavaa ja niissä yli 10 600 seuraajaa. Tästä syystä myös Facebookin seuraajamäärä laski ja kokonaisseuraajamäärän nousu jäi pieneksi. Seurannassa on nyt 196 aikakausmediaa.</a:t>
            </a:r>
          </a:p>
          <a:p>
            <a:pPr>
              <a:buFont typeface="Arial" panose="020B0604020202020204" pitchFamily="34" charset="0"/>
              <a:buChar char="•"/>
            </a:pPr>
            <a:endParaRPr lang="fi-FI" sz="1400" dirty="0"/>
          </a:p>
        </p:txBody>
      </p:sp>
      <p:pic>
        <p:nvPicPr>
          <p:cNvPr id="8" name="Picture 7">
            <a:extLst>
              <a:ext uri="{FF2B5EF4-FFF2-40B4-BE49-F238E27FC236}">
                <a16:creationId xmlns:a16="http://schemas.microsoft.com/office/drawing/2014/main" id="{8EC656D5-E350-F444-90BD-994BB6CD658A}"/>
              </a:ext>
            </a:extLst>
          </p:cNvPr>
          <p:cNvPicPr>
            <a:picLocks noChangeAspect="1"/>
          </p:cNvPicPr>
          <p:nvPr/>
        </p:nvPicPr>
        <p:blipFill>
          <a:blip r:embed="rId3"/>
          <a:stretch>
            <a:fillRect/>
          </a:stretch>
        </p:blipFill>
        <p:spPr>
          <a:xfrm>
            <a:off x="10044529" y="6390396"/>
            <a:ext cx="1829365" cy="137829"/>
          </a:xfrm>
          <a:prstGeom prst="rect">
            <a:avLst/>
          </a:prstGeom>
        </p:spPr>
      </p:pic>
      <p:pic>
        <p:nvPicPr>
          <p:cNvPr id="7" name="Picture 6">
            <a:extLst>
              <a:ext uri="{FF2B5EF4-FFF2-40B4-BE49-F238E27FC236}">
                <a16:creationId xmlns:a16="http://schemas.microsoft.com/office/drawing/2014/main" id="{C92C65EF-CCA6-A54B-80B2-F3E37DEE93A1}"/>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t="39305"/>
          <a:stretch/>
        </p:blipFill>
        <p:spPr>
          <a:xfrm>
            <a:off x="5884985" y="0"/>
            <a:ext cx="2451100" cy="1441450"/>
          </a:xfrm>
          <a:prstGeom prst="rect">
            <a:avLst/>
          </a:prstGeom>
        </p:spPr>
      </p:pic>
    </p:spTree>
    <p:extLst>
      <p:ext uri="{BB962C8B-B14F-4D97-AF65-F5344CB8AC3E}">
        <p14:creationId xmlns:p14="http://schemas.microsoft.com/office/powerpoint/2010/main" val="31674568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580D914-1410-E34D-A2B5-24E5469ED6EB}"/>
              </a:ext>
            </a:extLst>
          </p:cNvPr>
          <p:cNvSpPr>
            <a:spLocks noGrp="1"/>
          </p:cNvSpPr>
          <p:nvPr>
            <p:ph type="title"/>
          </p:nvPr>
        </p:nvSpPr>
        <p:spPr>
          <a:xfrm>
            <a:off x="838200" y="191889"/>
            <a:ext cx="10602912" cy="931517"/>
          </a:xfrm>
        </p:spPr>
        <p:txBody>
          <a:bodyPr anchor="ctr">
            <a:noAutofit/>
          </a:bodyPr>
          <a:lstStyle/>
          <a:p>
            <a:r>
              <a:rPr lang="fi-FI" sz="3000" dirty="0">
                <a:solidFill>
                  <a:schemeClr val="accent1"/>
                </a:solidFill>
              </a:rPr>
              <a:t>Eniten seuraajia </a:t>
            </a:r>
            <a:r>
              <a:rPr lang="fi-FI" sz="3000" u="sng" dirty="0">
                <a:solidFill>
                  <a:schemeClr val="accent1"/>
                </a:solidFill>
              </a:rPr>
              <a:t>TikTokissa</a:t>
            </a:r>
            <a:r>
              <a:rPr lang="fi-FI" sz="3000" dirty="0">
                <a:solidFill>
                  <a:schemeClr val="accent1"/>
                </a:solidFill>
              </a:rPr>
              <a:t> TOP 10 / </a:t>
            </a:r>
            <a:br>
              <a:rPr lang="fi-FI" sz="3000" dirty="0">
                <a:solidFill>
                  <a:schemeClr val="accent1"/>
                </a:solidFill>
              </a:rPr>
            </a:br>
            <a:r>
              <a:rPr lang="fi-FI" sz="3000" dirty="0">
                <a:solidFill>
                  <a:schemeClr val="accent1"/>
                </a:solidFill>
              </a:rPr>
              <a:t>maaliskuu 2024</a:t>
            </a:r>
          </a:p>
        </p:txBody>
      </p:sp>
      <p:graphicFrame>
        <p:nvGraphicFramePr>
          <p:cNvPr id="7" name="Table 7">
            <a:extLst>
              <a:ext uri="{FF2B5EF4-FFF2-40B4-BE49-F238E27FC236}">
                <a16:creationId xmlns:a16="http://schemas.microsoft.com/office/drawing/2014/main" id="{81418DE7-D61F-7041-819A-B3EDBDD89FED}"/>
              </a:ext>
            </a:extLst>
          </p:cNvPr>
          <p:cNvGraphicFramePr>
            <a:graphicFrameLocks noGrp="1"/>
          </p:cNvGraphicFramePr>
          <p:nvPr>
            <p:ph idx="10"/>
            <p:extLst>
              <p:ext uri="{D42A27DB-BD31-4B8C-83A1-F6EECF244321}">
                <p14:modId xmlns:p14="http://schemas.microsoft.com/office/powerpoint/2010/main" val="3530582682"/>
              </p:ext>
            </p:extLst>
          </p:nvPr>
        </p:nvGraphicFramePr>
        <p:xfrm>
          <a:off x="3703434" y="1410789"/>
          <a:ext cx="4785132" cy="4572245"/>
        </p:xfrm>
        <a:graphic>
          <a:graphicData uri="http://schemas.openxmlformats.org/drawingml/2006/table">
            <a:tbl>
              <a:tblPr firstRow="1" bandRow="1">
                <a:tableStyleId>{72833802-FEF1-4C79-8D5D-14CF1EAF98D9}</a:tableStyleId>
              </a:tblPr>
              <a:tblGrid>
                <a:gridCol w="674344">
                  <a:extLst>
                    <a:ext uri="{9D8B030D-6E8A-4147-A177-3AD203B41FA5}">
                      <a16:colId xmlns:a16="http://schemas.microsoft.com/office/drawing/2014/main" val="3436780004"/>
                    </a:ext>
                  </a:extLst>
                </a:gridCol>
                <a:gridCol w="1445967">
                  <a:extLst>
                    <a:ext uri="{9D8B030D-6E8A-4147-A177-3AD203B41FA5}">
                      <a16:colId xmlns:a16="http://schemas.microsoft.com/office/drawing/2014/main" val="3107084423"/>
                    </a:ext>
                  </a:extLst>
                </a:gridCol>
                <a:gridCol w="1468538">
                  <a:extLst>
                    <a:ext uri="{9D8B030D-6E8A-4147-A177-3AD203B41FA5}">
                      <a16:colId xmlns:a16="http://schemas.microsoft.com/office/drawing/2014/main" val="2894783011"/>
                    </a:ext>
                  </a:extLst>
                </a:gridCol>
                <a:gridCol w="1196283">
                  <a:extLst>
                    <a:ext uri="{9D8B030D-6E8A-4147-A177-3AD203B41FA5}">
                      <a16:colId xmlns:a16="http://schemas.microsoft.com/office/drawing/2014/main" val="3113567705"/>
                    </a:ext>
                  </a:extLst>
                </a:gridCol>
              </a:tblGrid>
              <a:tr h="410552">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500" b="0" i="0" kern="1200" noProof="0">
                          <a:solidFill>
                            <a:schemeClr val="bg1"/>
                          </a:solidFill>
                          <a:latin typeface="Neue Haas Unica W1G Medium" panose="020B0504030206020203" pitchFamily="34" charset="0"/>
                          <a:ea typeface="+mn-ea"/>
                          <a:cs typeface="+mn-cs"/>
                        </a:rPr>
                        <a:t>    TikTok</a:t>
                      </a:r>
                    </a:p>
                  </a:txBody>
                  <a:tcPr marL="0" marR="0" marT="0" marB="0" anchor="ctr">
                    <a:lnL w="9525" cap="flat" cmpd="sng" algn="ctr">
                      <a:noFill/>
                      <a:prstDash val="dot"/>
                      <a:round/>
                      <a:headEnd type="none" w="med" len="med"/>
                      <a:tailEnd type="none" w="med" len="med"/>
                    </a:lnL>
                    <a:lnR>
                      <a:noFill/>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hMerge="1">
                  <a:txBody>
                    <a:bodyPr/>
                    <a:lstStyle/>
                    <a:p>
                      <a:pPr>
                        <a:lnSpc>
                          <a:spcPct val="100000"/>
                        </a:lnSpc>
                      </a:pPr>
                      <a:endParaRPr lang="fi-FI" sz="1300" noProof="0" dirty="0">
                        <a:solidFill>
                          <a:sysClr val="windowText" lastClr="000000"/>
                        </a:solidFill>
                      </a:endParaRPr>
                    </a:p>
                  </a:txBody>
                  <a:tcPr marL="0" marR="0" marT="0" marB="0" anchor="ctr"/>
                </a:tc>
                <a:tc>
                  <a:txBody>
                    <a:bodyPr/>
                    <a:lstStyle/>
                    <a:p>
                      <a:pPr algn="r">
                        <a:lnSpc>
                          <a:spcPct val="100000"/>
                        </a:lnSpc>
                      </a:pPr>
                      <a:r>
                        <a:rPr lang="fi-FI" sz="1500" b="0" i="0" noProof="0">
                          <a:solidFill>
                            <a:schemeClr val="bg1"/>
                          </a:solidFill>
                          <a:latin typeface="Neue Haas Unica W1G Medium" panose="020B0504030206020203" pitchFamily="34" charset="0"/>
                        </a:rPr>
                        <a:t>kanavan tilaajia</a:t>
                      </a:r>
                      <a:endParaRPr lang="fi-FI" sz="1500" b="0" noProof="0">
                        <a:solidFill>
                          <a:schemeClr val="bg1"/>
                        </a:solidFill>
                        <a:latin typeface="Neue Haas Unica W1G"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a:txBody>
                    <a:bodyPr/>
                    <a:lstStyle/>
                    <a:p>
                      <a:pPr algn="r">
                        <a:lnSpc>
                          <a:spcPct val="100000"/>
                        </a:lnSpc>
                      </a:pPr>
                      <a:endParaRPr lang="fi-FI" sz="1500" b="0" noProof="0">
                        <a:solidFill>
                          <a:schemeClr val="bg1"/>
                        </a:solidFill>
                        <a:latin typeface="Neue Haas Unica W1G"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35202110"/>
                  </a:ext>
                </a:extLst>
              </a:tr>
              <a:tr h="410552">
                <a:tc>
                  <a:txBody>
                    <a:bodyPr/>
                    <a:lstStyle/>
                    <a:p>
                      <a:pPr algn="ctr" fontAlgn="b"/>
                      <a:r>
                        <a:rPr lang="fi-FI" sz="1500" u="none" strike="noStrike" kern="1200" noProof="0">
                          <a:solidFill>
                            <a:schemeClr val="tx2"/>
                          </a:solidFill>
                          <a:effectLst/>
                          <a:latin typeface="Neue Haas Unica W1G" panose="020B0504030206020203" pitchFamily="34" charset="0"/>
                          <a:ea typeface="+mn-ea"/>
                          <a:cs typeface="+mn-cs"/>
                        </a:rPr>
                        <a:t>1.</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Pirkka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6350" cap="flat" cmpd="sng" algn="ctr">
                      <a:noFill/>
                      <a:prstDash val="solid"/>
                      <a:miter lim="800000"/>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02649"/>
                          </a:solidFill>
                          <a:effectLst/>
                          <a:latin typeface="Neue Haas Unica W1G" panose="020B0504030206020203" pitchFamily="34" charset="0"/>
                        </a:rPr>
                        <a:t>19 100</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algn="ctr" defTabSz="914400" rtl="0" eaLnBrk="1" fontAlgn="b" latinLnBrk="0" hangingPunct="1"/>
                      <a:r>
                        <a:rPr lang="fi-FI" sz="1500" b="0" i="0" u="none" strike="noStrike" kern="1200" noProof="0">
                          <a:solidFill>
                            <a:schemeClr val="tx2"/>
                          </a:solidFill>
                          <a:effectLst/>
                          <a:latin typeface="Neue Haas Unica W1G Medium" panose="020B0504030206020203" pitchFamily="34" charset="0"/>
                          <a:ea typeface="+mn-ea"/>
                          <a:cs typeface="+mn-cs"/>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635044205"/>
                  </a:ext>
                </a:extLst>
              </a:tr>
              <a:tr h="410552">
                <a:tc>
                  <a:txBody>
                    <a:bodyPr/>
                    <a:lstStyle/>
                    <a:p>
                      <a:pPr algn="ctr" fontAlgn="b"/>
                      <a:r>
                        <a:rPr lang="fi-FI" sz="1500" u="none" strike="noStrike" kern="1200" noProof="0">
                          <a:solidFill>
                            <a:schemeClr val="tx2"/>
                          </a:solidFill>
                          <a:effectLst/>
                          <a:latin typeface="Neue Haas Unica W1G" panose="020B0504030206020203" pitchFamily="34" charset="0"/>
                          <a:ea typeface="+mn-ea"/>
                          <a:cs typeface="+mn-cs"/>
                        </a:rPr>
                        <a:t>2.</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Kotiliesi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02649"/>
                          </a:solidFill>
                          <a:effectLst/>
                          <a:latin typeface="Neue Haas Unica W1G" panose="020B0504030206020203" pitchFamily="34" charset="0"/>
                        </a:rPr>
                        <a:t>18 700</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i-FI" sz="1500" b="0" i="0" u="none" strike="noStrike" kern="1200" noProof="0">
                          <a:solidFill>
                            <a:schemeClr val="tx2"/>
                          </a:solidFill>
                          <a:effectLst/>
                          <a:latin typeface="Neue Haas Unica W1G Medium" panose="020B0504030206020203" pitchFamily="34" charset="0"/>
                          <a:ea typeface="+mn-ea"/>
                          <a:cs typeface="+mn-cs"/>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142137905"/>
                  </a:ext>
                </a:extLst>
              </a:tr>
              <a:tr h="410552">
                <a:tc>
                  <a:txBody>
                    <a:bodyPr/>
                    <a:lstStyle/>
                    <a:p>
                      <a:pPr algn="ctr" fontAlgn="b"/>
                      <a:r>
                        <a:rPr lang="fi-FI" sz="1500" u="none" strike="noStrike" kern="1200" noProof="0">
                          <a:solidFill>
                            <a:schemeClr val="tx2"/>
                          </a:solidFill>
                          <a:effectLst/>
                          <a:latin typeface="Neue Haas Unica W1G" panose="020B0504030206020203" pitchFamily="34" charset="0"/>
                          <a:ea typeface="+mn-ea"/>
                          <a:cs typeface="+mn-cs"/>
                        </a:rPr>
                        <a:t>3.</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Me Naiset</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02649"/>
                          </a:solidFill>
                          <a:effectLst/>
                          <a:latin typeface="Neue Haas Unica W1G" panose="020B0504030206020203" pitchFamily="34" charset="0"/>
                        </a:rPr>
                        <a:t>5 947</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algn="ctr" defTabSz="914400" rtl="0" eaLnBrk="1" fontAlgn="b" latinLnBrk="0" hangingPunct="1"/>
                      <a:r>
                        <a:rPr lang="fi-FI" sz="1500" b="0" i="0" u="none" strike="noStrike" kern="1200" noProof="0" dirty="0">
                          <a:solidFill>
                            <a:schemeClr val="tx2"/>
                          </a:solidFill>
                          <a:effectLst/>
                          <a:latin typeface="Neue Haas Unica W1G Medium" panose="020B0504030206020203" pitchFamily="34" charset="0"/>
                          <a:ea typeface="+mn-ea"/>
                          <a:cs typeface="+mn-cs"/>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926108310"/>
                  </a:ext>
                </a:extLst>
              </a:tr>
              <a:tr h="410552">
                <a:tc>
                  <a:txBody>
                    <a:bodyPr/>
                    <a:lstStyle/>
                    <a:p>
                      <a:pPr algn="ctr" fontAlgn="b"/>
                      <a:r>
                        <a:rPr lang="fi-FI" sz="1500" u="none" strike="noStrike" kern="1200" noProof="0">
                          <a:solidFill>
                            <a:schemeClr val="tx2"/>
                          </a:solidFill>
                          <a:effectLst/>
                          <a:latin typeface="Neue Haas Unica W1G" panose="020B0504030206020203" pitchFamily="34" charset="0"/>
                          <a:ea typeface="+mn-ea"/>
                          <a:cs typeface="+mn-cs"/>
                        </a:rPr>
                        <a:t>4.</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dirty="0">
                          <a:solidFill>
                            <a:srgbClr val="002649"/>
                          </a:solidFill>
                          <a:effectLst/>
                          <a:latin typeface="Neue Haas Unica W1G" panose="020B0504030206020203" pitchFamily="34" charset="0"/>
                        </a:rPr>
                        <a:t>Mikrobitti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02649"/>
                          </a:solidFill>
                          <a:effectLst/>
                          <a:latin typeface="Neue Haas Unica W1G" panose="020B0504030206020203" pitchFamily="34" charset="0"/>
                        </a:rPr>
                        <a:t>5 551</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algn="ctr" defTabSz="914400" rtl="0" eaLnBrk="1" fontAlgn="b" latinLnBrk="0" hangingPunct="1"/>
                      <a:r>
                        <a:rPr lang="fi-FI" sz="1500" b="0" i="0" u="none" strike="noStrike" kern="1200" noProof="0">
                          <a:solidFill>
                            <a:schemeClr val="tx2"/>
                          </a:solidFill>
                          <a:effectLst/>
                          <a:latin typeface="Neue Haas Unica W1G Medium" panose="020B0504030206020203" pitchFamily="34" charset="0"/>
                          <a:ea typeface="+mn-ea"/>
                          <a:cs typeface="+mn-cs"/>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630288932"/>
                  </a:ext>
                </a:extLst>
              </a:tr>
              <a:tr h="410552">
                <a:tc>
                  <a:txBody>
                    <a:bodyPr/>
                    <a:lstStyle/>
                    <a:p>
                      <a:pPr algn="ctr" fontAlgn="b"/>
                      <a:r>
                        <a:rPr lang="fi-FI" sz="1500" u="none" strike="noStrike" kern="1200" noProof="0">
                          <a:solidFill>
                            <a:schemeClr val="tx2"/>
                          </a:solidFill>
                          <a:effectLst/>
                          <a:latin typeface="Neue Haas Unica W1G" panose="020B0504030206020203" pitchFamily="34" charset="0"/>
                          <a:ea typeface="+mn-ea"/>
                          <a:cs typeface="+mn-cs"/>
                        </a:rPr>
                        <a:t>5.</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Tekniikan Maailma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02649"/>
                          </a:solidFill>
                          <a:effectLst/>
                          <a:latin typeface="Neue Haas Unica W1G" panose="020B0504030206020203" pitchFamily="34" charset="0"/>
                        </a:rPr>
                        <a:t>4 328</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i-FI" sz="1500" b="0" i="0" u="none" strike="noStrike" kern="1200" noProof="0">
                          <a:solidFill>
                            <a:schemeClr val="tx2"/>
                          </a:solidFill>
                          <a:effectLst/>
                          <a:latin typeface="Neue Haas Unica W1G Medium" panose="020B0504030206020203" pitchFamily="34" charset="0"/>
                          <a:ea typeface="+mn-ea"/>
                          <a:cs typeface="+mn-cs"/>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4023938739"/>
                  </a:ext>
                </a:extLst>
              </a:tr>
              <a:tr h="410552">
                <a:tc>
                  <a:txBody>
                    <a:bodyPr/>
                    <a:lstStyle/>
                    <a:p>
                      <a:pPr algn="ctr" fontAlgn="b"/>
                      <a:r>
                        <a:rPr lang="fi-FI" sz="1500" u="none" strike="noStrike" kern="1200" noProof="0">
                          <a:solidFill>
                            <a:schemeClr val="tx2"/>
                          </a:solidFill>
                          <a:effectLst/>
                          <a:latin typeface="Neue Haas Unica W1G" panose="020B0504030206020203" pitchFamily="34" charset="0"/>
                          <a:ea typeface="+mn-ea"/>
                          <a:cs typeface="+mn-cs"/>
                        </a:rPr>
                        <a:t>6.</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GTi-Magazine</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02649"/>
                          </a:solidFill>
                          <a:effectLst/>
                          <a:latin typeface="Neue Haas Unica W1G" panose="020B0504030206020203" pitchFamily="34" charset="0"/>
                        </a:rPr>
                        <a:t>4 130</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algn="ctr" defTabSz="914400" rtl="0" eaLnBrk="1" fontAlgn="b" latinLnBrk="0" hangingPunct="1"/>
                      <a:r>
                        <a:rPr lang="fi-FI" sz="1500" b="0" i="0" u="none" strike="noStrike" kern="1200" noProof="0" dirty="0">
                          <a:solidFill>
                            <a:schemeClr val="tx2"/>
                          </a:solidFill>
                          <a:effectLst/>
                          <a:latin typeface="Neue Haas Unica W1G Medium" panose="020B0504030206020203" pitchFamily="34" charset="0"/>
                          <a:ea typeface="+mn-ea"/>
                          <a:cs typeface="+mn-cs"/>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436576395"/>
                  </a:ext>
                </a:extLst>
              </a:tr>
              <a:tr h="410552">
                <a:tc>
                  <a:txBody>
                    <a:bodyPr/>
                    <a:lstStyle/>
                    <a:p>
                      <a:pPr algn="ctr" fontAlgn="b"/>
                      <a:r>
                        <a:rPr lang="fi-FI" sz="1500" u="none" strike="noStrike" kern="1200" noProof="0">
                          <a:solidFill>
                            <a:schemeClr val="tx2"/>
                          </a:solidFill>
                          <a:effectLst/>
                          <a:latin typeface="Neue Haas Unica W1G" panose="020B0504030206020203" pitchFamily="34" charset="0"/>
                          <a:ea typeface="+mn-ea"/>
                          <a:cs typeface="+mn-cs"/>
                        </a:rPr>
                        <a:t>7.</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Meillä kotona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02649"/>
                          </a:solidFill>
                          <a:effectLst/>
                          <a:latin typeface="Neue Haas Unica W1G" panose="020B0504030206020203" pitchFamily="34" charset="0"/>
                        </a:rPr>
                        <a:t>3 695</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i-FI" sz="1500" b="0" i="0" u="none" strike="noStrike" kern="1200" noProof="0" dirty="0">
                          <a:solidFill>
                            <a:schemeClr val="tx2"/>
                          </a:solidFill>
                          <a:effectLst/>
                          <a:latin typeface="Neue Haas Unica W1G Medium" panose="020B0504030206020203" pitchFamily="34" charset="0"/>
                          <a:ea typeface="+mn-ea"/>
                          <a:cs typeface="+mn-cs"/>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131458507"/>
                  </a:ext>
                </a:extLst>
              </a:tr>
              <a:tr h="410552">
                <a:tc>
                  <a:txBody>
                    <a:bodyPr/>
                    <a:lstStyle/>
                    <a:p>
                      <a:pPr algn="ctr" fontAlgn="b"/>
                      <a:r>
                        <a:rPr lang="fi-FI" sz="1500" u="none" strike="noStrike" kern="1200" noProof="0">
                          <a:solidFill>
                            <a:schemeClr val="tx2"/>
                          </a:solidFill>
                          <a:effectLst/>
                          <a:latin typeface="Neue Haas Unica W1G" panose="020B0504030206020203" pitchFamily="34" charset="0"/>
                          <a:ea typeface="+mn-ea"/>
                          <a:cs typeface="+mn-cs"/>
                        </a:rPr>
                        <a:t>8.</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Koululainen</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02649"/>
                          </a:solidFill>
                          <a:effectLst/>
                          <a:latin typeface="Neue Haas Unica W1G" panose="020B0504030206020203" pitchFamily="34" charset="0"/>
                        </a:rPr>
                        <a:t>2 831</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algn="ctr" defTabSz="914400" rtl="0" eaLnBrk="1" fontAlgn="b" latinLnBrk="0" hangingPunct="1"/>
                      <a:r>
                        <a:rPr lang="fi-FI" sz="1500" b="0" i="0" u="none" strike="noStrike" kern="1200" noProof="0">
                          <a:solidFill>
                            <a:schemeClr val="tx2"/>
                          </a:solidFill>
                          <a:effectLst/>
                          <a:latin typeface="Neue Haas Unica W1G Medium" panose="020B0504030206020203" pitchFamily="34" charset="0"/>
                          <a:ea typeface="+mn-ea"/>
                          <a:cs typeface="+mn-cs"/>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885632224"/>
                  </a:ext>
                </a:extLst>
              </a:tr>
              <a:tr h="410552">
                <a:tc>
                  <a:txBody>
                    <a:bodyPr/>
                    <a:lstStyle/>
                    <a:p>
                      <a:pPr algn="ctr" fontAlgn="b"/>
                      <a:r>
                        <a:rPr lang="fi-FI" sz="1500" u="none" strike="noStrike" kern="1200" noProof="0">
                          <a:solidFill>
                            <a:schemeClr val="tx2"/>
                          </a:solidFill>
                          <a:effectLst/>
                          <a:latin typeface="Neue Haas Unica W1G" panose="020B0504030206020203" pitchFamily="34" charset="0"/>
                          <a:ea typeface="+mn-ea"/>
                          <a:cs typeface="+mn-cs"/>
                        </a:rPr>
                        <a:t>9.</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Pelastustieto</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02649"/>
                          </a:solidFill>
                          <a:effectLst/>
                          <a:latin typeface="Neue Haas Unica W1G" panose="020B0504030206020203" pitchFamily="34" charset="0"/>
                        </a:rPr>
                        <a:t>2 284</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i-FI" sz="1500" b="0" i="0" u="none" strike="noStrike" kern="1200" noProof="0">
                          <a:solidFill>
                            <a:schemeClr val="tx2"/>
                          </a:solidFill>
                          <a:effectLst/>
                          <a:latin typeface="Neue Haas Unica W1G Medium" panose="020B0504030206020203" pitchFamily="34" charset="0"/>
                          <a:ea typeface="+mn-ea"/>
                          <a:cs typeface="+mn-cs"/>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653992292"/>
                  </a:ext>
                </a:extLst>
              </a:tr>
              <a:tr h="410552">
                <a:tc>
                  <a:txBody>
                    <a:bodyPr/>
                    <a:lstStyle/>
                    <a:p>
                      <a:pPr algn="ctr" fontAlgn="b"/>
                      <a:r>
                        <a:rPr lang="fi-FI" sz="1500" u="none" strike="noStrike" kern="1200" noProof="0">
                          <a:solidFill>
                            <a:schemeClr val="tx2"/>
                          </a:solidFill>
                          <a:effectLst/>
                          <a:latin typeface="Neue Haas Unica W1G" panose="020B0504030206020203" pitchFamily="34" charset="0"/>
                          <a:ea typeface="+mn-ea"/>
                          <a:cs typeface="+mn-cs"/>
                        </a:rPr>
                        <a:t>10.</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Soppa365</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02649"/>
                          </a:solidFill>
                          <a:effectLst/>
                          <a:latin typeface="Neue Haas Unica W1G" panose="020B0504030206020203" pitchFamily="34" charset="0"/>
                        </a:rPr>
                        <a:t>1 032</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algn="ctr" defTabSz="914400" rtl="0" eaLnBrk="1" fontAlgn="b" latinLnBrk="0" hangingPunct="1"/>
                      <a:r>
                        <a:rPr lang="fi-FI" sz="1500" b="0" i="0" u="none" strike="noStrike" kern="1200" noProof="0" dirty="0">
                          <a:solidFill>
                            <a:schemeClr val="tx2"/>
                          </a:solidFill>
                          <a:effectLst/>
                          <a:latin typeface="Neue Haas Unica W1G Medium" panose="020B0504030206020203" pitchFamily="34" charset="0"/>
                          <a:ea typeface="+mn-ea"/>
                          <a:cs typeface="+mn-cs"/>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127811441"/>
                  </a:ext>
                </a:extLst>
              </a:tr>
            </a:tbl>
          </a:graphicData>
        </a:graphic>
      </p:graphicFrame>
    </p:spTree>
    <p:extLst>
      <p:ext uri="{BB962C8B-B14F-4D97-AF65-F5344CB8AC3E}">
        <p14:creationId xmlns:p14="http://schemas.microsoft.com/office/powerpoint/2010/main" val="40317841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54211F1-BC6F-244E-990C-EA5DDCFFA30A}"/>
              </a:ext>
            </a:extLst>
          </p:cNvPr>
          <p:cNvSpPr>
            <a:spLocks noGrp="1"/>
          </p:cNvSpPr>
          <p:nvPr>
            <p:ph type="title"/>
          </p:nvPr>
        </p:nvSpPr>
        <p:spPr/>
        <p:txBody>
          <a:bodyPr/>
          <a:lstStyle/>
          <a:p>
            <a:r>
              <a:rPr lang="fi-FI" dirty="0"/>
              <a:t>Eniten yleisöään </a:t>
            </a:r>
            <a:br>
              <a:rPr lang="fi-FI" dirty="0"/>
            </a:br>
            <a:r>
              <a:rPr lang="fi-FI" dirty="0"/>
              <a:t>kasvattaneet</a:t>
            </a:r>
          </a:p>
        </p:txBody>
      </p:sp>
    </p:spTree>
    <p:extLst>
      <p:ext uri="{BB962C8B-B14F-4D97-AF65-F5344CB8AC3E}">
        <p14:creationId xmlns:p14="http://schemas.microsoft.com/office/powerpoint/2010/main" val="23666488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580D914-1410-E34D-A2B5-24E5469ED6EB}"/>
              </a:ext>
            </a:extLst>
          </p:cNvPr>
          <p:cNvSpPr>
            <a:spLocks noGrp="1"/>
          </p:cNvSpPr>
          <p:nvPr>
            <p:ph type="title"/>
          </p:nvPr>
        </p:nvSpPr>
        <p:spPr>
          <a:xfrm>
            <a:off x="838200" y="191889"/>
            <a:ext cx="10602912" cy="931517"/>
          </a:xfrm>
        </p:spPr>
        <p:txBody>
          <a:bodyPr anchor="ctr">
            <a:noAutofit/>
          </a:bodyPr>
          <a:lstStyle/>
          <a:p>
            <a:r>
              <a:rPr lang="fi-FI" sz="3000" dirty="0">
                <a:solidFill>
                  <a:schemeClr val="accent1"/>
                </a:solidFill>
              </a:rPr>
              <a:t>Eniten uusia seuraajia </a:t>
            </a:r>
            <a:r>
              <a:rPr lang="fi-FI" sz="3000" u="sng" dirty="0">
                <a:solidFill>
                  <a:schemeClr val="accent1"/>
                </a:solidFill>
              </a:rPr>
              <a:t>kaikissa kanavissa </a:t>
            </a:r>
            <a:r>
              <a:rPr lang="fi-FI" sz="3000" dirty="0">
                <a:solidFill>
                  <a:schemeClr val="accent1"/>
                </a:solidFill>
              </a:rPr>
              <a:t>TOP 20 /</a:t>
            </a:r>
            <a:br>
              <a:rPr lang="fi-FI" sz="3000" dirty="0">
                <a:solidFill>
                  <a:schemeClr val="accent1"/>
                </a:solidFill>
              </a:rPr>
            </a:br>
            <a:r>
              <a:rPr lang="fi-FI" sz="3000" dirty="0">
                <a:solidFill>
                  <a:schemeClr val="accent1"/>
                </a:solidFill>
              </a:rPr>
              <a:t>maaliskuu 2024</a:t>
            </a:r>
          </a:p>
        </p:txBody>
      </p:sp>
      <p:graphicFrame>
        <p:nvGraphicFramePr>
          <p:cNvPr id="7" name="Table 7">
            <a:extLst>
              <a:ext uri="{FF2B5EF4-FFF2-40B4-BE49-F238E27FC236}">
                <a16:creationId xmlns:a16="http://schemas.microsoft.com/office/drawing/2014/main" id="{81418DE7-D61F-7041-819A-B3EDBDD89FED}"/>
              </a:ext>
            </a:extLst>
          </p:cNvPr>
          <p:cNvGraphicFramePr>
            <a:graphicFrameLocks noGrp="1"/>
          </p:cNvGraphicFramePr>
          <p:nvPr>
            <p:ph idx="10"/>
            <p:extLst>
              <p:ext uri="{D42A27DB-BD31-4B8C-83A1-F6EECF244321}">
                <p14:modId xmlns:p14="http://schemas.microsoft.com/office/powerpoint/2010/main" val="2588494536"/>
              </p:ext>
            </p:extLst>
          </p:nvPr>
        </p:nvGraphicFramePr>
        <p:xfrm>
          <a:off x="1158466" y="1410789"/>
          <a:ext cx="4785132" cy="4583326"/>
        </p:xfrm>
        <a:graphic>
          <a:graphicData uri="http://schemas.openxmlformats.org/drawingml/2006/table">
            <a:tbl>
              <a:tblPr firstRow="1" bandRow="1">
                <a:tableStyleId>{72833802-FEF1-4C79-8D5D-14CF1EAF98D9}</a:tableStyleId>
              </a:tblPr>
              <a:tblGrid>
                <a:gridCol w="674344">
                  <a:extLst>
                    <a:ext uri="{9D8B030D-6E8A-4147-A177-3AD203B41FA5}">
                      <a16:colId xmlns:a16="http://schemas.microsoft.com/office/drawing/2014/main" val="3436780004"/>
                    </a:ext>
                  </a:extLst>
                </a:gridCol>
                <a:gridCol w="2321179">
                  <a:extLst>
                    <a:ext uri="{9D8B030D-6E8A-4147-A177-3AD203B41FA5}">
                      <a16:colId xmlns:a16="http://schemas.microsoft.com/office/drawing/2014/main" val="3107084423"/>
                    </a:ext>
                  </a:extLst>
                </a:gridCol>
                <a:gridCol w="593326">
                  <a:extLst>
                    <a:ext uri="{9D8B030D-6E8A-4147-A177-3AD203B41FA5}">
                      <a16:colId xmlns:a16="http://schemas.microsoft.com/office/drawing/2014/main" val="2894783011"/>
                    </a:ext>
                  </a:extLst>
                </a:gridCol>
                <a:gridCol w="1196283">
                  <a:extLst>
                    <a:ext uri="{9D8B030D-6E8A-4147-A177-3AD203B41FA5}">
                      <a16:colId xmlns:a16="http://schemas.microsoft.com/office/drawing/2014/main" val="3113567705"/>
                    </a:ext>
                  </a:extLst>
                </a:gridCol>
              </a:tblGrid>
              <a:tr h="416666">
                <a:tc gridSpan="3">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fi-FI" sz="1500" b="0" i="0" kern="1200" noProof="0" dirty="0">
                          <a:solidFill>
                            <a:schemeClr val="bg1"/>
                          </a:solidFill>
                          <a:latin typeface="Neue Haas Unica W1G Medium" panose="020B0504030206020203" pitchFamily="34" charset="0"/>
                          <a:ea typeface="+mn-ea"/>
                          <a:cs typeface="+mn-cs"/>
                        </a:rPr>
                        <a:t>    </a:t>
                      </a:r>
                      <a:r>
                        <a:rPr lang="fi-FI" sz="1500" b="0" i="0" noProof="0" dirty="0">
                          <a:solidFill>
                            <a:schemeClr val="bg1"/>
                          </a:solidFill>
                          <a:latin typeface="Neue Haas Unica W1G Medium" panose="020B0504030206020203" pitchFamily="34" charset="0"/>
                        </a:rPr>
                        <a:t>uusia seuraajia</a:t>
                      </a:r>
                      <a:endParaRPr lang="fi-FI" sz="1500" b="0" noProof="0" dirty="0">
                        <a:solidFill>
                          <a:schemeClr val="bg1"/>
                        </a:solidFill>
                        <a:latin typeface="Neue Haas Unica W1G"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hMerge="1">
                  <a:txBody>
                    <a:bodyPr/>
                    <a:lstStyle/>
                    <a:p>
                      <a:pPr>
                        <a:lnSpc>
                          <a:spcPct val="100000"/>
                        </a:lnSpc>
                      </a:pPr>
                      <a:endParaRPr lang="fi-FI" sz="1300" noProof="0" dirty="0">
                        <a:solidFill>
                          <a:sysClr val="windowText" lastClr="000000"/>
                        </a:solidFill>
                      </a:endParaRPr>
                    </a:p>
                  </a:txBody>
                  <a:tcPr marL="0" marR="0" marT="0" marB="0" anchor="ctr"/>
                </a:tc>
                <a:tc hMerge="1">
                  <a:txBody>
                    <a:bodyPr/>
                    <a:lstStyle/>
                    <a:p>
                      <a:pPr algn="r">
                        <a:lnSpc>
                          <a:spcPct val="100000"/>
                        </a:lnSpc>
                      </a:pPr>
                      <a:r>
                        <a:rPr lang="fi-FI" sz="1500" b="0" i="0" noProof="0" dirty="0">
                          <a:solidFill>
                            <a:schemeClr val="bg1"/>
                          </a:solidFill>
                          <a:latin typeface="Neue Haas Unica W1G Medium" panose="020B0504030206020203" pitchFamily="34" charset="0"/>
                        </a:rPr>
                        <a:t>uusia seuraajia</a:t>
                      </a:r>
                      <a:endParaRPr lang="fi-FI" sz="1500" b="0" noProof="0" dirty="0">
                        <a:solidFill>
                          <a:schemeClr val="bg1"/>
                        </a:solidFill>
                        <a:latin typeface="Neue Haas Unica W1G"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a:txBody>
                    <a:bodyPr/>
                    <a:lstStyle/>
                    <a:p>
                      <a:pPr algn="r">
                        <a:lnSpc>
                          <a:spcPct val="100000"/>
                        </a:lnSpc>
                      </a:pPr>
                      <a:endParaRPr lang="fi-FI" sz="1500" b="0" noProof="0" dirty="0">
                        <a:solidFill>
                          <a:schemeClr val="bg1"/>
                        </a:solidFill>
                        <a:latin typeface="Neue Haas Unica W1G"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35202110"/>
                  </a:ext>
                </a:extLst>
              </a:tr>
              <a:tr h="416666">
                <a:tc>
                  <a:txBody>
                    <a:bodyPr/>
                    <a:lstStyle/>
                    <a:p>
                      <a:pPr algn="ctr" fontAlgn="b"/>
                      <a:r>
                        <a:rPr lang="fi-FI" sz="1500" u="none" strike="noStrike" kern="1200" noProof="0" dirty="0">
                          <a:solidFill>
                            <a:schemeClr val="accent1"/>
                          </a:solidFill>
                          <a:effectLst/>
                          <a:latin typeface="Neue Haas Unica W1G" panose="020B0504030206020203" pitchFamily="34" charset="0"/>
                          <a:ea typeface="+mn-ea"/>
                          <a:cs typeface="+mn-cs"/>
                        </a:rPr>
                        <a:t>1.</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Meillä kotona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6350" cap="flat" cmpd="sng" algn="ctr">
                      <a:noFill/>
                      <a:prstDash val="solid"/>
                      <a:miter lim="800000"/>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02649"/>
                          </a:solidFill>
                          <a:effectLst/>
                          <a:latin typeface="Neue Haas Unica W1G" panose="020B0504030206020203" pitchFamily="34" charset="0"/>
                        </a:rPr>
                        <a:t>1 600</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kern="1200" dirty="0">
                          <a:solidFill>
                            <a:srgbClr val="002649"/>
                          </a:solidFill>
                          <a:effectLst/>
                          <a:latin typeface="Neue Haas Unica W1G Medium" panose="020B0504030206020203" pitchFamily="34" charset="0"/>
                          <a:ea typeface="+mn-ea"/>
                          <a:cs typeface="+mn-cs"/>
                        </a:rPr>
                        <a:t>↑</a:t>
                      </a:r>
                      <a:r>
                        <a:rPr lang="fi-FI" sz="1500" b="0" i="0" u="none" strike="noStrike" kern="1200" dirty="0">
                          <a:solidFill>
                            <a:srgbClr val="002649"/>
                          </a:solidFill>
                          <a:effectLst/>
                          <a:latin typeface="Neue Haas Unica W1G Medium" panose="020B0604030206020203" pitchFamily="34" charset="0"/>
                          <a:ea typeface="+mn-ea"/>
                          <a:cs typeface="+mn-cs"/>
                        </a:rPr>
                        <a:t>1</a:t>
                      </a:r>
                      <a:endParaRPr lang="fi-FI" sz="1500" b="0" i="0" u="none" strike="noStrike" dirty="0">
                        <a:solidFill>
                          <a:srgbClr val="002649"/>
                        </a:solidFill>
                        <a:effectLst/>
                        <a:latin typeface="Neue Haas Unica W1G Medium" panose="020B0604030206020203" pitchFamily="34" charset="0"/>
                      </a:endParaRP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635044205"/>
                  </a:ext>
                </a:extLst>
              </a:tr>
              <a:tr h="416666">
                <a:tc>
                  <a:txBody>
                    <a:bodyPr/>
                    <a:lstStyle/>
                    <a:p>
                      <a:pPr algn="ctr" fontAlgn="b"/>
                      <a:r>
                        <a:rPr lang="fi-FI" sz="1500" u="none" strike="noStrike" kern="1200" noProof="0">
                          <a:solidFill>
                            <a:schemeClr val="accent1"/>
                          </a:solidFill>
                          <a:effectLst/>
                          <a:latin typeface="Neue Haas Unica W1G" panose="020B0504030206020203" pitchFamily="34" charset="0"/>
                          <a:ea typeface="+mn-ea"/>
                          <a:cs typeface="+mn-cs"/>
                        </a:rPr>
                        <a:t>2.</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Kotiliesi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02649"/>
                          </a:solidFill>
                          <a:effectLst/>
                          <a:latin typeface="Neue Haas Unica W1G" panose="020B0504030206020203" pitchFamily="34" charset="0"/>
                        </a:rPr>
                        <a:t>1 316</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kern="1200" dirty="0">
                          <a:solidFill>
                            <a:srgbClr val="002649"/>
                          </a:solidFill>
                          <a:effectLst/>
                          <a:latin typeface="Neue Haas Unica W1G Medium" panose="020B0504030206020203" pitchFamily="34" charset="0"/>
                          <a:ea typeface="+mn-ea"/>
                          <a:cs typeface="+mn-cs"/>
                        </a:rPr>
                        <a:t>↓</a:t>
                      </a:r>
                      <a:r>
                        <a:rPr lang="fi-FI" sz="1500" b="0" i="0" u="none" strike="noStrike" kern="1200" dirty="0">
                          <a:solidFill>
                            <a:srgbClr val="002649"/>
                          </a:solidFill>
                          <a:effectLst/>
                          <a:latin typeface="Neue Haas Unica W1G Medium" panose="020B0604030206020203" pitchFamily="34" charset="0"/>
                          <a:ea typeface="+mn-ea"/>
                          <a:cs typeface="+mn-cs"/>
                        </a:rPr>
                        <a:t>1</a:t>
                      </a:r>
                      <a:endParaRPr lang="fi-FI" sz="1500" b="0" i="0" u="none" strike="noStrike" dirty="0">
                        <a:solidFill>
                          <a:srgbClr val="002649"/>
                        </a:solidFill>
                        <a:effectLst/>
                        <a:latin typeface="Neue Haas Unica W1G Medium" panose="020B0604030206020203" pitchFamily="34" charset="0"/>
                      </a:endParaRP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142137905"/>
                  </a:ext>
                </a:extLst>
              </a:tr>
              <a:tr h="416666">
                <a:tc>
                  <a:txBody>
                    <a:bodyPr/>
                    <a:lstStyle/>
                    <a:p>
                      <a:pPr algn="ctr" fontAlgn="b"/>
                      <a:r>
                        <a:rPr lang="fi-FI" sz="1500" u="none" strike="noStrike" kern="1200" noProof="0">
                          <a:solidFill>
                            <a:schemeClr val="accent1"/>
                          </a:solidFill>
                          <a:effectLst/>
                          <a:latin typeface="Neue Haas Unica W1G" panose="020B0504030206020203" pitchFamily="34" charset="0"/>
                          <a:ea typeface="+mn-ea"/>
                          <a:cs typeface="+mn-cs"/>
                        </a:rPr>
                        <a:t>3.</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Metsätrans</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02649"/>
                          </a:solidFill>
                          <a:effectLst/>
                          <a:latin typeface="Neue Haas Unica W1G" panose="020B0504030206020203" pitchFamily="34" charset="0"/>
                        </a:rPr>
                        <a:t>676</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kern="1200" dirty="0">
                          <a:solidFill>
                            <a:srgbClr val="002649"/>
                          </a:solidFill>
                          <a:effectLst/>
                          <a:latin typeface="Neue Haas Unica W1G Medium" panose="020B0504030206020203" pitchFamily="34" charset="0"/>
                          <a:ea typeface="+mn-ea"/>
                          <a:cs typeface="+mn-cs"/>
                        </a:rPr>
                        <a:t>↑</a:t>
                      </a:r>
                      <a:r>
                        <a:rPr lang="fi-FI" sz="1500" b="0" i="0" u="none" strike="noStrike" kern="1200" dirty="0">
                          <a:solidFill>
                            <a:srgbClr val="002649"/>
                          </a:solidFill>
                          <a:effectLst/>
                          <a:latin typeface="Neue Haas Unica W1G Medium" panose="020B0604030206020203" pitchFamily="34" charset="0"/>
                          <a:ea typeface="+mn-ea"/>
                          <a:cs typeface="+mn-cs"/>
                        </a:rPr>
                        <a:t>7</a:t>
                      </a:r>
                      <a:endParaRPr lang="fi-FI" sz="1500" b="0" i="0" u="none" strike="noStrike" dirty="0">
                        <a:solidFill>
                          <a:srgbClr val="002649"/>
                        </a:solidFill>
                        <a:effectLst/>
                        <a:latin typeface="Neue Haas Unica W1G Medium" panose="020B0604030206020203" pitchFamily="34" charset="0"/>
                      </a:endParaRP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926108310"/>
                  </a:ext>
                </a:extLst>
              </a:tr>
              <a:tr h="416666">
                <a:tc>
                  <a:txBody>
                    <a:bodyPr/>
                    <a:lstStyle/>
                    <a:p>
                      <a:pPr algn="ctr" fontAlgn="b"/>
                      <a:r>
                        <a:rPr lang="fi-FI" sz="1500" u="none" strike="noStrike" kern="1200" noProof="0">
                          <a:solidFill>
                            <a:schemeClr val="accent1"/>
                          </a:solidFill>
                          <a:effectLst/>
                          <a:latin typeface="Neue Haas Unica W1G" panose="020B0504030206020203" pitchFamily="34" charset="0"/>
                          <a:ea typeface="+mn-ea"/>
                          <a:cs typeface="+mn-cs"/>
                        </a:rPr>
                        <a:t>4.</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Suomen Kuvalehti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02649"/>
                          </a:solidFill>
                          <a:effectLst/>
                          <a:latin typeface="Neue Haas Unica W1G" panose="020B0504030206020203" pitchFamily="34" charset="0"/>
                        </a:rPr>
                        <a:t>626</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kern="1200" dirty="0">
                          <a:solidFill>
                            <a:srgbClr val="002649"/>
                          </a:solidFill>
                          <a:effectLst/>
                          <a:latin typeface="Neue Haas Unica W1G Medium" panose="020B0504030206020203" pitchFamily="34" charset="0"/>
                          <a:ea typeface="+mn-ea"/>
                          <a:cs typeface="+mn-cs"/>
                        </a:rPr>
                        <a:t>↑</a:t>
                      </a:r>
                      <a:r>
                        <a:rPr lang="fi-FI" sz="1500" b="0" i="0" u="none" strike="noStrike" kern="1200" dirty="0">
                          <a:solidFill>
                            <a:srgbClr val="002649"/>
                          </a:solidFill>
                          <a:effectLst/>
                          <a:latin typeface="Neue Haas Unica W1G Medium" panose="020B0604030206020203" pitchFamily="34" charset="0"/>
                          <a:ea typeface="+mn-ea"/>
                          <a:cs typeface="+mn-cs"/>
                        </a:rPr>
                        <a:t>20</a:t>
                      </a:r>
                      <a:endParaRPr lang="fi-FI" sz="1500" b="0" i="0" u="none" strike="noStrike" dirty="0">
                        <a:solidFill>
                          <a:srgbClr val="002649"/>
                        </a:solidFill>
                        <a:effectLst/>
                        <a:latin typeface="Neue Haas Unica W1G Medium" panose="020B0604030206020203" pitchFamily="34" charset="0"/>
                      </a:endParaRP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630288932"/>
                  </a:ext>
                </a:extLst>
              </a:tr>
              <a:tr h="416666">
                <a:tc>
                  <a:txBody>
                    <a:bodyPr/>
                    <a:lstStyle/>
                    <a:p>
                      <a:pPr algn="ctr" fontAlgn="b"/>
                      <a:r>
                        <a:rPr lang="fi-FI" sz="1500" u="none" strike="noStrike" kern="1200" noProof="0">
                          <a:solidFill>
                            <a:schemeClr val="accent1"/>
                          </a:solidFill>
                          <a:effectLst/>
                          <a:latin typeface="Neue Haas Unica W1G" panose="020B0504030206020203" pitchFamily="34" charset="0"/>
                          <a:ea typeface="+mn-ea"/>
                          <a:cs typeface="+mn-cs"/>
                        </a:rPr>
                        <a:t>5.</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Seiska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02649"/>
                          </a:solidFill>
                          <a:effectLst/>
                          <a:latin typeface="Neue Haas Unica W1G" panose="020B0504030206020203" pitchFamily="34" charset="0"/>
                        </a:rPr>
                        <a:t>461</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kern="1200" dirty="0">
                          <a:solidFill>
                            <a:srgbClr val="002649"/>
                          </a:solidFill>
                          <a:effectLst/>
                          <a:latin typeface="Neue Haas Unica W1G Medium" panose="020B0504030206020203" pitchFamily="34" charset="0"/>
                          <a:ea typeface="+mn-ea"/>
                          <a:cs typeface="+mn-cs"/>
                        </a:rPr>
                        <a:t>↑</a:t>
                      </a:r>
                      <a:r>
                        <a:rPr lang="fi-FI" sz="1500" b="0" i="0" u="none" strike="noStrike" kern="1200" dirty="0">
                          <a:solidFill>
                            <a:srgbClr val="002649"/>
                          </a:solidFill>
                          <a:effectLst/>
                          <a:latin typeface="Neue Haas Unica W1G Medium" panose="020B0604030206020203" pitchFamily="34" charset="0"/>
                          <a:ea typeface="+mn-ea"/>
                          <a:cs typeface="+mn-cs"/>
                        </a:rPr>
                        <a:t>7</a:t>
                      </a:r>
                      <a:endParaRPr lang="fi-FI" sz="1500" b="0" i="0" u="none" strike="noStrike" dirty="0">
                        <a:solidFill>
                          <a:srgbClr val="002649"/>
                        </a:solidFill>
                        <a:effectLst/>
                        <a:latin typeface="Neue Haas Unica W1G Medium" panose="020B0604030206020203" pitchFamily="34" charset="0"/>
                      </a:endParaRP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4023938739"/>
                  </a:ext>
                </a:extLst>
              </a:tr>
              <a:tr h="416666">
                <a:tc>
                  <a:txBody>
                    <a:bodyPr/>
                    <a:lstStyle/>
                    <a:p>
                      <a:pPr algn="ctr" fontAlgn="b"/>
                      <a:r>
                        <a:rPr lang="fi-FI" sz="1500" u="none" strike="noStrike" kern="1200" noProof="0" dirty="0">
                          <a:solidFill>
                            <a:schemeClr val="accent1"/>
                          </a:solidFill>
                          <a:effectLst/>
                          <a:latin typeface="Neue Haas Unica W1G" panose="020B0504030206020203" pitchFamily="34" charset="0"/>
                          <a:ea typeface="+mn-ea"/>
                          <a:cs typeface="+mn-cs"/>
                        </a:rPr>
                        <a:t>6.</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Viherpiha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02649"/>
                          </a:solidFill>
                          <a:effectLst/>
                          <a:latin typeface="Neue Haas Unica W1G" panose="020B0504030206020203" pitchFamily="34" charset="0"/>
                        </a:rPr>
                        <a:t>451</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kern="1200" dirty="0">
                          <a:solidFill>
                            <a:srgbClr val="002649"/>
                          </a:solidFill>
                          <a:effectLst/>
                          <a:latin typeface="Neue Haas Unica W1G Medium" panose="020B0504030206020203" pitchFamily="34" charset="0"/>
                          <a:ea typeface="+mn-ea"/>
                          <a:cs typeface="+mn-cs"/>
                        </a:rPr>
                        <a:t>↓</a:t>
                      </a:r>
                      <a:r>
                        <a:rPr lang="fi-FI" sz="1500" b="0" i="0" u="none" strike="noStrike" kern="1200" dirty="0">
                          <a:solidFill>
                            <a:srgbClr val="002649"/>
                          </a:solidFill>
                          <a:effectLst/>
                          <a:latin typeface="Neue Haas Unica W1G Medium" panose="020B0604030206020203" pitchFamily="34" charset="0"/>
                          <a:ea typeface="+mn-ea"/>
                          <a:cs typeface="+mn-cs"/>
                        </a:rPr>
                        <a:t>3</a:t>
                      </a:r>
                      <a:endParaRPr lang="fi-FI" sz="1500" b="0" i="0" u="none" strike="noStrike" dirty="0">
                        <a:solidFill>
                          <a:srgbClr val="002649"/>
                        </a:solidFill>
                        <a:effectLst/>
                        <a:latin typeface="Neue Haas Unica W1G Medium" panose="020B0604030206020203" pitchFamily="34" charset="0"/>
                      </a:endParaRP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436576395"/>
                  </a:ext>
                </a:extLst>
              </a:tr>
              <a:tr h="416666">
                <a:tc>
                  <a:txBody>
                    <a:bodyPr/>
                    <a:lstStyle/>
                    <a:p>
                      <a:pPr algn="ctr" fontAlgn="b"/>
                      <a:r>
                        <a:rPr lang="fi-FI" sz="1500" u="none" strike="noStrike" kern="1200" noProof="0">
                          <a:solidFill>
                            <a:schemeClr val="accent1"/>
                          </a:solidFill>
                          <a:effectLst/>
                          <a:latin typeface="Neue Haas Unica W1G" panose="020B0504030206020203" pitchFamily="34" charset="0"/>
                          <a:ea typeface="+mn-ea"/>
                          <a:cs typeface="+mn-cs"/>
                        </a:rPr>
                        <a:t>7.</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K-Ruoka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02649"/>
                          </a:solidFill>
                          <a:effectLst/>
                          <a:latin typeface="Neue Haas Unica W1G" panose="020B0504030206020203" pitchFamily="34" charset="0"/>
                        </a:rPr>
                        <a:t>379</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kern="1200" dirty="0">
                          <a:solidFill>
                            <a:srgbClr val="002649"/>
                          </a:solidFill>
                          <a:effectLst/>
                          <a:latin typeface="Neue Haas Unica W1G Medium" panose="020B0504030206020203" pitchFamily="34" charset="0"/>
                          <a:ea typeface="+mn-ea"/>
                          <a:cs typeface="+mn-cs"/>
                        </a:rPr>
                        <a:t>↑</a:t>
                      </a:r>
                      <a:r>
                        <a:rPr lang="fi-FI" sz="1500" b="0" i="0" u="none" strike="noStrike" kern="1200" dirty="0">
                          <a:solidFill>
                            <a:srgbClr val="002649"/>
                          </a:solidFill>
                          <a:effectLst/>
                          <a:latin typeface="Neue Haas Unica W1G Medium" panose="020B0604030206020203" pitchFamily="34" charset="0"/>
                          <a:ea typeface="+mn-ea"/>
                          <a:cs typeface="+mn-cs"/>
                        </a:rPr>
                        <a:t>25</a:t>
                      </a:r>
                      <a:endParaRPr lang="fi-FI" sz="1500" b="0" i="0" u="none" strike="noStrike" dirty="0">
                        <a:solidFill>
                          <a:srgbClr val="002649"/>
                        </a:solidFill>
                        <a:effectLst/>
                        <a:latin typeface="Neue Haas Unica W1G Medium" panose="020B0604030206020203" pitchFamily="34" charset="0"/>
                      </a:endParaRP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131458507"/>
                  </a:ext>
                </a:extLst>
              </a:tr>
              <a:tr h="416666">
                <a:tc>
                  <a:txBody>
                    <a:bodyPr/>
                    <a:lstStyle/>
                    <a:p>
                      <a:pPr algn="ctr" fontAlgn="b"/>
                      <a:r>
                        <a:rPr lang="fi-FI" sz="1500" u="none" strike="noStrike" kern="1200" noProof="0">
                          <a:solidFill>
                            <a:schemeClr val="accent1"/>
                          </a:solidFill>
                          <a:effectLst/>
                          <a:latin typeface="Neue Haas Unica W1G" panose="020B0504030206020203" pitchFamily="34" charset="0"/>
                          <a:ea typeface="+mn-ea"/>
                          <a:cs typeface="+mn-cs"/>
                        </a:rPr>
                        <a:t>8.</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Tiede</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02649"/>
                          </a:solidFill>
                          <a:effectLst/>
                          <a:latin typeface="Neue Haas Unica W1G" panose="020B0504030206020203" pitchFamily="34" charset="0"/>
                        </a:rPr>
                        <a:t>367</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kern="1200" dirty="0">
                          <a:solidFill>
                            <a:srgbClr val="002649"/>
                          </a:solidFill>
                          <a:effectLst/>
                          <a:latin typeface="Neue Haas Unica W1G Medium" panose="020B0504030206020203" pitchFamily="34" charset="0"/>
                          <a:ea typeface="+mn-ea"/>
                          <a:cs typeface="+mn-cs"/>
                        </a:rPr>
                        <a:t>↑</a:t>
                      </a:r>
                      <a:r>
                        <a:rPr lang="fi-FI" sz="1500" b="0" i="0" u="none" strike="noStrike" kern="1200" dirty="0">
                          <a:solidFill>
                            <a:srgbClr val="002649"/>
                          </a:solidFill>
                          <a:effectLst/>
                          <a:latin typeface="Neue Haas Unica W1G Medium" panose="020B0604030206020203" pitchFamily="34" charset="0"/>
                          <a:ea typeface="+mn-ea"/>
                          <a:cs typeface="+mn-cs"/>
                        </a:rPr>
                        <a:t>6</a:t>
                      </a:r>
                      <a:endParaRPr lang="fi-FI" sz="1500" b="0" i="0" u="none" strike="noStrike" dirty="0">
                        <a:solidFill>
                          <a:srgbClr val="002649"/>
                        </a:solidFill>
                        <a:effectLst/>
                        <a:latin typeface="Neue Haas Unica W1G Medium" panose="020B0604030206020203" pitchFamily="34" charset="0"/>
                      </a:endParaRP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885632224"/>
                  </a:ext>
                </a:extLst>
              </a:tr>
              <a:tr h="416666">
                <a:tc>
                  <a:txBody>
                    <a:bodyPr/>
                    <a:lstStyle/>
                    <a:p>
                      <a:pPr algn="ctr" fontAlgn="b"/>
                      <a:r>
                        <a:rPr lang="fi-FI" sz="1500" u="none" strike="noStrike" kern="1200" noProof="0">
                          <a:solidFill>
                            <a:schemeClr val="accent1"/>
                          </a:solidFill>
                          <a:effectLst/>
                          <a:latin typeface="Neue Haas Unica W1G" panose="020B0504030206020203" pitchFamily="34" charset="0"/>
                          <a:ea typeface="+mn-ea"/>
                          <a:cs typeface="+mn-cs"/>
                        </a:rPr>
                        <a:t>9.</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Trendi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02649"/>
                          </a:solidFill>
                          <a:effectLst/>
                          <a:latin typeface="Neue Haas Unica W1G" panose="020B0504030206020203" pitchFamily="34" charset="0"/>
                        </a:rPr>
                        <a:t>365</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kern="1200" dirty="0">
                          <a:solidFill>
                            <a:srgbClr val="002649"/>
                          </a:solidFill>
                          <a:effectLst/>
                          <a:latin typeface="Neue Haas Unica W1G Medium" panose="020B0504030206020203" pitchFamily="34" charset="0"/>
                          <a:ea typeface="+mn-ea"/>
                          <a:cs typeface="+mn-cs"/>
                        </a:rPr>
                        <a:t>↑</a:t>
                      </a:r>
                      <a:r>
                        <a:rPr lang="fi-FI" sz="1500" b="0" i="0" u="none" strike="noStrike" kern="1200" dirty="0">
                          <a:solidFill>
                            <a:srgbClr val="002649"/>
                          </a:solidFill>
                          <a:effectLst/>
                          <a:latin typeface="Neue Haas Unica W1G Medium" panose="020B0604030206020203" pitchFamily="34" charset="0"/>
                          <a:ea typeface="+mn-ea"/>
                          <a:cs typeface="+mn-cs"/>
                        </a:rPr>
                        <a:t>90</a:t>
                      </a:r>
                      <a:endParaRPr lang="fi-FI" sz="1500" b="0" i="0" u="none" strike="noStrike" dirty="0">
                        <a:solidFill>
                          <a:srgbClr val="002649"/>
                        </a:solidFill>
                        <a:effectLst/>
                        <a:latin typeface="Neue Haas Unica W1G Medium" panose="020B0604030206020203" pitchFamily="34" charset="0"/>
                      </a:endParaRP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653992292"/>
                  </a:ext>
                </a:extLst>
              </a:tr>
              <a:tr h="416666">
                <a:tc>
                  <a:txBody>
                    <a:bodyPr/>
                    <a:lstStyle/>
                    <a:p>
                      <a:pPr algn="ctr" fontAlgn="b"/>
                      <a:r>
                        <a:rPr lang="fi-FI" sz="1500" u="none" strike="noStrike" kern="1200" noProof="0">
                          <a:solidFill>
                            <a:schemeClr val="accent1"/>
                          </a:solidFill>
                          <a:effectLst/>
                          <a:latin typeface="Neue Haas Unica W1G" panose="020B0504030206020203" pitchFamily="34" charset="0"/>
                          <a:ea typeface="+mn-ea"/>
                          <a:cs typeface="+mn-cs"/>
                        </a:rPr>
                        <a:t>10.</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Me Naiset</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02649"/>
                          </a:solidFill>
                          <a:effectLst/>
                          <a:latin typeface="Neue Haas Unica W1G" panose="020B0504030206020203" pitchFamily="34" charset="0"/>
                        </a:rPr>
                        <a:t>312</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kern="1200" dirty="0">
                          <a:solidFill>
                            <a:srgbClr val="002649"/>
                          </a:solidFill>
                          <a:effectLst/>
                          <a:latin typeface="Neue Haas Unica W1G Medium" panose="020B0504030206020203" pitchFamily="34" charset="0"/>
                          <a:ea typeface="+mn-ea"/>
                          <a:cs typeface="+mn-cs"/>
                        </a:rPr>
                        <a:t>↑</a:t>
                      </a:r>
                      <a:r>
                        <a:rPr lang="fi-FI" sz="1500" b="0" i="0" u="none" strike="noStrike" kern="1200" dirty="0">
                          <a:solidFill>
                            <a:srgbClr val="002649"/>
                          </a:solidFill>
                          <a:effectLst/>
                          <a:latin typeface="Neue Haas Unica W1G Medium" panose="020B0604030206020203" pitchFamily="34" charset="0"/>
                          <a:ea typeface="+mn-ea"/>
                          <a:cs typeface="+mn-cs"/>
                        </a:rPr>
                        <a:t>33</a:t>
                      </a:r>
                      <a:endParaRPr lang="fi-FI" sz="1500" b="0" i="0" u="none" strike="noStrike" dirty="0">
                        <a:solidFill>
                          <a:srgbClr val="002649"/>
                        </a:solidFill>
                        <a:effectLst/>
                        <a:latin typeface="Neue Haas Unica W1G Medium" panose="020B0604030206020203" pitchFamily="34" charset="0"/>
                      </a:endParaRP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127811441"/>
                  </a:ext>
                </a:extLst>
              </a:tr>
            </a:tbl>
          </a:graphicData>
        </a:graphic>
      </p:graphicFrame>
      <p:graphicFrame>
        <p:nvGraphicFramePr>
          <p:cNvPr id="30" name="Table 7">
            <a:extLst>
              <a:ext uri="{FF2B5EF4-FFF2-40B4-BE49-F238E27FC236}">
                <a16:creationId xmlns:a16="http://schemas.microsoft.com/office/drawing/2014/main" id="{1D867BAA-8147-6C48-910E-613CF8C49CD4}"/>
              </a:ext>
            </a:extLst>
          </p:cNvPr>
          <p:cNvGraphicFramePr>
            <a:graphicFrameLocks/>
          </p:cNvGraphicFramePr>
          <p:nvPr>
            <p:extLst>
              <p:ext uri="{D42A27DB-BD31-4B8C-83A1-F6EECF244321}">
                <p14:modId xmlns:p14="http://schemas.microsoft.com/office/powerpoint/2010/main" val="1121057176"/>
              </p:ext>
            </p:extLst>
          </p:nvPr>
        </p:nvGraphicFramePr>
        <p:xfrm>
          <a:off x="6344421" y="1410790"/>
          <a:ext cx="4785132" cy="4583326"/>
        </p:xfrm>
        <a:graphic>
          <a:graphicData uri="http://schemas.openxmlformats.org/drawingml/2006/table">
            <a:tbl>
              <a:tblPr firstRow="1" bandRow="1">
                <a:tableStyleId>{72833802-FEF1-4C79-8D5D-14CF1EAF98D9}</a:tableStyleId>
              </a:tblPr>
              <a:tblGrid>
                <a:gridCol w="674344">
                  <a:extLst>
                    <a:ext uri="{9D8B030D-6E8A-4147-A177-3AD203B41FA5}">
                      <a16:colId xmlns:a16="http://schemas.microsoft.com/office/drawing/2014/main" val="3436780004"/>
                    </a:ext>
                  </a:extLst>
                </a:gridCol>
                <a:gridCol w="1817298">
                  <a:extLst>
                    <a:ext uri="{9D8B030D-6E8A-4147-A177-3AD203B41FA5}">
                      <a16:colId xmlns:a16="http://schemas.microsoft.com/office/drawing/2014/main" val="3107084423"/>
                    </a:ext>
                  </a:extLst>
                </a:gridCol>
                <a:gridCol w="1097207">
                  <a:extLst>
                    <a:ext uri="{9D8B030D-6E8A-4147-A177-3AD203B41FA5}">
                      <a16:colId xmlns:a16="http://schemas.microsoft.com/office/drawing/2014/main" val="2894783011"/>
                    </a:ext>
                  </a:extLst>
                </a:gridCol>
                <a:gridCol w="1196283">
                  <a:extLst>
                    <a:ext uri="{9D8B030D-6E8A-4147-A177-3AD203B41FA5}">
                      <a16:colId xmlns:a16="http://schemas.microsoft.com/office/drawing/2014/main" val="3113567705"/>
                    </a:ext>
                  </a:extLst>
                </a:gridCol>
              </a:tblGrid>
              <a:tr h="393692">
                <a:tc gridSpan="3">
                  <a:txBody>
                    <a:bodyPr/>
                    <a:lstStyle/>
                    <a:p>
                      <a:pPr algn="r"/>
                      <a:r>
                        <a:rPr lang="fi-FI" sz="1500" b="0" i="0" noProof="0" dirty="0">
                          <a:solidFill>
                            <a:schemeClr val="bg1"/>
                          </a:solidFill>
                          <a:latin typeface="Neue Haas Unica W1G Medium" panose="020B0504030206020203" pitchFamily="34" charset="0"/>
                        </a:rPr>
                        <a:t>   uusia seuraajia</a:t>
                      </a:r>
                      <a:endParaRPr lang="fi-FI" sz="1500" b="0" noProof="0" dirty="0">
                        <a:solidFill>
                          <a:schemeClr val="bg1"/>
                        </a:solidFill>
                        <a:latin typeface="Neue Haas Unica W1G"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hMerge="1">
                  <a:txBody>
                    <a:bodyPr/>
                    <a:lstStyle/>
                    <a:p>
                      <a:pPr>
                        <a:lnSpc>
                          <a:spcPct val="100000"/>
                        </a:lnSpc>
                      </a:pPr>
                      <a:endParaRPr lang="fi-FI" sz="1300" noProof="0" dirty="0">
                        <a:solidFill>
                          <a:sysClr val="windowText" lastClr="000000"/>
                        </a:solidFill>
                      </a:endParaRPr>
                    </a:p>
                  </a:txBody>
                  <a:tcPr marL="0" marR="0" marT="0" marB="0" anchor="ctr"/>
                </a:tc>
                <a:tc hMerge="1">
                  <a:txBody>
                    <a:bodyPr/>
                    <a:lstStyle/>
                    <a:p>
                      <a:pPr algn="r">
                        <a:lnSpc>
                          <a:spcPct val="100000"/>
                        </a:lnSpc>
                      </a:pPr>
                      <a:r>
                        <a:rPr lang="fi-FI" sz="1500" b="0" i="0" noProof="0" dirty="0">
                          <a:solidFill>
                            <a:schemeClr val="bg1"/>
                          </a:solidFill>
                          <a:latin typeface="Neue Haas Unica W1G Medium" panose="020B0504030206020203" pitchFamily="34" charset="0"/>
                        </a:rPr>
                        <a:t>uusia seuraajia</a:t>
                      </a:r>
                      <a:endParaRPr lang="fi-FI" sz="1500" b="0" noProof="0" dirty="0">
                        <a:solidFill>
                          <a:schemeClr val="bg1"/>
                        </a:solidFill>
                        <a:latin typeface="Neue Haas Unica W1G"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a:txBody>
                    <a:bodyPr/>
                    <a:lstStyle/>
                    <a:p>
                      <a:pPr algn="r">
                        <a:lnSpc>
                          <a:spcPct val="100000"/>
                        </a:lnSpc>
                      </a:pPr>
                      <a:endParaRPr lang="fi-FI" sz="1500" b="0" i="0" noProof="0" dirty="0">
                        <a:solidFill>
                          <a:schemeClr val="bg1"/>
                        </a:solidFill>
                        <a:latin typeface="Neue Haas Unica W1G Medium"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35202110"/>
                  </a:ext>
                </a:extLst>
              </a:tr>
              <a:tr h="459975">
                <a:tc>
                  <a:txBody>
                    <a:bodyPr/>
                    <a:lstStyle/>
                    <a:p>
                      <a:pPr algn="ctr" fontAlgn="b"/>
                      <a:r>
                        <a:rPr lang="fi-FI" sz="1500" u="none" strike="noStrike" kern="1200" noProof="0" dirty="0">
                          <a:solidFill>
                            <a:schemeClr val="accent1"/>
                          </a:solidFill>
                          <a:effectLst/>
                          <a:latin typeface="Neue Haas Unica W1G" panose="020B0504030206020203" pitchFamily="34" charset="0"/>
                          <a:ea typeface="+mn-ea"/>
                          <a:cs typeface="+mn-cs"/>
                        </a:rPr>
                        <a:t>11.</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Pelastustieto</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6350" cap="flat" cmpd="sng" algn="ctr">
                      <a:noFill/>
                      <a:prstDash val="solid"/>
                      <a:miter lim="800000"/>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02649"/>
                          </a:solidFill>
                          <a:effectLst/>
                          <a:latin typeface="Neue Haas Unica W1G" panose="020B0504030206020203" pitchFamily="34" charset="0"/>
                        </a:rPr>
                        <a:t>280</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kern="1200" dirty="0">
                          <a:solidFill>
                            <a:srgbClr val="002649"/>
                          </a:solidFill>
                          <a:effectLst/>
                          <a:latin typeface="Neue Haas Unica W1G Medium" panose="020B0504030206020203" pitchFamily="34" charset="0"/>
                          <a:ea typeface="+mn-ea"/>
                          <a:cs typeface="+mn-cs"/>
                        </a:rPr>
                        <a:t>↑</a:t>
                      </a:r>
                      <a:r>
                        <a:rPr lang="fi-FI" sz="1500" b="0" i="0" u="none" strike="noStrike" kern="1200" dirty="0">
                          <a:solidFill>
                            <a:srgbClr val="002649"/>
                          </a:solidFill>
                          <a:effectLst/>
                          <a:latin typeface="Neue Haas Unica W1G Medium" panose="020B0604030206020203" pitchFamily="34" charset="0"/>
                          <a:ea typeface="+mn-ea"/>
                          <a:cs typeface="+mn-cs"/>
                        </a:rPr>
                        <a:t>4</a:t>
                      </a:r>
                      <a:endParaRPr lang="fi-FI" sz="1500" b="0" i="0" u="none" strike="noStrike" dirty="0">
                        <a:solidFill>
                          <a:srgbClr val="002649"/>
                        </a:solidFill>
                        <a:effectLst/>
                        <a:latin typeface="Neue Haas Unica W1G Medium" panose="020B0604030206020203" pitchFamily="34" charset="0"/>
                      </a:endParaRP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635044205"/>
                  </a:ext>
                </a:extLst>
              </a:tr>
              <a:tr h="393692">
                <a:tc>
                  <a:txBody>
                    <a:bodyPr/>
                    <a:lstStyle/>
                    <a:p>
                      <a:pPr algn="ctr" fontAlgn="b"/>
                      <a:r>
                        <a:rPr lang="fi-FI" sz="1500" u="none" strike="noStrike" kern="1200" noProof="0" dirty="0">
                          <a:solidFill>
                            <a:schemeClr val="accent1"/>
                          </a:solidFill>
                          <a:effectLst/>
                          <a:latin typeface="Neue Haas Unica W1G" panose="020B0504030206020203" pitchFamily="34" charset="0"/>
                          <a:ea typeface="+mn-ea"/>
                          <a:cs typeface="+mn-cs"/>
                        </a:rPr>
                        <a:t>12.</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Suomen Luonto</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02649"/>
                          </a:solidFill>
                          <a:effectLst/>
                          <a:latin typeface="Neue Haas Unica W1G" panose="020B0504030206020203" pitchFamily="34" charset="0"/>
                        </a:rPr>
                        <a:t>266</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kern="1200" dirty="0">
                          <a:solidFill>
                            <a:srgbClr val="002649"/>
                          </a:solidFill>
                          <a:effectLst/>
                          <a:latin typeface="Neue Haas Unica W1G Medium" panose="020B0504030206020203" pitchFamily="34" charset="0"/>
                          <a:ea typeface="+mn-ea"/>
                          <a:cs typeface="+mn-cs"/>
                        </a:rPr>
                        <a:t>↑</a:t>
                      </a:r>
                      <a:r>
                        <a:rPr lang="fi-FI" sz="1500" b="0" i="0" u="none" strike="noStrike" kern="1200" dirty="0">
                          <a:solidFill>
                            <a:srgbClr val="002649"/>
                          </a:solidFill>
                          <a:effectLst/>
                          <a:latin typeface="Neue Haas Unica W1G Medium" panose="020B0604030206020203" pitchFamily="34" charset="0"/>
                          <a:ea typeface="+mn-ea"/>
                          <a:cs typeface="+mn-cs"/>
                        </a:rPr>
                        <a:t>33</a:t>
                      </a:r>
                      <a:endParaRPr lang="fi-FI" sz="1500" b="0" i="0" u="none" strike="noStrike" dirty="0">
                        <a:solidFill>
                          <a:srgbClr val="002649"/>
                        </a:solidFill>
                        <a:effectLst/>
                        <a:latin typeface="Neue Haas Unica W1G Medium" panose="020B0604030206020203" pitchFamily="34" charset="0"/>
                      </a:endParaRP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142137905"/>
                  </a:ext>
                </a:extLst>
              </a:tr>
              <a:tr h="393692">
                <a:tc>
                  <a:txBody>
                    <a:bodyPr/>
                    <a:lstStyle/>
                    <a:p>
                      <a:pPr algn="ctr" fontAlgn="b"/>
                      <a:r>
                        <a:rPr lang="fi-FI" sz="1500" u="none" strike="noStrike" kern="1200" noProof="0" dirty="0">
                          <a:solidFill>
                            <a:schemeClr val="accent1"/>
                          </a:solidFill>
                          <a:effectLst/>
                          <a:latin typeface="Neue Haas Unica W1G" panose="020B0504030206020203" pitchFamily="34" charset="0"/>
                          <a:ea typeface="+mn-ea"/>
                          <a:cs typeface="+mn-cs"/>
                        </a:rPr>
                        <a:t>13.</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TAUKO Magazine</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02649"/>
                          </a:solidFill>
                          <a:effectLst/>
                          <a:latin typeface="Neue Haas Unica W1G" panose="020B0504030206020203" pitchFamily="34" charset="0"/>
                        </a:rPr>
                        <a:t>262</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algn="ctr" defTabSz="914400" rtl="0" eaLnBrk="1" fontAlgn="b" latinLnBrk="0" hangingPunct="1"/>
                      <a:r>
                        <a:rPr lang="fi-FI" sz="1500" b="0" i="0" u="none" strike="noStrike" kern="1200" dirty="0">
                          <a:solidFill>
                            <a:schemeClr val="tx2"/>
                          </a:solidFill>
                          <a:effectLst/>
                          <a:latin typeface="Neue Haas Unica W1G Medium" panose="020B0504030206020203" pitchFamily="34" charset="0"/>
                          <a:ea typeface="+mn-ea"/>
                          <a:cs typeface="+mn-cs"/>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926108310"/>
                  </a:ext>
                </a:extLst>
              </a:tr>
              <a:tr h="453766">
                <a:tc>
                  <a:txBody>
                    <a:bodyPr/>
                    <a:lstStyle/>
                    <a:p>
                      <a:pPr algn="ctr" fontAlgn="b"/>
                      <a:r>
                        <a:rPr lang="fi-FI" sz="1500" u="none" strike="noStrike" kern="1200" noProof="0" dirty="0">
                          <a:solidFill>
                            <a:schemeClr val="accent1"/>
                          </a:solidFill>
                          <a:effectLst/>
                          <a:latin typeface="Neue Haas Unica W1G" panose="020B0504030206020203" pitchFamily="34" charset="0"/>
                          <a:ea typeface="+mn-ea"/>
                          <a:cs typeface="+mn-cs"/>
                        </a:rPr>
                        <a:t>14.</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TAITO</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02649"/>
                          </a:solidFill>
                          <a:effectLst/>
                          <a:latin typeface="Neue Haas Unica W1G" panose="020B0504030206020203" pitchFamily="34" charset="0"/>
                        </a:rPr>
                        <a:t>261</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kern="1200" dirty="0">
                          <a:solidFill>
                            <a:srgbClr val="002649"/>
                          </a:solidFill>
                          <a:effectLst/>
                          <a:latin typeface="Neue Haas Unica W1G Medium" panose="020B0504030206020203" pitchFamily="34" charset="0"/>
                          <a:ea typeface="+mn-ea"/>
                          <a:cs typeface="+mn-cs"/>
                        </a:rPr>
                        <a:t>↑</a:t>
                      </a:r>
                      <a:r>
                        <a:rPr lang="fi-FI" sz="1500" b="0" i="0" u="none" strike="noStrike" kern="1200" dirty="0">
                          <a:solidFill>
                            <a:srgbClr val="002649"/>
                          </a:solidFill>
                          <a:effectLst/>
                          <a:latin typeface="Neue Haas Unica W1G Medium" panose="020B0604030206020203" pitchFamily="34" charset="0"/>
                          <a:ea typeface="+mn-ea"/>
                          <a:cs typeface="+mn-cs"/>
                        </a:rPr>
                        <a:t>13</a:t>
                      </a:r>
                      <a:endParaRPr lang="fi-FI" sz="1500" b="0" i="0" u="none" strike="noStrike" dirty="0">
                        <a:solidFill>
                          <a:srgbClr val="002649"/>
                        </a:solidFill>
                        <a:effectLst/>
                        <a:latin typeface="Neue Haas Unica W1G Medium" panose="020B0604030206020203" pitchFamily="34" charset="0"/>
                      </a:endParaRP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630288932"/>
                  </a:ext>
                </a:extLst>
              </a:tr>
              <a:tr h="393692">
                <a:tc>
                  <a:txBody>
                    <a:bodyPr/>
                    <a:lstStyle/>
                    <a:p>
                      <a:pPr algn="ctr" fontAlgn="b"/>
                      <a:r>
                        <a:rPr lang="fi-FI" sz="1500" u="none" strike="noStrike" kern="1200" noProof="0" dirty="0">
                          <a:solidFill>
                            <a:schemeClr val="accent1"/>
                          </a:solidFill>
                          <a:effectLst/>
                          <a:latin typeface="Neue Haas Unica W1G" panose="020B0504030206020203" pitchFamily="34" charset="0"/>
                          <a:ea typeface="+mn-ea"/>
                          <a:cs typeface="+mn-cs"/>
                        </a:rPr>
                        <a:t>15.</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Moottori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02649"/>
                          </a:solidFill>
                          <a:effectLst/>
                          <a:latin typeface="Neue Haas Unica W1G" panose="020B0504030206020203" pitchFamily="34" charset="0"/>
                        </a:rPr>
                        <a:t>255</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kern="1200" dirty="0">
                          <a:solidFill>
                            <a:srgbClr val="002649"/>
                          </a:solidFill>
                          <a:effectLst/>
                          <a:latin typeface="Neue Haas Unica W1G Medium" panose="020B0504030206020203" pitchFamily="34" charset="0"/>
                          <a:ea typeface="+mn-ea"/>
                          <a:cs typeface="+mn-cs"/>
                        </a:rPr>
                        <a:t>↑</a:t>
                      </a:r>
                      <a:r>
                        <a:rPr lang="fi-FI" sz="1500" b="0" i="0" u="none" strike="noStrike" kern="1200" dirty="0">
                          <a:solidFill>
                            <a:srgbClr val="002649"/>
                          </a:solidFill>
                          <a:effectLst/>
                          <a:latin typeface="Neue Haas Unica W1G Medium" panose="020B0604030206020203" pitchFamily="34" charset="0"/>
                          <a:ea typeface="+mn-ea"/>
                          <a:cs typeface="+mn-cs"/>
                        </a:rPr>
                        <a:t>26</a:t>
                      </a:r>
                      <a:endParaRPr lang="fi-FI" sz="1500" b="0" i="0" u="none" strike="noStrike" dirty="0">
                        <a:solidFill>
                          <a:srgbClr val="002649"/>
                        </a:solidFill>
                        <a:effectLst/>
                        <a:latin typeface="Neue Haas Unica W1G Medium" panose="020B0604030206020203" pitchFamily="34" charset="0"/>
                      </a:endParaRP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4023938739"/>
                  </a:ext>
                </a:extLst>
              </a:tr>
              <a:tr h="393692">
                <a:tc>
                  <a:txBody>
                    <a:bodyPr/>
                    <a:lstStyle/>
                    <a:p>
                      <a:pPr algn="ctr" fontAlgn="b"/>
                      <a:r>
                        <a:rPr lang="fi-FI" sz="1500" u="none" strike="noStrike" kern="1200" noProof="0" dirty="0">
                          <a:solidFill>
                            <a:schemeClr val="accent1"/>
                          </a:solidFill>
                          <a:effectLst/>
                          <a:latin typeface="Neue Haas Unica W1G" panose="020B0504030206020203" pitchFamily="34" charset="0"/>
                          <a:ea typeface="+mn-ea"/>
                          <a:cs typeface="+mn-cs"/>
                        </a:rPr>
                        <a:t>16.</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Kotiliesi Käsityö</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02649"/>
                          </a:solidFill>
                          <a:effectLst/>
                          <a:latin typeface="Neue Haas Unica W1G" panose="020B0504030206020203" pitchFamily="34" charset="0"/>
                        </a:rPr>
                        <a:t>228</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kern="1200" dirty="0">
                          <a:solidFill>
                            <a:srgbClr val="002649"/>
                          </a:solidFill>
                          <a:effectLst/>
                          <a:latin typeface="Neue Haas Unica W1G Medium" panose="020B0504030206020203" pitchFamily="34" charset="0"/>
                          <a:ea typeface="+mn-ea"/>
                          <a:cs typeface="+mn-cs"/>
                        </a:rPr>
                        <a:t>↑</a:t>
                      </a:r>
                      <a:r>
                        <a:rPr lang="fi-FI" sz="1500" b="0" i="0" u="none" strike="noStrike" kern="1200" dirty="0">
                          <a:solidFill>
                            <a:srgbClr val="002649"/>
                          </a:solidFill>
                          <a:effectLst/>
                          <a:latin typeface="Neue Haas Unica W1G Medium" panose="020B0604030206020203" pitchFamily="34" charset="0"/>
                          <a:ea typeface="+mn-ea"/>
                          <a:cs typeface="+mn-cs"/>
                        </a:rPr>
                        <a:t>13</a:t>
                      </a:r>
                      <a:endParaRPr lang="fi-FI" sz="1500" b="0" i="0" u="none" strike="noStrike" dirty="0">
                        <a:solidFill>
                          <a:srgbClr val="002649"/>
                        </a:solidFill>
                        <a:effectLst/>
                        <a:latin typeface="Neue Haas Unica W1G Medium" panose="020B0604030206020203" pitchFamily="34" charset="0"/>
                      </a:endParaRP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436576395"/>
                  </a:ext>
                </a:extLst>
              </a:tr>
              <a:tr h="393692">
                <a:tc>
                  <a:txBody>
                    <a:bodyPr/>
                    <a:lstStyle/>
                    <a:p>
                      <a:pPr algn="ctr" fontAlgn="b"/>
                      <a:r>
                        <a:rPr lang="fi-FI" sz="1500" u="none" strike="noStrike" kern="1200" noProof="0" dirty="0">
                          <a:solidFill>
                            <a:schemeClr val="accent1"/>
                          </a:solidFill>
                          <a:effectLst/>
                          <a:latin typeface="Neue Haas Unica W1G" panose="020B0504030206020203" pitchFamily="34" charset="0"/>
                          <a:ea typeface="+mn-ea"/>
                          <a:cs typeface="+mn-cs"/>
                        </a:rPr>
                        <a:t>17.</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Kotipuutarha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02649"/>
                          </a:solidFill>
                          <a:effectLst/>
                          <a:latin typeface="Neue Haas Unica W1G" panose="020B0504030206020203" pitchFamily="34" charset="0"/>
                        </a:rPr>
                        <a:t>211</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kern="1200" dirty="0">
                          <a:solidFill>
                            <a:srgbClr val="002649"/>
                          </a:solidFill>
                          <a:effectLst/>
                          <a:latin typeface="Neue Haas Unica W1G Medium" panose="020B0504030206020203" pitchFamily="34" charset="0"/>
                          <a:ea typeface="+mn-ea"/>
                          <a:cs typeface="+mn-cs"/>
                        </a:rPr>
                        <a:t>↑</a:t>
                      </a:r>
                      <a:r>
                        <a:rPr lang="fi-FI" sz="1500" b="0" i="0" u="none" strike="noStrike" kern="1200" dirty="0">
                          <a:solidFill>
                            <a:srgbClr val="002649"/>
                          </a:solidFill>
                          <a:effectLst/>
                          <a:latin typeface="Neue Haas Unica W1G Medium" panose="020B0604030206020203" pitchFamily="34" charset="0"/>
                          <a:ea typeface="+mn-ea"/>
                          <a:cs typeface="+mn-cs"/>
                        </a:rPr>
                        <a:t>9</a:t>
                      </a:r>
                      <a:endParaRPr lang="fi-FI" sz="1500" b="0" i="0" u="none" strike="noStrike" dirty="0">
                        <a:solidFill>
                          <a:srgbClr val="002649"/>
                        </a:solidFill>
                        <a:effectLst/>
                        <a:latin typeface="Neue Haas Unica W1G Medium" panose="020B0604030206020203" pitchFamily="34" charset="0"/>
                      </a:endParaRP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131458507"/>
                  </a:ext>
                </a:extLst>
              </a:tr>
              <a:tr h="453766">
                <a:tc>
                  <a:txBody>
                    <a:bodyPr/>
                    <a:lstStyle/>
                    <a:p>
                      <a:pPr algn="ctr" fontAlgn="b"/>
                      <a:r>
                        <a:rPr lang="fi-FI" sz="1500" u="none" strike="noStrike" kern="1200" noProof="0" dirty="0">
                          <a:solidFill>
                            <a:schemeClr val="accent1"/>
                          </a:solidFill>
                          <a:effectLst/>
                          <a:latin typeface="Neue Haas Unica W1G" panose="020B0504030206020203" pitchFamily="34" charset="0"/>
                          <a:ea typeface="+mn-ea"/>
                          <a:cs typeface="+mn-cs"/>
                        </a:rPr>
                        <a:t>18.</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Suomen Lääkärilehti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02649"/>
                          </a:solidFill>
                          <a:effectLst/>
                          <a:latin typeface="Neue Haas Unica W1G" panose="020B0504030206020203" pitchFamily="34" charset="0"/>
                        </a:rPr>
                        <a:t>181</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kern="1200" dirty="0">
                          <a:solidFill>
                            <a:srgbClr val="002649"/>
                          </a:solidFill>
                          <a:effectLst/>
                          <a:latin typeface="Neue Haas Unica W1G Medium" panose="020B0504030206020203" pitchFamily="34" charset="0"/>
                          <a:ea typeface="+mn-ea"/>
                          <a:cs typeface="+mn-cs"/>
                        </a:rPr>
                        <a:t>↓</a:t>
                      </a:r>
                      <a:r>
                        <a:rPr lang="fi-FI" sz="1500" b="0" i="0" u="none" strike="noStrike" kern="1200" dirty="0">
                          <a:solidFill>
                            <a:srgbClr val="002649"/>
                          </a:solidFill>
                          <a:effectLst/>
                          <a:latin typeface="Neue Haas Unica W1G Medium" panose="020B0604030206020203" pitchFamily="34" charset="0"/>
                          <a:ea typeface="+mn-ea"/>
                          <a:cs typeface="+mn-cs"/>
                        </a:rPr>
                        <a:t>2</a:t>
                      </a:r>
                      <a:endParaRPr lang="fi-FI" sz="1500" b="0" i="0" u="none" strike="noStrike" dirty="0">
                        <a:solidFill>
                          <a:srgbClr val="002649"/>
                        </a:solidFill>
                        <a:effectLst/>
                        <a:latin typeface="Neue Haas Unica W1G Medium" panose="020B0604030206020203" pitchFamily="34" charset="0"/>
                      </a:endParaRP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885632224"/>
                  </a:ext>
                </a:extLst>
              </a:tr>
              <a:tr h="459975">
                <a:tc>
                  <a:txBody>
                    <a:bodyPr/>
                    <a:lstStyle/>
                    <a:p>
                      <a:pPr algn="ctr" fontAlgn="b"/>
                      <a:r>
                        <a:rPr lang="fi-FI" sz="1500" u="none" strike="noStrike" kern="1200" noProof="0" dirty="0">
                          <a:solidFill>
                            <a:schemeClr val="accent1"/>
                          </a:solidFill>
                          <a:effectLst/>
                          <a:latin typeface="Neue Haas Unica W1G" panose="020B0504030206020203" pitchFamily="34" charset="0"/>
                          <a:ea typeface="+mn-ea"/>
                          <a:cs typeface="+mn-cs"/>
                        </a:rPr>
                        <a:t>19.</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Eeva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02649"/>
                          </a:solidFill>
                          <a:effectLst/>
                          <a:latin typeface="Neue Haas Unica W1G" panose="020B0504030206020203" pitchFamily="34" charset="0"/>
                        </a:rPr>
                        <a:t>164</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kern="1200" dirty="0">
                          <a:solidFill>
                            <a:srgbClr val="002649"/>
                          </a:solidFill>
                          <a:effectLst/>
                          <a:latin typeface="Neue Haas Unica W1G Medium" panose="020B0504030206020203" pitchFamily="34" charset="0"/>
                          <a:ea typeface="+mn-ea"/>
                          <a:cs typeface="+mn-cs"/>
                        </a:rPr>
                        <a:t>↑</a:t>
                      </a:r>
                      <a:r>
                        <a:rPr lang="fi-FI" sz="1500" b="0" i="0" u="none" strike="noStrike" kern="1200" dirty="0">
                          <a:solidFill>
                            <a:srgbClr val="002649"/>
                          </a:solidFill>
                          <a:effectLst/>
                          <a:latin typeface="Neue Haas Unica W1G Medium" panose="020B0604030206020203" pitchFamily="34" charset="0"/>
                          <a:ea typeface="+mn-ea"/>
                          <a:cs typeface="+mn-cs"/>
                        </a:rPr>
                        <a:t>4</a:t>
                      </a:r>
                      <a:endParaRPr lang="fi-FI" sz="1500" b="0" i="0" u="none" strike="noStrike" dirty="0">
                        <a:solidFill>
                          <a:srgbClr val="002649"/>
                        </a:solidFill>
                        <a:effectLst/>
                        <a:latin typeface="Neue Haas Unica W1G Medium" panose="020B0604030206020203" pitchFamily="34" charset="0"/>
                      </a:endParaRP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653992292"/>
                  </a:ext>
                </a:extLst>
              </a:tr>
              <a:tr h="393692">
                <a:tc>
                  <a:txBody>
                    <a:bodyPr/>
                    <a:lstStyle/>
                    <a:p>
                      <a:pPr algn="ctr" fontAlgn="b"/>
                      <a:r>
                        <a:rPr lang="fi-FI" sz="1500" u="none" strike="noStrike" kern="1200" noProof="0">
                          <a:solidFill>
                            <a:schemeClr val="accent1"/>
                          </a:solidFill>
                          <a:effectLst/>
                          <a:latin typeface="Neue Haas Unica W1G" panose="020B0504030206020203" pitchFamily="34" charset="0"/>
                          <a:ea typeface="+mn-ea"/>
                          <a:cs typeface="+mn-cs"/>
                        </a:rPr>
                        <a:t>20.</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Anna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02649"/>
                          </a:solidFill>
                          <a:effectLst/>
                          <a:latin typeface="Neue Haas Unica W1G" panose="020B0504030206020203" pitchFamily="34" charset="0"/>
                        </a:rPr>
                        <a:t>158</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kern="1200" dirty="0">
                          <a:solidFill>
                            <a:srgbClr val="002649"/>
                          </a:solidFill>
                          <a:effectLst/>
                          <a:latin typeface="Neue Haas Unica W1G Medium" panose="020B0504030206020203" pitchFamily="34" charset="0"/>
                          <a:ea typeface="+mn-ea"/>
                          <a:cs typeface="+mn-cs"/>
                        </a:rPr>
                        <a:t>↑</a:t>
                      </a:r>
                      <a:r>
                        <a:rPr lang="fi-FI" sz="1500" b="0" i="0" u="none" strike="noStrike" kern="1200" dirty="0">
                          <a:solidFill>
                            <a:srgbClr val="002649"/>
                          </a:solidFill>
                          <a:effectLst/>
                          <a:latin typeface="Neue Haas Unica W1G Medium" panose="020B0604030206020203" pitchFamily="34" charset="0"/>
                          <a:ea typeface="+mn-ea"/>
                          <a:cs typeface="+mn-cs"/>
                        </a:rPr>
                        <a:t>37</a:t>
                      </a:r>
                      <a:endParaRPr lang="fi-FI" sz="1500" b="0" i="0" u="none" strike="noStrike" dirty="0">
                        <a:solidFill>
                          <a:srgbClr val="002649"/>
                        </a:solidFill>
                        <a:effectLst/>
                        <a:latin typeface="Neue Haas Unica W1G Medium" panose="020B0604030206020203" pitchFamily="34" charset="0"/>
                      </a:endParaRP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127811441"/>
                  </a:ext>
                </a:extLst>
              </a:tr>
            </a:tbl>
          </a:graphicData>
        </a:graphic>
      </p:graphicFrame>
      <p:sp>
        <p:nvSpPr>
          <p:cNvPr id="33" name="TextBox 32">
            <a:extLst>
              <a:ext uri="{FF2B5EF4-FFF2-40B4-BE49-F238E27FC236}">
                <a16:creationId xmlns:a16="http://schemas.microsoft.com/office/drawing/2014/main" id="{F5B24F3D-B5B1-A749-8400-B6B0C1FB02AB}"/>
              </a:ext>
            </a:extLst>
          </p:cNvPr>
          <p:cNvSpPr txBox="1"/>
          <p:nvPr/>
        </p:nvSpPr>
        <p:spPr>
          <a:xfrm>
            <a:off x="3147444" y="6266001"/>
            <a:ext cx="5897112" cy="400110"/>
          </a:xfrm>
          <a:prstGeom prst="rect">
            <a:avLst/>
          </a:prstGeom>
          <a:noFill/>
        </p:spPr>
        <p:txBody>
          <a:bodyPr wrap="square" rtlCol="0">
            <a:spAutoFit/>
          </a:bodyPr>
          <a:lstStyle/>
          <a:p>
            <a:pPr algn="ctr"/>
            <a:r>
              <a:rPr lang="fi-FI" sz="1000" dirty="0">
                <a:solidFill>
                  <a:schemeClr val="accent1"/>
                </a:solidFill>
                <a:latin typeface="Neue Haas Unica W1G" panose="020B0504030206020203" pitchFamily="34" charset="0"/>
              </a:rPr>
              <a:t>Kaikkien seurattujen medioiden tykkääjät, seuraajat ja tilaajat Facebookissa, Instagramissa, X:ssä, YouTubessa, </a:t>
            </a:r>
            <a:r>
              <a:rPr lang="fi-FI" sz="1000" dirty="0" err="1">
                <a:solidFill>
                  <a:schemeClr val="accent1"/>
                </a:solidFill>
                <a:latin typeface="Neue Haas Unica W1G" panose="020B0504030206020203" pitchFamily="34" charset="0"/>
              </a:rPr>
              <a:t>Pinterestissä</a:t>
            </a:r>
            <a:r>
              <a:rPr lang="fi-FI" sz="1000" dirty="0">
                <a:solidFill>
                  <a:schemeClr val="accent1"/>
                </a:solidFill>
                <a:latin typeface="Neue Haas Unica W1G" panose="020B0504030206020203" pitchFamily="34" charset="0"/>
              </a:rPr>
              <a:t> ja </a:t>
            </a:r>
            <a:r>
              <a:rPr lang="fi-FI" sz="1000" dirty="0" err="1">
                <a:solidFill>
                  <a:schemeClr val="accent1"/>
                </a:solidFill>
                <a:latin typeface="Neue Haas Unica W1G" panose="020B0504030206020203" pitchFamily="34" charset="0"/>
              </a:rPr>
              <a:t>TikTokissa</a:t>
            </a:r>
            <a:r>
              <a:rPr lang="fi-FI" sz="1000" dirty="0">
                <a:solidFill>
                  <a:schemeClr val="accent1"/>
                </a:solidFill>
                <a:latin typeface="Neue Haas Unica W1G" panose="020B0504030206020203" pitchFamily="34" charset="0"/>
              </a:rPr>
              <a:t>. Päällekkäisyyksiä ei ole huomioitu.</a:t>
            </a:r>
          </a:p>
        </p:txBody>
      </p:sp>
    </p:spTree>
    <p:extLst>
      <p:ext uri="{BB962C8B-B14F-4D97-AF65-F5344CB8AC3E}">
        <p14:creationId xmlns:p14="http://schemas.microsoft.com/office/powerpoint/2010/main" val="22111418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580D914-1410-E34D-A2B5-24E5469ED6EB}"/>
              </a:ext>
            </a:extLst>
          </p:cNvPr>
          <p:cNvSpPr>
            <a:spLocks noGrp="1"/>
          </p:cNvSpPr>
          <p:nvPr>
            <p:ph type="title"/>
          </p:nvPr>
        </p:nvSpPr>
        <p:spPr>
          <a:xfrm>
            <a:off x="838200" y="191889"/>
            <a:ext cx="10602912" cy="931517"/>
          </a:xfrm>
        </p:spPr>
        <p:txBody>
          <a:bodyPr anchor="ctr">
            <a:noAutofit/>
          </a:bodyPr>
          <a:lstStyle/>
          <a:p>
            <a:r>
              <a:rPr lang="fi-FI" sz="3000" dirty="0">
                <a:solidFill>
                  <a:schemeClr val="accent1"/>
                </a:solidFill>
              </a:rPr>
              <a:t>Eniten uusia seuraajia </a:t>
            </a:r>
            <a:r>
              <a:rPr lang="fi-FI" sz="3000" u="sng" dirty="0">
                <a:solidFill>
                  <a:schemeClr val="accent1"/>
                </a:solidFill>
              </a:rPr>
              <a:t>Facebookissa</a:t>
            </a:r>
            <a:r>
              <a:rPr lang="fi-FI" sz="3000" dirty="0">
                <a:solidFill>
                  <a:schemeClr val="accent1"/>
                </a:solidFill>
              </a:rPr>
              <a:t> TOP 10 / maaliskuu 2024</a:t>
            </a:r>
          </a:p>
        </p:txBody>
      </p:sp>
      <p:sp>
        <p:nvSpPr>
          <p:cNvPr id="2" name="Content Placeholder 3">
            <a:extLst>
              <a:ext uri="{FF2B5EF4-FFF2-40B4-BE49-F238E27FC236}">
                <a16:creationId xmlns:a16="http://schemas.microsoft.com/office/drawing/2014/main" id="{B00DFDAA-9A6D-0204-259F-2EEACE6D8F85}"/>
              </a:ext>
            </a:extLst>
          </p:cNvPr>
          <p:cNvSpPr txBox="1">
            <a:spLocks/>
          </p:cNvSpPr>
          <p:nvPr/>
        </p:nvSpPr>
        <p:spPr>
          <a:xfrm>
            <a:off x="8997460" y="2499023"/>
            <a:ext cx="2667001" cy="2365305"/>
          </a:xfrm>
          <a:prstGeom prst="rect">
            <a:avLst/>
          </a:prstGeom>
          <a:ln>
            <a:solidFill>
              <a:schemeClr val="tx1"/>
            </a:solidFill>
            <a:prstDash val="sysDot"/>
          </a:ln>
        </p:spPr>
        <p:txBody>
          <a:bodyPr vert="horz" lIns="91440" tIns="45720" rIns="91440" bIns="45720" rtlCol="0" anchor="ctr">
            <a:noAutofit/>
          </a:bodyPr>
          <a:lstStyle>
            <a:lvl1pPr marL="228600" indent="-228600" algn="l" defTabSz="914400" rtl="0" eaLnBrk="1" latinLnBrk="0" hangingPunct="1">
              <a:lnSpc>
                <a:spcPct val="120000"/>
              </a:lnSpc>
              <a:spcBef>
                <a:spcPts val="1000"/>
              </a:spcBef>
              <a:buFont typeface="Arial" panose="020B0604020202020204" pitchFamily="34" charset="0"/>
              <a:buChar char="•"/>
              <a:defRPr sz="2000" b="0" i="0" kern="1200">
                <a:solidFill>
                  <a:srgbClr val="002649"/>
                </a:solidFill>
                <a:latin typeface="Neue Haas Unica W1G Light" panose="020B0404030206020203" pitchFamily="34" charset="0"/>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b="0" i="0" kern="1200">
                <a:solidFill>
                  <a:srgbClr val="002649"/>
                </a:solidFill>
                <a:latin typeface="Neue Haas Unica W1G Light" panose="020B0404030206020203" pitchFamily="34" charset="0"/>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b="0" i="0" kern="1200">
                <a:solidFill>
                  <a:srgbClr val="002649"/>
                </a:solidFill>
                <a:latin typeface="Neue Haas Unica W1G Light" panose="020B0404030206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b="0" i="0" kern="1200">
                <a:solidFill>
                  <a:srgbClr val="002649"/>
                </a:solidFill>
                <a:latin typeface="Neue Haas Unica W1G Light" panose="020B0404030206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b="0" i="0" kern="1200">
                <a:solidFill>
                  <a:srgbClr val="002649"/>
                </a:solidFill>
                <a:latin typeface="Neue Haas Unica W1G Light" panose="020B0404030206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9pPr>
          </a:lstStyle>
          <a:p>
            <a:pPr marL="0" indent="0" fontAlgn="b">
              <a:buNone/>
            </a:pPr>
            <a:r>
              <a:rPr lang="fi-FI" sz="1400" b="1" dirty="0" err="1">
                <a:latin typeface="Neue Haas Unica Pro" panose="020B0504030206020203" pitchFamily="34" charset="77"/>
              </a:rPr>
              <a:t>Huom</a:t>
            </a:r>
            <a:r>
              <a:rPr lang="fi-FI" sz="1400" b="1" dirty="0">
                <a:latin typeface="Neue Haas Unica Pro" panose="020B0504030206020203" pitchFamily="34" charset="77"/>
              </a:rPr>
              <a:t>! </a:t>
            </a:r>
          </a:p>
          <a:p>
            <a:pPr marL="0" indent="0" fontAlgn="b">
              <a:buNone/>
            </a:pPr>
            <a:r>
              <a:rPr lang="fi-FI" sz="1400" dirty="0"/>
              <a:t>Meta muutti Facebook-sivujen tykkääjämäärän pyöristyskäytäntöä vuonna 2023, mikä vaikuttaa myös someseurannan tuloksiin.</a:t>
            </a:r>
          </a:p>
          <a:p>
            <a:pPr marL="0" indent="0" fontAlgn="b">
              <a:buNone/>
            </a:pPr>
            <a:r>
              <a:rPr lang="fi-FI" sz="1400" b="1" dirty="0">
                <a:latin typeface="Neue Haas Unica Pro" panose="020B0504030206020203" pitchFamily="34" charset="77"/>
                <a:hlinkClick r:id="rId2"/>
              </a:rPr>
              <a:t>Lue lisää täältä</a:t>
            </a:r>
            <a:endParaRPr lang="fi-FI" sz="1400" b="1" dirty="0">
              <a:latin typeface="Neue Haas Unica Pro" panose="020B0504030206020203" pitchFamily="34" charset="77"/>
            </a:endParaRPr>
          </a:p>
        </p:txBody>
      </p:sp>
      <p:graphicFrame>
        <p:nvGraphicFramePr>
          <p:cNvPr id="3" name="Table 7">
            <a:extLst>
              <a:ext uri="{FF2B5EF4-FFF2-40B4-BE49-F238E27FC236}">
                <a16:creationId xmlns:a16="http://schemas.microsoft.com/office/drawing/2014/main" id="{FECF55C5-9FE7-F351-5441-EA453B32AE5A}"/>
              </a:ext>
            </a:extLst>
          </p:cNvPr>
          <p:cNvGraphicFramePr>
            <a:graphicFrameLocks/>
          </p:cNvGraphicFramePr>
          <p:nvPr>
            <p:extLst>
              <p:ext uri="{D42A27DB-BD31-4B8C-83A1-F6EECF244321}">
                <p14:modId xmlns:p14="http://schemas.microsoft.com/office/powerpoint/2010/main" val="3450013516"/>
              </p:ext>
            </p:extLst>
          </p:nvPr>
        </p:nvGraphicFramePr>
        <p:xfrm>
          <a:off x="3194541" y="1410787"/>
          <a:ext cx="4785132" cy="2016470"/>
        </p:xfrm>
        <a:graphic>
          <a:graphicData uri="http://schemas.openxmlformats.org/drawingml/2006/table">
            <a:tbl>
              <a:tblPr firstRow="1" bandRow="1">
                <a:tableStyleId>{72833802-FEF1-4C79-8D5D-14CF1EAF98D9}</a:tableStyleId>
              </a:tblPr>
              <a:tblGrid>
                <a:gridCol w="674344">
                  <a:extLst>
                    <a:ext uri="{9D8B030D-6E8A-4147-A177-3AD203B41FA5}">
                      <a16:colId xmlns:a16="http://schemas.microsoft.com/office/drawing/2014/main" val="3436780004"/>
                    </a:ext>
                  </a:extLst>
                </a:gridCol>
                <a:gridCol w="2245091">
                  <a:extLst>
                    <a:ext uri="{9D8B030D-6E8A-4147-A177-3AD203B41FA5}">
                      <a16:colId xmlns:a16="http://schemas.microsoft.com/office/drawing/2014/main" val="3107084423"/>
                    </a:ext>
                  </a:extLst>
                </a:gridCol>
                <a:gridCol w="1541417">
                  <a:extLst>
                    <a:ext uri="{9D8B030D-6E8A-4147-A177-3AD203B41FA5}">
                      <a16:colId xmlns:a16="http://schemas.microsoft.com/office/drawing/2014/main" val="2894783011"/>
                    </a:ext>
                  </a:extLst>
                </a:gridCol>
                <a:gridCol w="324280">
                  <a:extLst>
                    <a:ext uri="{9D8B030D-6E8A-4147-A177-3AD203B41FA5}">
                      <a16:colId xmlns:a16="http://schemas.microsoft.com/office/drawing/2014/main" val="3113567705"/>
                    </a:ext>
                  </a:extLst>
                </a:gridCol>
              </a:tblGrid>
              <a:tr h="309024">
                <a:tc gridSpan="3">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fi-FI" sz="1500" b="0" i="0" kern="1200" noProof="0" dirty="0">
                          <a:solidFill>
                            <a:schemeClr val="bg1"/>
                          </a:solidFill>
                          <a:latin typeface="Neue Haas Unica W1G Medium" panose="020B0504030206020203" pitchFamily="34" charset="0"/>
                          <a:ea typeface="+mn-ea"/>
                          <a:cs typeface="+mn-cs"/>
                        </a:rPr>
                        <a:t>uusia tykkääjiä</a:t>
                      </a:r>
                      <a:endParaRPr lang="fi-FI" sz="1500" b="0" noProof="0" dirty="0">
                        <a:solidFill>
                          <a:schemeClr val="bg1"/>
                        </a:solidFill>
                        <a:latin typeface="Neue Haas Unica W1G"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hMerge="1">
                  <a:txBody>
                    <a:bodyPr/>
                    <a:lstStyle/>
                    <a:p>
                      <a:pPr>
                        <a:lnSpc>
                          <a:spcPct val="100000"/>
                        </a:lnSpc>
                      </a:pPr>
                      <a:endParaRPr lang="fi-FI" sz="1300" noProof="0" dirty="0">
                        <a:solidFill>
                          <a:sysClr val="windowText" lastClr="000000"/>
                        </a:solidFill>
                      </a:endParaRPr>
                    </a:p>
                  </a:txBody>
                  <a:tcPr marL="0" marR="0" marT="0" marB="0" anchor="ctr"/>
                </a:tc>
                <a:tc hMerge="1">
                  <a:txBody>
                    <a:bodyPr/>
                    <a:lstStyle/>
                    <a:p>
                      <a:pPr algn="r">
                        <a:lnSpc>
                          <a:spcPct val="100000"/>
                        </a:lnSpc>
                      </a:pPr>
                      <a:r>
                        <a:rPr lang="fi-FI" sz="1500" b="0" i="0" noProof="0" dirty="0">
                          <a:solidFill>
                            <a:schemeClr val="bg1"/>
                          </a:solidFill>
                          <a:latin typeface="Neue Haas Unica W1G Medium" panose="020B0504030206020203" pitchFamily="34" charset="0"/>
                        </a:rPr>
                        <a:t>kanavan tilaajia</a:t>
                      </a:r>
                      <a:endParaRPr lang="fi-FI" sz="1500" b="0" noProof="0" dirty="0">
                        <a:solidFill>
                          <a:schemeClr val="bg1"/>
                        </a:solidFill>
                        <a:latin typeface="Neue Haas Unica W1G" panose="020B0504030206020203" pitchFamily="34" charset="0"/>
                      </a:endParaRPr>
                    </a:p>
                  </a:txBody>
                  <a:tcPr marL="0" marR="0" marT="0"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a:txBody>
                    <a:bodyPr/>
                    <a:lstStyle/>
                    <a:p>
                      <a:pPr algn="r">
                        <a:lnSpc>
                          <a:spcPct val="100000"/>
                        </a:lnSpc>
                      </a:pPr>
                      <a:endParaRPr lang="fi-FI" sz="1500" b="0" noProof="0" dirty="0">
                        <a:solidFill>
                          <a:schemeClr val="bg1"/>
                        </a:solidFill>
                        <a:latin typeface="Neue Haas Unica W1G"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35202110"/>
                  </a:ext>
                </a:extLst>
              </a:tr>
              <a:tr h="1707446">
                <a:tc>
                  <a:txBody>
                    <a:bodyPr/>
                    <a:lstStyle/>
                    <a:p>
                      <a:pPr algn="ctr" fontAlgn="b"/>
                      <a:r>
                        <a:rPr lang="fi-FI" sz="1500" u="none" strike="noStrike" kern="1200" noProof="0" dirty="0">
                          <a:solidFill>
                            <a:schemeClr val="accent1"/>
                          </a:solidFill>
                          <a:effectLst/>
                          <a:latin typeface="Neue Haas Unica W1G" panose="020B0504030206020203" pitchFamily="34" charset="0"/>
                          <a:ea typeface="+mn-ea"/>
                          <a:cs typeface="+mn-cs"/>
                        </a:rPr>
                        <a:t>1.-11.</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dirty="0">
                          <a:solidFill>
                            <a:srgbClr val="002649"/>
                          </a:solidFill>
                          <a:effectLst/>
                          <a:latin typeface="Neue Haas Unica W1G" panose="020B0504030206020203" pitchFamily="34" charset="0"/>
                        </a:rPr>
                        <a:t>Kotiliesi Käsityö, Kotitalo, Metsästys ja Kalastus, Opettaja, Parnasso, Sana, Seura, Suomen Lääkärilehti, Super, Vapaussoturi, Yliopisto</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02649"/>
                          </a:solidFill>
                          <a:effectLst/>
                          <a:latin typeface="Neue Haas Unica W1G" panose="020B0504030206020203" pitchFamily="34" charset="0"/>
                        </a:rPr>
                        <a:t>100</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tx2"/>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243953706"/>
                  </a:ext>
                </a:extLst>
              </a:tr>
            </a:tbl>
          </a:graphicData>
        </a:graphic>
      </p:graphicFrame>
    </p:spTree>
    <p:extLst>
      <p:ext uri="{BB962C8B-B14F-4D97-AF65-F5344CB8AC3E}">
        <p14:creationId xmlns:p14="http://schemas.microsoft.com/office/powerpoint/2010/main" val="8121845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580D914-1410-E34D-A2B5-24E5469ED6EB}"/>
              </a:ext>
            </a:extLst>
          </p:cNvPr>
          <p:cNvSpPr>
            <a:spLocks noGrp="1"/>
          </p:cNvSpPr>
          <p:nvPr>
            <p:ph type="title"/>
          </p:nvPr>
        </p:nvSpPr>
        <p:spPr>
          <a:xfrm>
            <a:off x="838200" y="191889"/>
            <a:ext cx="10602912" cy="931517"/>
          </a:xfrm>
        </p:spPr>
        <p:txBody>
          <a:bodyPr anchor="ctr">
            <a:noAutofit/>
          </a:bodyPr>
          <a:lstStyle/>
          <a:p>
            <a:r>
              <a:rPr lang="fi-FI" sz="3000" dirty="0">
                <a:solidFill>
                  <a:schemeClr val="accent1"/>
                </a:solidFill>
              </a:rPr>
              <a:t>Eniten uusia seuraajia </a:t>
            </a:r>
            <a:r>
              <a:rPr lang="fi-FI" sz="3000" u="sng" dirty="0">
                <a:solidFill>
                  <a:schemeClr val="accent1"/>
                </a:solidFill>
              </a:rPr>
              <a:t>Instagramissa</a:t>
            </a:r>
            <a:r>
              <a:rPr lang="fi-FI" sz="3000" dirty="0">
                <a:solidFill>
                  <a:schemeClr val="accent1"/>
                </a:solidFill>
              </a:rPr>
              <a:t> TOP 10 / maaliskuu 2024</a:t>
            </a:r>
          </a:p>
        </p:txBody>
      </p:sp>
      <p:graphicFrame>
        <p:nvGraphicFramePr>
          <p:cNvPr id="7" name="Table 7">
            <a:extLst>
              <a:ext uri="{FF2B5EF4-FFF2-40B4-BE49-F238E27FC236}">
                <a16:creationId xmlns:a16="http://schemas.microsoft.com/office/drawing/2014/main" id="{81418DE7-D61F-7041-819A-B3EDBDD89FED}"/>
              </a:ext>
            </a:extLst>
          </p:cNvPr>
          <p:cNvGraphicFramePr>
            <a:graphicFrameLocks noGrp="1"/>
          </p:cNvGraphicFramePr>
          <p:nvPr>
            <p:ph idx="10"/>
            <p:extLst>
              <p:ext uri="{D42A27DB-BD31-4B8C-83A1-F6EECF244321}">
                <p14:modId xmlns:p14="http://schemas.microsoft.com/office/powerpoint/2010/main" val="2564747671"/>
              </p:ext>
            </p:extLst>
          </p:nvPr>
        </p:nvGraphicFramePr>
        <p:xfrm>
          <a:off x="3703434" y="1410788"/>
          <a:ext cx="4785132" cy="4532814"/>
        </p:xfrm>
        <a:graphic>
          <a:graphicData uri="http://schemas.openxmlformats.org/drawingml/2006/table">
            <a:tbl>
              <a:tblPr firstRow="1" bandRow="1">
                <a:tableStyleId>{72833802-FEF1-4C79-8D5D-14CF1EAF98D9}</a:tableStyleId>
              </a:tblPr>
              <a:tblGrid>
                <a:gridCol w="674344">
                  <a:extLst>
                    <a:ext uri="{9D8B030D-6E8A-4147-A177-3AD203B41FA5}">
                      <a16:colId xmlns:a16="http://schemas.microsoft.com/office/drawing/2014/main" val="3436780004"/>
                    </a:ext>
                  </a:extLst>
                </a:gridCol>
                <a:gridCol w="2245091">
                  <a:extLst>
                    <a:ext uri="{9D8B030D-6E8A-4147-A177-3AD203B41FA5}">
                      <a16:colId xmlns:a16="http://schemas.microsoft.com/office/drawing/2014/main" val="3107084423"/>
                    </a:ext>
                  </a:extLst>
                </a:gridCol>
                <a:gridCol w="1541417">
                  <a:extLst>
                    <a:ext uri="{9D8B030D-6E8A-4147-A177-3AD203B41FA5}">
                      <a16:colId xmlns:a16="http://schemas.microsoft.com/office/drawing/2014/main" val="2894783011"/>
                    </a:ext>
                  </a:extLst>
                </a:gridCol>
                <a:gridCol w="324280">
                  <a:extLst>
                    <a:ext uri="{9D8B030D-6E8A-4147-A177-3AD203B41FA5}">
                      <a16:colId xmlns:a16="http://schemas.microsoft.com/office/drawing/2014/main" val="3113567705"/>
                    </a:ext>
                  </a:extLst>
                </a:gridCol>
              </a:tblGrid>
              <a:tr h="412074">
                <a:tc gridSpan="3">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fi-FI" sz="1500" b="0" i="0" kern="1200" noProof="0" dirty="0">
                          <a:solidFill>
                            <a:schemeClr val="bg1"/>
                          </a:solidFill>
                          <a:latin typeface="Neue Haas Unica W1G Medium" panose="020B0504030206020203" pitchFamily="34" charset="0"/>
                          <a:ea typeface="+mn-ea"/>
                          <a:cs typeface="+mn-cs"/>
                        </a:rPr>
                        <a:t>uusia seuraajia</a:t>
                      </a:r>
                      <a:endParaRPr lang="fi-FI" sz="1500" b="0" noProof="0" dirty="0">
                        <a:solidFill>
                          <a:schemeClr val="bg1"/>
                        </a:solidFill>
                        <a:latin typeface="Neue Haas Unica W1G"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hMerge="1">
                  <a:txBody>
                    <a:bodyPr/>
                    <a:lstStyle/>
                    <a:p>
                      <a:pPr>
                        <a:lnSpc>
                          <a:spcPct val="100000"/>
                        </a:lnSpc>
                      </a:pPr>
                      <a:endParaRPr lang="fi-FI" sz="1300" noProof="0" dirty="0">
                        <a:solidFill>
                          <a:sysClr val="windowText" lastClr="000000"/>
                        </a:solidFill>
                      </a:endParaRPr>
                    </a:p>
                  </a:txBody>
                  <a:tcPr marL="0" marR="0" marT="0" marB="0" anchor="ctr"/>
                </a:tc>
                <a:tc hMerge="1">
                  <a:txBody>
                    <a:bodyPr/>
                    <a:lstStyle/>
                    <a:p>
                      <a:pPr algn="r">
                        <a:lnSpc>
                          <a:spcPct val="100000"/>
                        </a:lnSpc>
                      </a:pPr>
                      <a:r>
                        <a:rPr lang="fi-FI" sz="1500" b="0" i="0" noProof="0" dirty="0">
                          <a:solidFill>
                            <a:schemeClr val="bg1"/>
                          </a:solidFill>
                          <a:latin typeface="Neue Haas Unica W1G Medium" panose="020B0504030206020203" pitchFamily="34" charset="0"/>
                        </a:rPr>
                        <a:t>kanavan tilaajia</a:t>
                      </a:r>
                      <a:endParaRPr lang="fi-FI" sz="1500" b="0" noProof="0" dirty="0">
                        <a:solidFill>
                          <a:schemeClr val="bg1"/>
                        </a:solidFill>
                        <a:latin typeface="Neue Haas Unica W1G" panose="020B0504030206020203" pitchFamily="34" charset="0"/>
                      </a:endParaRPr>
                    </a:p>
                  </a:txBody>
                  <a:tcPr marL="0" marR="0" marT="0"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a:txBody>
                    <a:bodyPr/>
                    <a:lstStyle/>
                    <a:p>
                      <a:pPr algn="r">
                        <a:lnSpc>
                          <a:spcPct val="100000"/>
                        </a:lnSpc>
                      </a:pPr>
                      <a:endParaRPr lang="fi-FI" sz="1500" b="0" noProof="0" dirty="0">
                        <a:solidFill>
                          <a:schemeClr val="bg1"/>
                        </a:solidFill>
                        <a:latin typeface="Neue Haas Unica W1G"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35202110"/>
                  </a:ext>
                </a:extLst>
              </a:tr>
              <a:tr h="412074">
                <a:tc>
                  <a:txBody>
                    <a:bodyPr/>
                    <a:lstStyle/>
                    <a:p>
                      <a:pPr algn="ctr" fontAlgn="b"/>
                      <a:r>
                        <a:rPr lang="fi-FI" sz="1500" u="none" strike="noStrike" kern="1200" noProof="0" dirty="0">
                          <a:solidFill>
                            <a:schemeClr val="accent1"/>
                          </a:solidFill>
                          <a:effectLst/>
                          <a:latin typeface="Neue Haas Unica W1G" panose="020B0504030206020203" pitchFamily="34" charset="0"/>
                          <a:ea typeface="+mn-ea"/>
                          <a:cs typeface="+mn-cs"/>
                        </a:rPr>
                        <a:t>1.</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Metsätrans</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6350" cap="flat" cmpd="sng" algn="ctr">
                      <a:noFill/>
                      <a:prstDash val="solid"/>
                      <a:miter lim="800000"/>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02649"/>
                          </a:solidFill>
                          <a:effectLst/>
                          <a:latin typeface="Neue Haas Unica W1G" panose="020B0504030206020203" pitchFamily="34" charset="0"/>
                        </a:rPr>
                        <a:t>646</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tx2"/>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635044205"/>
                  </a:ext>
                </a:extLst>
              </a:tr>
              <a:tr h="412074">
                <a:tc>
                  <a:txBody>
                    <a:bodyPr/>
                    <a:lstStyle/>
                    <a:p>
                      <a:pPr algn="ctr" fontAlgn="b"/>
                      <a:r>
                        <a:rPr lang="fi-FI" sz="1500" u="none" strike="noStrike" kern="1200" noProof="0" dirty="0">
                          <a:solidFill>
                            <a:schemeClr val="accent1"/>
                          </a:solidFill>
                          <a:effectLst/>
                          <a:latin typeface="Neue Haas Unica W1G" panose="020B0504030206020203" pitchFamily="34" charset="0"/>
                          <a:ea typeface="+mn-ea"/>
                          <a:cs typeface="+mn-cs"/>
                        </a:rPr>
                        <a:t>2.</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Meillä kotona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02649"/>
                          </a:solidFill>
                          <a:effectLst/>
                          <a:latin typeface="Neue Haas Unica W1G" panose="020B0504030206020203" pitchFamily="34" charset="0"/>
                        </a:rPr>
                        <a:t>614</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tx2"/>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142137905"/>
                  </a:ext>
                </a:extLst>
              </a:tr>
              <a:tr h="412074">
                <a:tc>
                  <a:txBody>
                    <a:bodyPr/>
                    <a:lstStyle/>
                    <a:p>
                      <a:pPr algn="ctr" fontAlgn="b"/>
                      <a:r>
                        <a:rPr lang="fi-FI" sz="1500" u="none" strike="noStrike" kern="1200" noProof="0" dirty="0">
                          <a:solidFill>
                            <a:schemeClr val="accent1"/>
                          </a:solidFill>
                          <a:effectLst/>
                          <a:latin typeface="Neue Haas Unica W1G" panose="020B0504030206020203" pitchFamily="34" charset="0"/>
                          <a:ea typeface="+mn-ea"/>
                          <a:cs typeface="+mn-cs"/>
                        </a:rPr>
                        <a:t>3.</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Seiska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02649"/>
                          </a:solidFill>
                          <a:effectLst/>
                          <a:latin typeface="Neue Haas Unica W1G" panose="020B0504030206020203" pitchFamily="34" charset="0"/>
                        </a:rPr>
                        <a:t>538</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tx2"/>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926108310"/>
                  </a:ext>
                </a:extLst>
              </a:tr>
              <a:tr h="412074">
                <a:tc>
                  <a:txBody>
                    <a:bodyPr/>
                    <a:lstStyle/>
                    <a:p>
                      <a:pPr algn="ctr" fontAlgn="b"/>
                      <a:r>
                        <a:rPr lang="fi-FI" sz="1500" u="none" strike="noStrike" kern="1200" noProof="0">
                          <a:solidFill>
                            <a:schemeClr val="accent1"/>
                          </a:solidFill>
                          <a:effectLst/>
                          <a:latin typeface="Neue Haas Unica W1G" panose="020B0504030206020203" pitchFamily="34" charset="0"/>
                          <a:ea typeface="+mn-ea"/>
                          <a:cs typeface="+mn-cs"/>
                        </a:rPr>
                        <a:t>4.</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Viherpiha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02649"/>
                          </a:solidFill>
                          <a:effectLst/>
                          <a:latin typeface="Neue Haas Unica W1G" panose="020B0504030206020203" pitchFamily="34" charset="0"/>
                        </a:rPr>
                        <a:t>447</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tx2"/>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630288932"/>
                  </a:ext>
                </a:extLst>
              </a:tr>
              <a:tr h="412074">
                <a:tc>
                  <a:txBody>
                    <a:bodyPr/>
                    <a:lstStyle/>
                    <a:p>
                      <a:pPr algn="ctr" fontAlgn="b"/>
                      <a:r>
                        <a:rPr lang="fi-FI" sz="1500" u="none" strike="noStrike" kern="1200" noProof="0" dirty="0">
                          <a:solidFill>
                            <a:schemeClr val="accent1"/>
                          </a:solidFill>
                          <a:effectLst/>
                          <a:latin typeface="Neue Haas Unica W1G" panose="020B0504030206020203" pitchFamily="34" charset="0"/>
                          <a:ea typeface="+mn-ea"/>
                          <a:cs typeface="+mn-cs"/>
                        </a:rPr>
                        <a:t>5.</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Kotiliesi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02649"/>
                          </a:solidFill>
                          <a:effectLst/>
                          <a:latin typeface="Neue Haas Unica W1G" panose="020B0504030206020203" pitchFamily="34" charset="0"/>
                        </a:rPr>
                        <a:t>437</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tx2"/>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4023938739"/>
                  </a:ext>
                </a:extLst>
              </a:tr>
              <a:tr h="412074">
                <a:tc>
                  <a:txBody>
                    <a:bodyPr/>
                    <a:lstStyle/>
                    <a:p>
                      <a:pPr algn="ctr" fontAlgn="b"/>
                      <a:r>
                        <a:rPr lang="fi-FI" sz="1500" u="none" strike="noStrike" kern="1200" noProof="0" dirty="0">
                          <a:solidFill>
                            <a:schemeClr val="accent1"/>
                          </a:solidFill>
                          <a:effectLst/>
                          <a:latin typeface="Neue Haas Unica W1G" panose="020B0504030206020203" pitchFamily="34" charset="0"/>
                          <a:ea typeface="+mn-ea"/>
                          <a:cs typeface="+mn-cs"/>
                        </a:rPr>
                        <a:t>6.</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Tiede</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02649"/>
                          </a:solidFill>
                          <a:effectLst/>
                          <a:latin typeface="Neue Haas Unica W1G" panose="020B0504030206020203" pitchFamily="34" charset="0"/>
                        </a:rPr>
                        <a:t>367</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tx2"/>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436576395"/>
                  </a:ext>
                </a:extLst>
              </a:tr>
              <a:tr h="412074">
                <a:tc>
                  <a:txBody>
                    <a:bodyPr/>
                    <a:lstStyle/>
                    <a:p>
                      <a:pPr algn="ctr" fontAlgn="b"/>
                      <a:r>
                        <a:rPr lang="fi-FI" sz="1500" u="none" strike="noStrike" kern="1200" noProof="0">
                          <a:solidFill>
                            <a:schemeClr val="accent1"/>
                          </a:solidFill>
                          <a:effectLst/>
                          <a:latin typeface="Neue Haas Unica W1G" panose="020B0504030206020203" pitchFamily="34" charset="0"/>
                          <a:ea typeface="+mn-ea"/>
                          <a:cs typeface="+mn-cs"/>
                        </a:rPr>
                        <a:t>7.</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dirty="0">
                          <a:solidFill>
                            <a:srgbClr val="002649"/>
                          </a:solidFill>
                          <a:effectLst/>
                          <a:latin typeface="Neue Haas Unica W1G" panose="020B0504030206020203" pitchFamily="34" charset="0"/>
                        </a:rPr>
                        <a:t>Trendi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02649"/>
                          </a:solidFill>
                          <a:effectLst/>
                          <a:latin typeface="Neue Haas Unica W1G" panose="020B0504030206020203" pitchFamily="34" charset="0"/>
                        </a:rPr>
                        <a:t>314</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tx2"/>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131458507"/>
                  </a:ext>
                </a:extLst>
              </a:tr>
              <a:tr h="412074">
                <a:tc>
                  <a:txBody>
                    <a:bodyPr/>
                    <a:lstStyle/>
                    <a:p>
                      <a:pPr algn="ctr" fontAlgn="b"/>
                      <a:r>
                        <a:rPr lang="fi-FI" sz="1500" u="none" strike="noStrike" kern="1200" noProof="0" dirty="0">
                          <a:solidFill>
                            <a:schemeClr val="accent1"/>
                          </a:solidFill>
                          <a:effectLst/>
                          <a:latin typeface="Neue Haas Unica W1G" panose="020B0504030206020203" pitchFamily="34" charset="0"/>
                          <a:ea typeface="+mn-ea"/>
                          <a:cs typeface="+mn-cs"/>
                        </a:rPr>
                        <a:t>8.</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Me Naiset</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02649"/>
                          </a:solidFill>
                          <a:effectLst/>
                          <a:latin typeface="Neue Haas Unica W1G" panose="020B0504030206020203" pitchFamily="34" charset="0"/>
                        </a:rPr>
                        <a:t>312</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tx2"/>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885632224"/>
                  </a:ext>
                </a:extLst>
              </a:tr>
              <a:tr h="412074">
                <a:tc>
                  <a:txBody>
                    <a:bodyPr/>
                    <a:lstStyle/>
                    <a:p>
                      <a:pPr algn="ctr" fontAlgn="b"/>
                      <a:r>
                        <a:rPr lang="fi-FI" sz="1500" u="none" strike="noStrike" kern="1200" noProof="0" dirty="0">
                          <a:solidFill>
                            <a:schemeClr val="accent1"/>
                          </a:solidFill>
                          <a:effectLst/>
                          <a:latin typeface="Neue Haas Unica W1G" panose="020B0504030206020203" pitchFamily="34" charset="0"/>
                          <a:ea typeface="+mn-ea"/>
                          <a:cs typeface="+mn-cs"/>
                        </a:rPr>
                        <a:t>9.</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Suomen Luonto</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02649"/>
                          </a:solidFill>
                          <a:effectLst/>
                          <a:latin typeface="Neue Haas Unica W1G" panose="020B0504030206020203" pitchFamily="34" charset="0"/>
                        </a:rPr>
                        <a:t>259</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tx2"/>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653992292"/>
                  </a:ext>
                </a:extLst>
              </a:tr>
              <a:tr h="412074">
                <a:tc>
                  <a:txBody>
                    <a:bodyPr/>
                    <a:lstStyle/>
                    <a:p>
                      <a:pPr algn="ctr" fontAlgn="b"/>
                      <a:r>
                        <a:rPr lang="fi-FI" sz="1500" u="none" strike="noStrike" kern="1200" noProof="0" dirty="0">
                          <a:solidFill>
                            <a:schemeClr val="accent1"/>
                          </a:solidFill>
                          <a:effectLst/>
                          <a:latin typeface="Neue Haas Unica W1G" panose="020B0504030206020203" pitchFamily="34" charset="0"/>
                          <a:ea typeface="+mn-ea"/>
                          <a:cs typeface="+mn-cs"/>
                        </a:rPr>
                        <a:t>10.</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TAUKO Magazine</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02649"/>
                          </a:solidFill>
                          <a:effectLst/>
                          <a:latin typeface="Neue Haas Unica W1G" panose="020B0504030206020203" pitchFamily="34" charset="0"/>
                        </a:rPr>
                        <a:t>253</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tx2"/>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127811441"/>
                  </a:ext>
                </a:extLst>
              </a:tr>
            </a:tbl>
          </a:graphicData>
        </a:graphic>
      </p:graphicFrame>
    </p:spTree>
    <p:extLst>
      <p:ext uri="{BB962C8B-B14F-4D97-AF65-F5344CB8AC3E}">
        <p14:creationId xmlns:p14="http://schemas.microsoft.com/office/powerpoint/2010/main" val="9284630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580D914-1410-E34D-A2B5-24E5469ED6EB}"/>
              </a:ext>
            </a:extLst>
          </p:cNvPr>
          <p:cNvSpPr>
            <a:spLocks noGrp="1"/>
          </p:cNvSpPr>
          <p:nvPr>
            <p:ph type="title"/>
          </p:nvPr>
        </p:nvSpPr>
        <p:spPr>
          <a:xfrm>
            <a:off x="838200" y="191889"/>
            <a:ext cx="10602912" cy="931517"/>
          </a:xfrm>
        </p:spPr>
        <p:txBody>
          <a:bodyPr anchor="ctr">
            <a:noAutofit/>
          </a:bodyPr>
          <a:lstStyle/>
          <a:p>
            <a:r>
              <a:rPr lang="fi-FI" sz="3000" dirty="0">
                <a:solidFill>
                  <a:schemeClr val="accent1"/>
                </a:solidFill>
              </a:rPr>
              <a:t>Eniten uusia seuraajia </a:t>
            </a:r>
            <a:r>
              <a:rPr lang="fi-FI" sz="3000" u="sng" dirty="0">
                <a:solidFill>
                  <a:schemeClr val="accent1"/>
                </a:solidFill>
              </a:rPr>
              <a:t>X:ssä</a:t>
            </a:r>
            <a:r>
              <a:rPr lang="fi-FI" sz="3000" dirty="0">
                <a:solidFill>
                  <a:schemeClr val="accent1"/>
                </a:solidFill>
              </a:rPr>
              <a:t> TOP 10 / maaliskuu 2024</a:t>
            </a:r>
          </a:p>
        </p:txBody>
      </p:sp>
      <p:graphicFrame>
        <p:nvGraphicFramePr>
          <p:cNvPr id="7" name="Table 7">
            <a:extLst>
              <a:ext uri="{FF2B5EF4-FFF2-40B4-BE49-F238E27FC236}">
                <a16:creationId xmlns:a16="http://schemas.microsoft.com/office/drawing/2014/main" id="{81418DE7-D61F-7041-819A-B3EDBDD89FED}"/>
              </a:ext>
            </a:extLst>
          </p:cNvPr>
          <p:cNvGraphicFramePr>
            <a:graphicFrameLocks noGrp="1"/>
          </p:cNvGraphicFramePr>
          <p:nvPr>
            <p:ph idx="10"/>
            <p:extLst>
              <p:ext uri="{D42A27DB-BD31-4B8C-83A1-F6EECF244321}">
                <p14:modId xmlns:p14="http://schemas.microsoft.com/office/powerpoint/2010/main" val="97293035"/>
              </p:ext>
            </p:extLst>
          </p:nvPr>
        </p:nvGraphicFramePr>
        <p:xfrm>
          <a:off x="3703434" y="1410788"/>
          <a:ext cx="4785132" cy="4523844"/>
        </p:xfrm>
        <a:graphic>
          <a:graphicData uri="http://schemas.openxmlformats.org/drawingml/2006/table">
            <a:tbl>
              <a:tblPr firstRow="1" bandRow="1">
                <a:tableStyleId>{72833802-FEF1-4C79-8D5D-14CF1EAF98D9}</a:tableStyleId>
              </a:tblPr>
              <a:tblGrid>
                <a:gridCol w="674344">
                  <a:extLst>
                    <a:ext uri="{9D8B030D-6E8A-4147-A177-3AD203B41FA5}">
                      <a16:colId xmlns:a16="http://schemas.microsoft.com/office/drawing/2014/main" val="3436780004"/>
                    </a:ext>
                  </a:extLst>
                </a:gridCol>
                <a:gridCol w="2245091">
                  <a:extLst>
                    <a:ext uri="{9D8B030D-6E8A-4147-A177-3AD203B41FA5}">
                      <a16:colId xmlns:a16="http://schemas.microsoft.com/office/drawing/2014/main" val="3107084423"/>
                    </a:ext>
                  </a:extLst>
                </a:gridCol>
                <a:gridCol w="1541417">
                  <a:extLst>
                    <a:ext uri="{9D8B030D-6E8A-4147-A177-3AD203B41FA5}">
                      <a16:colId xmlns:a16="http://schemas.microsoft.com/office/drawing/2014/main" val="2894783011"/>
                    </a:ext>
                  </a:extLst>
                </a:gridCol>
                <a:gridCol w="324280">
                  <a:extLst>
                    <a:ext uri="{9D8B030D-6E8A-4147-A177-3AD203B41FA5}">
                      <a16:colId xmlns:a16="http://schemas.microsoft.com/office/drawing/2014/main" val="3113567705"/>
                    </a:ext>
                  </a:extLst>
                </a:gridCol>
              </a:tblGrid>
              <a:tr h="376987">
                <a:tc gridSpan="3">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fi-FI" sz="1500" b="0" i="0" kern="1200" noProof="0" dirty="0">
                          <a:solidFill>
                            <a:schemeClr val="bg1"/>
                          </a:solidFill>
                          <a:latin typeface="Neue Haas Unica W1G Medium" panose="020B0504030206020203" pitchFamily="34" charset="0"/>
                          <a:ea typeface="+mn-ea"/>
                          <a:cs typeface="+mn-cs"/>
                        </a:rPr>
                        <a:t>uusia seuraajia</a:t>
                      </a:r>
                      <a:endParaRPr lang="fi-FI" sz="1500" b="0" noProof="0" dirty="0">
                        <a:solidFill>
                          <a:schemeClr val="bg1"/>
                        </a:solidFill>
                        <a:latin typeface="Neue Haas Unica W1G"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hMerge="1">
                  <a:txBody>
                    <a:bodyPr/>
                    <a:lstStyle/>
                    <a:p>
                      <a:pPr>
                        <a:lnSpc>
                          <a:spcPct val="100000"/>
                        </a:lnSpc>
                      </a:pPr>
                      <a:endParaRPr lang="fi-FI" sz="1300" noProof="0" dirty="0">
                        <a:solidFill>
                          <a:sysClr val="windowText" lastClr="000000"/>
                        </a:solidFill>
                      </a:endParaRPr>
                    </a:p>
                  </a:txBody>
                  <a:tcPr marL="0" marR="0" marT="0" marB="0" anchor="ctr"/>
                </a:tc>
                <a:tc hMerge="1">
                  <a:txBody>
                    <a:bodyPr/>
                    <a:lstStyle/>
                    <a:p>
                      <a:pPr algn="r">
                        <a:lnSpc>
                          <a:spcPct val="100000"/>
                        </a:lnSpc>
                      </a:pPr>
                      <a:r>
                        <a:rPr lang="fi-FI" sz="1500" b="0" i="0" noProof="0" dirty="0">
                          <a:solidFill>
                            <a:schemeClr val="bg1"/>
                          </a:solidFill>
                          <a:latin typeface="Neue Haas Unica W1G Medium" panose="020B0504030206020203" pitchFamily="34" charset="0"/>
                        </a:rPr>
                        <a:t>kanavan tilaajia</a:t>
                      </a:r>
                      <a:endParaRPr lang="fi-FI" sz="1500" b="0" noProof="0" dirty="0">
                        <a:solidFill>
                          <a:schemeClr val="bg1"/>
                        </a:solidFill>
                        <a:latin typeface="Neue Haas Unica W1G" panose="020B0504030206020203" pitchFamily="34" charset="0"/>
                      </a:endParaRPr>
                    </a:p>
                  </a:txBody>
                  <a:tcPr marL="0" marR="0" marT="0"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a:txBody>
                    <a:bodyPr/>
                    <a:lstStyle/>
                    <a:p>
                      <a:pPr algn="r">
                        <a:lnSpc>
                          <a:spcPct val="100000"/>
                        </a:lnSpc>
                      </a:pPr>
                      <a:endParaRPr lang="fi-FI" sz="1500" b="0" noProof="0" dirty="0">
                        <a:solidFill>
                          <a:schemeClr val="bg1"/>
                        </a:solidFill>
                        <a:latin typeface="Neue Haas Unica W1G"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35202110"/>
                  </a:ext>
                </a:extLst>
              </a:tr>
              <a:tr h="376987">
                <a:tc>
                  <a:txBody>
                    <a:bodyPr/>
                    <a:lstStyle/>
                    <a:p>
                      <a:pPr algn="ctr" fontAlgn="b"/>
                      <a:r>
                        <a:rPr lang="fi-FI" sz="1500" u="none" strike="noStrike" kern="1200" noProof="0" dirty="0">
                          <a:solidFill>
                            <a:srgbClr val="002649"/>
                          </a:solidFill>
                          <a:effectLst/>
                          <a:latin typeface="Neue Haas Unica W1G" panose="020B0504030206020203" pitchFamily="34" charset="0"/>
                          <a:ea typeface="+mn-ea"/>
                          <a:cs typeface="+mn-cs"/>
                        </a:rPr>
                        <a:t>1.</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Suomen Kuvalehti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6350" cap="flat" cmpd="sng" algn="ctr">
                      <a:noFill/>
                      <a:prstDash val="solid"/>
                      <a:miter lim="800000"/>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02649"/>
                          </a:solidFill>
                          <a:effectLst/>
                          <a:latin typeface="Neue Haas Unica W1G" panose="020B0504030206020203" pitchFamily="34" charset="0"/>
                        </a:rPr>
                        <a:t>578</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accent1"/>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635044205"/>
                  </a:ext>
                </a:extLst>
              </a:tr>
              <a:tr h="376987">
                <a:tc>
                  <a:txBody>
                    <a:bodyPr/>
                    <a:lstStyle/>
                    <a:p>
                      <a:pPr algn="ctr" fontAlgn="b"/>
                      <a:r>
                        <a:rPr lang="fi-FI" sz="1500" u="none" strike="noStrike" kern="1200" noProof="0" dirty="0">
                          <a:solidFill>
                            <a:srgbClr val="002649"/>
                          </a:solidFill>
                          <a:effectLst/>
                          <a:latin typeface="Neue Haas Unica W1G" panose="020B0504030206020203" pitchFamily="34" charset="0"/>
                          <a:ea typeface="+mn-ea"/>
                          <a:cs typeface="+mn-cs"/>
                        </a:rPr>
                        <a:t>2.</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Reserviläinen</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02649"/>
                          </a:solidFill>
                          <a:effectLst/>
                          <a:latin typeface="Neue Haas Unica W1G" panose="020B0504030206020203" pitchFamily="34" charset="0"/>
                        </a:rPr>
                        <a:t>26</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accent1"/>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142137905"/>
                  </a:ext>
                </a:extLst>
              </a:tr>
              <a:tr h="376987">
                <a:tc>
                  <a:txBody>
                    <a:bodyPr/>
                    <a:lstStyle/>
                    <a:p>
                      <a:pPr algn="ctr" fontAlgn="b"/>
                      <a:r>
                        <a:rPr lang="fi-FI" sz="1500" u="none" strike="noStrike" kern="1200" noProof="0" dirty="0">
                          <a:solidFill>
                            <a:srgbClr val="002649"/>
                          </a:solidFill>
                          <a:effectLst/>
                          <a:latin typeface="Neue Haas Unica W1G" panose="020B0504030206020203" pitchFamily="34" charset="0"/>
                          <a:ea typeface="+mn-ea"/>
                          <a:cs typeface="+mn-cs"/>
                        </a:rPr>
                        <a:t>3.</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Ulkopolitiikka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02649"/>
                          </a:solidFill>
                          <a:effectLst/>
                          <a:latin typeface="Neue Haas Unica W1G" panose="020B0504030206020203" pitchFamily="34" charset="0"/>
                        </a:rPr>
                        <a:t>24</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accent1"/>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926108310"/>
                  </a:ext>
                </a:extLst>
              </a:tr>
              <a:tr h="376987">
                <a:tc>
                  <a:txBody>
                    <a:bodyPr/>
                    <a:lstStyle/>
                    <a:p>
                      <a:pPr algn="ctr" fontAlgn="b"/>
                      <a:r>
                        <a:rPr lang="fi-FI" sz="1500" u="none" strike="noStrike" kern="1200" noProof="0" dirty="0">
                          <a:solidFill>
                            <a:srgbClr val="002649"/>
                          </a:solidFill>
                          <a:effectLst/>
                          <a:latin typeface="Neue Haas Unica W1G" panose="020B0504030206020203" pitchFamily="34" charset="0"/>
                          <a:ea typeface="+mn-ea"/>
                          <a:cs typeface="+mn-cs"/>
                        </a:rPr>
                        <a:t>4.–5.</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Demokraatti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02649"/>
                          </a:solidFill>
                          <a:effectLst/>
                          <a:latin typeface="Neue Haas Unica W1G" panose="020B0504030206020203" pitchFamily="34" charset="0"/>
                        </a:rPr>
                        <a:t>19</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accent1"/>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630288932"/>
                  </a:ext>
                </a:extLst>
              </a:tr>
              <a:tr h="376987">
                <a:tc>
                  <a:txBody>
                    <a:bodyPr/>
                    <a:lstStyle/>
                    <a:p>
                      <a:pPr algn="ctr" fontAlgn="b"/>
                      <a:endParaRPr lang="fi-FI" sz="1500" u="none" strike="noStrike" kern="1200" noProof="0" dirty="0">
                        <a:solidFill>
                          <a:srgbClr val="002649"/>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Suomen Lääkärilehti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02649"/>
                          </a:solidFill>
                          <a:effectLst/>
                          <a:latin typeface="Neue Haas Unica W1G" panose="020B0504030206020203" pitchFamily="34" charset="0"/>
                        </a:rPr>
                        <a:t>19</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accent1"/>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4023938739"/>
                  </a:ext>
                </a:extLst>
              </a:tr>
              <a:tr h="376987">
                <a:tc>
                  <a:txBody>
                    <a:bodyPr/>
                    <a:lstStyle/>
                    <a:p>
                      <a:pPr algn="ctr" fontAlgn="b"/>
                      <a:r>
                        <a:rPr lang="fi-FI" sz="1500" u="none" strike="noStrike" kern="1200" noProof="0" dirty="0">
                          <a:solidFill>
                            <a:srgbClr val="002649"/>
                          </a:solidFill>
                          <a:effectLst/>
                          <a:latin typeface="Neue Haas Unica W1G" panose="020B0504030206020203" pitchFamily="34" charset="0"/>
                          <a:ea typeface="+mn-ea"/>
                          <a:cs typeface="+mn-cs"/>
                        </a:rPr>
                        <a:t>6.–7.</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Apteekkarilehti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02649"/>
                          </a:solidFill>
                          <a:effectLst/>
                          <a:latin typeface="Neue Haas Unica W1G" panose="020B0504030206020203" pitchFamily="34" charset="0"/>
                        </a:rPr>
                        <a:t>9</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accent1"/>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436576395"/>
                  </a:ext>
                </a:extLst>
              </a:tr>
              <a:tr h="376987">
                <a:tc>
                  <a:txBody>
                    <a:bodyPr/>
                    <a:lstStyle/>
                    <a:p>
                      <a:pPr algn="ctr" fontAlgn="b"/>
                      <a:endParaRPr lang="fi-FI" sz="1500" u="none" strike="noStrike" kern="1200" noProof="0" dirty="0">
                        <a:solidFill>
                          <a:srgbClr val="002649"/>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Metsälehti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02649"/>
                          </a:solidFill>
                          <a:effectLst/>
                          <a:latin typeface="Neue Haas Unica W1G" panose="020B0504030206020203" pitchFamily="34" charset="0"/>
                        </a:rPr>
                        <a:t>9</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accent1"/>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131458507"/>
                  </a:ext>
                </a:extLst>
              </a:tr>
              <a:tr h="376987">
                <a:tc>
                  <a:txBody>
                    <a:bodyPr/>
                    <a:lstStyle/>
                    <a:p>
                      <a:pPr algn="ctr" fontAlgn="b"/>
                      <a:r>
                        <a:rPr lang="fi-FI" sz="1500" u="none" strike="noStrike" kern="1200" noProof="0" dirty="0">
                          <a:solidFill>
                            <a:srgbClr val="002649"/>
                          </a:solidFill>
                          <a:effectLst/>
                          <a:latin typeface="Neue Haas Unica W1G" panose="020B0504030206020203" pitchFamily="34" charset="0"/>
                          <a:ea typeface="+mn-ea"/>
                          <a:cs typeface="+mn-cs"/>
                        </a:rPr>
                        <a:t>8.–11.</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dirty="0">
                          <a:solidFill>
                            <a:srgbClr val="002649"/>
                          </a:solidFill>
                          <a:effectLst/>
                          <a:latin typeface="Neue Haas Unica W1G" panose="020B0504030206020203" pitchFamily="34" charset="0"/>
                        </a:rPr>
                        <a:t>Arkkitehti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02649"/>
                          </a:solidFill>
                          <a:effectLst/>
                          <a:latin typeface="Neue Haas Unica W1G" panose="020B0504030206020203" pitchFamily="34" charset="0"/>
                        </a:rPr>
                        <a:t>6</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accent1"/>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9479928"/>
                  </a:ext>
                </a:extLst>
              </a:tr>
              <a:tr h="376987">
                <a:tc>
                  <a:txBody>
                    <a:bodyPr/>
                    <a:lstStyle/>
                    <a:p>
                      <a:pPr algn="ctr" fontAlgn="b"/>
                      <a:endParaRPr lang="fi-FI" sz="1500" u="none" strike="noStrike" kern="1200" noProof="0" dirty="0">
                        <a:solidFill>
                          <a:srgbClr val="002649"/>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dirty="0">
                          <a:solidFill>
                            <a:srgbClr val="002649"/>
                          </a:solidFill>
                          <a:effectLst/>
                          <a:latin typeface="Neue Haas Unica W1G" panose="020B0504030206020203" pitchFamily="34" charset="0"/>
                        </a:rPr>
                        <a:t>Kotimaa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02649"/>
                          </a:solidFill>
                          <a:effectLst/>
                          <a:latin typeface="Neue Haas Unica W1G" panose="020B0504030206020203" pitchFamily="34" charset="0"/>
                        </a:rPr>
                        <a:t>6</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accent1"/>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89978998"/>
                  </a:ext>
                </a:extLst>
              </a:tr>
              <a:tr h="376987">
                <a:tc>
                  <a:txBody>
                    <a:bodyPr/>
                    <a:lstStyle/>
                    <a:p>
                      <a:pPr algn="ctr" fontAlgn="b"/>
                      <a:endParaRPr lang="fi-FI" sz="1500" u="none" strike="noStrike" kern="1200" noProof="0" dirty="0">
                        <a:solidFill>
                          <a:srgbClr val="002649"/>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dirty="0">
                          <a:solidFill>
                            <a:srgbClr val="002649"/>
                          </a:solidFill>
                          <a:effectLst/>
                          <a:latin typeface="Neue Haas Unica W1G" panose="020B0504030206020203" pitchFamily="34" charset="0"/>
                        </a:rPr>
                        <a:t>Moottori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02649"/>
                          </a:solidFill>
                          <a:effectLst/>
                          <a:latin typeface="Neue Haas Unica W1G" panose="020B0504030206020203" pitchFamily="34" charset="0"/>
                        </a:rPr>
                        <a:t>6</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accent1"/>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487090641"/>
                  </a:ext>
                </a:extLst>
              </a:tr>
              <a:tr h="376987">
                <a:tc>
                  <a:txBody>
                    <a:bodyPr/>
                    <a:lstStyle/>
                    <a:p>
                      <a:pPr algn="ctr" fontAlgn="b"/>
                      <a:endParaRPr lang="fi-FI" sz="1500" u="none" strike="noStrike" kern="1200" noProof="0" dirty="0">
                        <a:solidFill>
                          <a:srgbClr val="002649"/>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dirty="0">
                          <a:solidFill>
                            <a:srgbClr val="002649"/>
                          </a:solidFill>
                          <a:effectLst/>
                          <a:latin typeface="Neue Haas Unica W1G" panose="020B0504030206020203" pitchFamily="34" charset="0"/>
                        </a:rPr>
                        <a:t>Siivet</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02649"/>
                          </a:solidFill>
                          <a:effectLst/>
                          <a:latin typeface="Neue Haas Unica W1G" panose="020B0504030206020203" pitchFamily="34" charset="0"/>
                        </a:rPr>
                        <a:t>6</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accent1"/>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4162960442"/>
                  </a:ext>
                </a:extLst>
              </a:tr>
            </a:tbl>
          </a:graphicData>
        </a:graphic>
      </p:graphicFrame>
    </p:spTree>
    <p:extLst>
      <p:ext uri="{BB962C8B-B14F-4D97-AF65-F5344CB8AC3E}">
        <p14:creationId xmlns:p14="http://schemas.microsoft.com/office/powerpoint/2010/main" val="5596698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54211F1-BC6F-244E-990C-EA5DDCFFA30A}"/>
              </a:ext>
            </a:extLst>
          </p:cNvPr>
          <p:cNvSpPr>
            <a:spLocks noGrp="1"/>
          </p:cNvSpPr>
          <p:nvPr>
            <p:ph type="title"/>
          </p:nvPr>
        </p:nvSpPr>
        <p:spPr/>
        <p:txBody>
          <a:bodyPr/>
          <a:lstStyle/>
          <a:p>
            <a:r>
              <a:rPr lang="fi-FI" dirty="0"/>
              <a:t>Seuratut mediat</a:t>
            </a:r>
          </a:p>
        </p:txBody>
      </p:sp>
    </p:spTree>
    <p:extLst>
      <p:ext uri="{BB962C8B-B14F-4D97-AF65-F5344CB8AC3E}">
        <p14:creationId xmlns:p14="http://schemas.microsoft.com/office/powerpoint/2010/main" val="16353075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31F7DE-50D2-C94A-AF14-6ACEB45F687E}"/>
              </a:ext>
            </a:extLst>
          </p:cNvPr>
          <p:cNvSpPr>
            <a:spLocks noGrp="1"/>
          </p:cNvSpPr>
          <p:nvPr>
            <p:ph type="title"/>
          </p:nvPr>
        </p:nvSpPr>
        <p:spPr>
          <a:xfrm>
            <a:off x="1169070" y="235133"/>
            <a:ext cx="9941169" cy="875210"/>
          </a:xfrm>
        </p:spPr>
        <p:txBody>
          <a:bodyPr anchor="ctr">
            <a:normAutofit fontScale="90000"/>
          </a:bodyPr>
          <a:lstStyle/>
          <a:p>
            <a:r>
              <a:rPr lang="en-FI" sz="3400" dirty="0">
                <a:solidFill>
                  <a:schemeClr val="tx2"/>
                </a:solidFill>
                <a:latin typeface="Canela Medium" pitchFamily="2" charset="77"/>
              </a:rPr>
              <a:t>Seurannassa olleet mediat (</a:t>
            </a:r>
            <a:r>
              <a:rPr lang="fi-FI" sz="3400" dirty="0">
                <a:solidFill>
                  <a:schemeClr val="tx2"/>
                </a:solidFill>
                <a:latin typeface="Canela Medium" pitchFamily="2" charset="77"/>
              </a:rPr>
              <a:t>196 </a:t>
            </a:r>
            <a:r>
              <a:rPr lang="en-FI" sz="3400" dirty="0">
                <a:solidFill>
                  <a:schemeClr val="tx2"/>
                </a:solidFill>
                <a:latin typeface="Canela Medium" pitchFamily="2" charset="77"/>
              </a:rPr>
              <a:t>kpl) /</a:t>
            </a:r>
            <a:r>
              <a:rPr lang="fi-FI" sz="3400" dirty="0"/>
              <a:t> maaliskuu 2024</a:t>
            </a:r>
            <a:endParaRPr lang="en-FI" sz="3400" dirty="0">
              <a:solidFill>
                <a:schemeClr val="tx2"/>
              </a:solidFill>
              <a:latin typeface="Canela Medium" pitchFamily="2" charset="77"/>
            </a:endParaRPr>
          </a:p>
        </p:txBody>
      </p:sp>
      <p:sp>
        <p:nvSpPr>
          <p:cNvPr id="7" name="Content Placeholder 6">
            <a:extLst>
              <a:ext uri="{FF2B5EF4-FFF2-40B4-BE49-F238E27FC236}">
                <a16:creationId xmlns:a16="http://schemas.microsoft.com/office/drawing/2014/main" id="{4D408246-F249-E64C-B4BD-AD0D1C184A7A}"/>
              </a:ext>
            </a:extLst>
          </p:cNvPr>
          <p:cNvSpPr>
            <a:spLocks noGrp="1"/>
          </p:cNvSpPr>
          <p:nvPr>
            <p:ph idx="11"/>
          </p:nvPr>
        </p:nvSpPr>
        <p:spPr>
          <a:xfrm>
            <a:off x="759678" y="1110343"/>
            <a:ext cx="10614580" cy="5264331"/>
          </a:xfrm>
        </p:spPr>
        <p:txBody>
          <a:bodyPr anchor="ctr">
            <a:noAutofit/>
          </a:bodyPr>
          <a:lstStyle/>
          <a:p>
            <a:pPr marL="0" indent="0">
              <a:lnSpc>
                <a:spcPct val="150000"/>
              </a:lnSpc>
            </a:pPr>
            <a:r>
              <a:rPr lang="fi-FI" sz="1600" dirty="0">
                <a:effectLst/>
                <a:latin typeface="Calibri" panose="020F0502020204030204" pitchFamily="34" charset="0"/>
                <a:ea typeface="Calibri" panose="020F0502020204030204" pitchFamily="34" charset="0"/>
                <a:cs typeface="Times New Roman" panose="02020603050405020304" pitchFamily="18" charset="0"/>
              </a:rPr>
              <a:t>Aarre     Aku Ankka     Anna     Antiikki &amp; Design     Apteekkarilehti     Apu     Arkkitehti     Arkkitehtiuutiset     Arvopaperi     Ase &amp; Erä     Askel     Auto Bild Suomi     Automaatioväylä     Avotakka     </a:t>
            </a:r>
            <a:r>
              <a:rPr lang="fi-FI" sz="1600" dirty="0" err="1">
                <a:effectLst/>
                <a:latin typeface="Calibri" panose="020F0502020204030204" pitchFamily="34" charset="0"/>
                <a:ea typeface="Calibri" panose="020F0502020204030204" pitchFamily="34" charset="0"/>
                <a:cs typeface="Times New Roman" panose="02020603050405020304" pitchFamily="18" charset="0"/>
              </a:rPr>
              <a:t>Caravan</a:t>
            </a:r>
            <a:r>
              <a:rPr lang="fi-FI" sz="1600" dirty="0">
                <a:effectLst/>
                <a:latin typeface="Calibri" panose="020F0502020204030204" pitchFamily="34" charset="0"/>
                <a:ea typeface="Calibri" panose="020F0502020204030204" pitchFamily="34" charset="0"/>
                <a:cs typeface="Times New Roman" panose="02020603050405020304" pitchFamily="18" charset="0"/>
              </a:rPr>
              <a:t>     Costa del Sol Magazine     </a:t>
            </a:r>
            <a:r>
              <a:rPr lang="fi-FI" sz="1600" dirty="0" err="1">
                <a:effectLst/>
                <a:latin typeface="Calibri" panose="020F0502020204030204" pitchFamily="34" charset="0"/>
                <a:ea typeface="Calibri" panose="020F0502020204030204" pitchFamily="34" charset="0"/>
                <a:cs typeface="Times New Roman" panose="02020603050405020304" pitchFamily="18" charset="0"/>
              </a:rPr>
              <a:t>Deko</a:t>
            </a:r>
            <a:r>
              <a:rPr lang="fi-FI" sz="1600" dirty="0">
                <a:effectLst/>
                <a:latin typeface="Calibri" panose="020F0502020204030204" pitchFamily="34" charset="0"/>
                <a:ea typeface="Calibri" panose="020F0502020204030204" pitchFamily="34" charset="0"/>
                <a:cs typeface="Times New Roman" panose="02020603050405020304" pitchFamily="18" charset="0"/>
              </a:rPr>
              <a:t>     Demokraatti     </a:t>
            </a:r>
            <a:r>
              <a:rPr lang="fi-FI" sz="1600" dirty="0" err="1">
                <a:effectLst/>
                <a:latin typeface="Calibri" panose="020F0502020204030204" pitchFamily="34" charset="0"/>
                <a:ea typeface="Calibri" panose="020F0502020204030204" pitchFamily="34" charset="0"/>
                <a:cs typeface="Times New Roman" panose="02020603050405020304" pitchFamily="18" charset="0"/>
              </a:rPr>
              <a:t>DigiKuva</a:t>
            </a:r>
            <a:r>
              <a:rPr lang="fi-FI" sz="1600" dirty="0">
                <a:effectLst/>
                <a:latin typeface="Calibri" panose="020F0502020204030204" pitchFamily="34" charset="0"/>
                <a:ea typeface="Calibri" panose="020F0502020204030204" pitchFamily="34" charset="0"/>
                <a:cs typeface="Times New Roman" panose="02020603050405020304" pitchFamily="18" charset="0"/>
              </a:rPr>
              <a:t>     Eeva     Elintarvike ja Terveys     Elämä     Erä     ET     </a:t>
            </a:r>
            <a:r>
              <a:rPr lang="fi-FI" sz="1600" dirty="0" err="1">
                <a:effectLst/>
                <a:latin typeface="Calibri" panose="020F0502020204030204" pitchFamily="34" charset="0"/>
                <a:ea typeface="Calibri" panose="020F0502020204030204" pitchFamily="34" charset="0"/>
                <a:cs typeface="Times New Roman" panose="02020603050405020304" pitchFamily="18" charset="0"/>
              </a:rPr>
              <a:t>Evento</a:t>
            </a:r>
            <a:r>
              <a:rPr lang="fi-FI" sz="1600" dirty="0">
                <a:effectLst/>
                <a:latin typeface="Calibri" panose="020F0502020204030204" pitchFamily="34" charset="0"/>
                <a:ea typeface="Calibri" panose="020F0502020204030204" pitchFamily="34" charset="0"/>
                <a:cs typeface="Times New Roman" panose="02020603050405020304" pitchFamily="18" charset="0"/>
              </a:rPr>
              <a:t>     </a:t>
            </a:r>
            <a:r>
              <a:rPr lang="fi-FI" sz="1600" dirty="0" err="1">
                <a:effectLst/>
                <a:latin typeface="Calibri" panose="020F0502020204030204" pitchFamily="34" charset="0"/>
                <a:ea typeface="Calibri" panose="020F0502020204030204" pitchFamily="34" charset="0"/>
                <a:cs typeface="Times New Roman" panose="02020603050405020304" pitchFamily="18" charset="0"/>
              </a:rPr>
              <a:t>Fashion</a:t>
            </a:r>
            <a:r>
              <a:rPr lang="fi-FI" sz="1600" dirty="0">
                <a:effectLst/>
                <a:latin typeface="Calibri" panose="020F0502020204030204" pitchFamily="34" charset="0"/>
                <a:ea typeface="Calibri" panose="020F0502020204030204" pitchFamily="34" charset="0"/>
                <a:cs typeface="Times New Roman" panose="02020603050405020304" pitchFamily="18" charset="0"/>
              </a:rPr>
              <a:t> Finland     Gloria     Glorian Koti     Glorian </a:t>
            </a:r>
            <a:r>
              <a:rPr lang="fi-FI" sz="1600" dirty="0" err="1">
                <a:effectLst/>
                <a:latin typeface="Calibri" panose="020F0502020204030204" pitchFamily="34" charset="0"/>
                <a:ea typeface="Calibri" panose="020F0502020204030204" pitchFamily="34" charset="0"/>
                <a:cs typeface="Times New Roman" panose="02020603050405020304" pitchFamily="18" charset="0"/>
              </a:rPr>
              <a:t>ruoka&amp;viini</a:t>
            </a:r>
            <a:r>
              <a:rPr lang="fi-FI" sz="1600" dirty="0">
                <a:effectLst/>
                <a:latin typeface="Calibri" panose="020F0502020204030204" pitchFamily="34" charset="0"/>
                <a:ea typeface="Calibri" panose="020F0502020204030204" pitchFamily="34" charset="0"/>
                <a:cs typeface="Times New Roman" panose="02020603050405020304" pitchFamily="18" charset="0"/>
              </a:rPr>
              <a:t>     </a:t>
            </a:r>
            <a:r>
              <a:rPr lang="fi-FI" sz="1600" dirty="0" err="1">
                <a:effectLst/>
                <a:latin typeface="Calibri" panose="020F0502020204030204" pitchFamily="34" charset="0"/>
                <a:ea typeface="Calibri" panose="020F0502020204030204" pitchFamily="34" charset="0"/>
                <a:cs typeface="Times New Roman" panose="02020603050405020304" pitchFamily="18" charset="0"/>
              </a:rPr>
              <a:t>Goal</a:t>
            </a:r>
            <a:r>
              <a:rPr lang="fi-FI" sz="1600" dirty="0">
                <a:effectLst/>
                <a:latin typeface="Calibri" panose="020F0502020204030204" pitchFamily="34" charset="0"/>
                <a:ea typeface="Calibri" panose="020F0502020204030204" pitchFamily="34" charset="0"/>
                <a:cs typeface="Times New Roman" panose="02020603050405020304" pitchFamily="18" charset="0"/>
              </a:rPr>
              <a:t>     GTi-Magazine     Hevoshullu     Hevosmaailma     Hifimaailma     Hiihto     HR Viesti     HS </a:t>
            </a:r>
            <a:r>
              <a:rPr lang="fi-FI" sz="1600" dirty="0">
                <a:latin typeface="Calibri" panose="020F0502020204030204" pitchFamily="34" charset="0"/>
                <a:ea typeface="Calibri" panose="020F0502020204030204" pitchFamily="34" charset="0"/>
                <a:cs typeface="Times New Roman" panose="02020603050405020304" pitchFamily="18" charset="0"/>
              </a:rPr>
              <a:t>Elämä</a:t>
            </a:r>
            <a:r>
              <a:rPr lang="fi-FI" sz="1600" dirty="0">
                <a:effectLst/>
                <a:latin typeface="Calibri" panose="020F0502020204030204" pitchFamily="34" charset="0"/>
                <a:ea typeface="Calibri" panose="020F0502020204030204" pitchFamily="34" charset="0"/>
                <a:cs typeface="Times New Roman" panose="02020603050405020304" pitchFamily="18" charset="0"/>
              </a:rPr>
              <a:t>     Hymy     Hyvä Elämä     Hyvä terveys     Ihana     Image     Improbatur     Insinööri     Juoksija     Kaikkien aikojen Joulu     </a:t>
            </a:r>
            <a:r>
              <a:rPr lang="fi-FI" sz="1600" dirty="0" err="1">
                <a:effectLst/>
                <a:latin typeface="Calibri" panose="020F0502020204030204" pitchFamily="34" charset="0"/>
                <a:ea typeface="Calibri" panose="020F0502020204030204" pitchFamily="34" charset="0"/>
                <a:cs typeface="Times New Roman" panose="02020603050405020304" pitchFamily="18" charset="0"/>
              </a:rPr>
              <a:t>Kaksplus</a:t>
            </a:r>
            <a:r>
              <a:rPr lang="fi-FI" sz="1600" dirty="0">
                <a:effectLst/>
                <a:latin typeface="Calibri" panose="020F0502020204030204" pitchFamily="34" charset="0"/>
                <a:ea typeface="Calibri" panose="020F0502020204030204" pitchFamily="34" charset="0"/>
                <a:cs typeface="Times New Roman" panose="02020603050405020304" pitchFamily="18" charset="0"/>
              </a:rPr>
              <a:t>     Kamera-lehti     Katso     Kauneimmat Käsityöt     Kauneus &amp; Terveys     Kehittyvä kauppa     Kello &amp; Kulta     </a:t>
            </a:r>
            <a:r>
              <a:rPr lang="fi-FI" sz="1600" dirty="0">
                <a:effectLst/>
                <a:latin typeface="+mn-lt"/>
                <a:ea typeface="Calibri" panose="020F0502020204030204" pitchFamily="34" charset="0"/>
                <a:cs typeface="Times New Roman" panose="02020603050405020304" pitchFamily="18" charset="0"/>
              </a:rPr>
              <a:t>Kiertotalouden erikoislehti Uusiouutiset     </a:t>
            </a:r>
            <a:r>
              <a:rPr lang="fi-FI" sz="1600" dirty="0">
                <a:effectLst/>
                <a:latin typeface="Calibri" panose="020F0502020204030204" pitchFamily="34" charset="0"/>
                <a:ea typeface="Calibri" panose="020F0502020204030204" pitchFamily="34" charset="0"/>
                <a:cs typeface="Times New Roman" panose="02020603050405020304" pitchFamily="18" charset="0"/>
              </a:rPr>
              <a:t>Kiinteistö &amp; energia     Kippari     Kissafani     Kodin Kuvalehti     Kodin Pellervo     </a:t>
            </a:r>
            <a:r>
              <a:rPr lang="fi-FI" sz="1600" dirty="0" err="1">
                <a:effectLst/>
                <a:latin typeface="Calibri" panose="020F0502020204030204" pitchFamily="34" charset="0"/>
                <a:ea typeface="Calibri" panose="020F0502020204030204" pitchFamily="34" charset="0"/>
                <a:cs typeface="Times New Roman" panose="02020603050405020304" pitchFamily="18" charset="0"/>
              </a:rPr>
              <a:t>Kommuntorget</a:t>
            </a:r>
            <a:r>
              <a:rPr lang="fi-FI" sz="1600" dirty="0">
                <a:effectLst/>
                <a:latin typeface="Calibri" panose="020F0502020204030204" pitchFamily="34" charset="0"/>
                <a:ea typeface="Calibri" panose="020F0502020204030204" pitchFamily="34" charset="0"/>
                <a:cs typeface="Times New Roman" panose="02020603050405020304" pitchFamily="18" charset="0"/>
              </a:rPr>
              <a:t> – </a:t>
            </a:r>
            <a:r>
              <a:rPr lang="fi-FI" sz="1600" dirty="0" err="1">
                <a:effectLst/>
                <a:latin typeface="Calibri" panose="020F0502020204030204" pitchFamily="34" charset="0"/>
                <a:ea typeface="Calibri" panose="020F0502020204030204" pitchFamily="34" charset="0"/>
                <a:cs typeface="Times New Roman" panose="02020603050405020304" pitchFamily="18" charset="0"/>
              </a:rPr>
              <a:t>Finlands</a:t>
            </a:r>
            <a:r>
              <a:rPr lang="fi-FI" sz="1600" dirty="0">
                <a:effectLst/>
                <a:latin typeface="Calibri" panose="020F0502020204030204" pitchFamily="34" charset="0"/>
                <a:ea typeface="Calibri" panose="020F0502020204030204" pitchFamily="34" charset="0"/>
                <a:cs typeface="Times New Roman" panose="02020603050405020304" pitchFamily="18" charset="0"/>
              </a:rPr>
              <a:t> </a:t>
            </a:r>
            <a:r>
              <a:rPr lang="fi-FI" sz="1600" dirty="0" err="1">
                <a:effectLst/>
                <a:latin typeface="Calibri" panose="020F0502020204030204" pitchFamily="34" charset="0"/>
                <a:ea typeface="Calibri" panose="020F0502020204030204" pitchFamily="34" charset="0"/>
                <a:cs typeface="Times New Roman" panose="02020603050405020304" pitchFamily="18" charset="0"/>
              </a:rPr>
              <a:t>kommuntidning</a:t>
            </a:r>
            <a:r>
              <a:rPr lang="fi-FI" sz="1600" dirty="0">
                <a:effectLst/>
                <a:latin typeface="Calibri" panose="020F0502020204030204" pitchFamily="34" charset="0"/>
                <a:ea typeface="Calibri" panose="020F0502020204030204" pitchFamily="34" charset="0"/>
                <a:cs typeface="Times New Roman" panose="02020603050405020304" pitchFamily="18" charset="0"/>
              </a:rPr>
              <a:t>     Konekuriiri     Konepörssi     Koneviesti     Koti ja keittiö     Koti ja maaseutu     Kotiliesi     </a:t>
            </a:r>
            <a:r>
              <a:rPr lang="fi-FI" sz="1600" dirty="0" err="1">
                <a:effectLst/>
                <a:latin typeface="Calibri" panose="020F0502020204030204" pitchFamily="34" charset="0"/>
                <a:ea typeface="Calibri" panose="020F0502020204030204" pitchFamily="34" charset="0"/>
                <a:cs typeface="Times New Roman" panose="02020603050405020304" pitchFamily="18" charset="0"/>
              </a:rPr>
              <a:t>Kotiliesi</a:t>
            </a:r>
            <a:r>
              <a:rPr lang="fi-FI" sz="1600" dirty="0">
                <a:effectLst/>
                <a:latin typeface="Calibri" panose="020F0502020204030204" pitchFamily="34" charset="0"/>
                <a:ea typeface="Calibri" panose="020F0502020204030204" pitchFamily="34" charset="0"/>
                <a:cs typeface="Times New Roman" panose="02020603050405020304" pitchFamily="18" charset="0"/>
              </a:rPr>
              <a:t> Käsityö     Kotimaa     </a:t>
            </a:r>
            <a:r>
              <a:rPr lang="fi-FI" sz="1600" dirty="0" err="1">
                <a:effectLst/>
                <a:latin typeface="Calibri" panose="020F0502020204030204" pitchFamily="34" charset="0"/>
                <a:ea typeface="Calibri" panose="020F0502020204030204" pitchFamily="34" charset="0"/>
                <a:cs typeface="Times New Roman" panose="02020603050405020304" pitchFamily="18" charset="0"/>
              </a:rPr>
              <a:t>KotiMikro</a:t>
            </a:r>
            <a:r>
              <a:rPr lang="fi-FI" sz="1600" dirty="0">
                <a:effectLst/>
                <a:latin typeface="Calibri" panose="020F0502020204030204" pitchFamily="34" charset="0"/>
                <a:ea typeface="Calibri" panose="020F0502020204030204" pitchFamily="34" charset="0"/>
                <a:cs typeface="Times New Roman" panose="02020603050405020304" pitchFamily="18" charset="0"/>
              </a:rPr>
              <a:t>     Kotipuutarha     Kotitalo     Kotivinkki     Koululainen     K-Ruoka     Kuluttaja     Kuntalehti     Kuntatekniikka     Kunto Plus     Käytännön Maamies     Lapsen Maailma     Lastenkirkko     Lastenmaa     Leivotaan     Luontaisterveys     </a:t>
            </a:r>
            <a:r>
              <a:rPr lang="fi-FI" sz="1600" dirty="0" err="1">
                <a:effectLst/>
                <a:latin typeface="Calibri" panose="020F0502020204030204" pitchFamily="34" charset="0"/>
                <a:ea typeface="Calibri" panose="020F0502020204030204" pitchFamily="34" charset="0"/>
                <a:cs typeface="Times New Roman" panose="02020603050405020304" pitchFamily="18" charset="0"/>
              </a:rPr>
              <a:t>Lätta</a:t>
            </a:r>
            <a:r>
              <a:rPr lang="fi-FI" sz="1600" dirty="0">
                <a:effectLst/>
                <a:latin typeface="Calibri" panose="020F0502020204030204" pitchFamily="34" charset="0"/>
                <a:ea typeface="Calibri" panose="020F0502020204030204" pitchFamily="34" charset="0"/>
                <a:cs typeface="Times New Roman" panose="02020603050405020304" pitchFamily="18" charset="0"/>
              </a:rPr>
              <a:t> </a:t>
            </a:r>
            <a:r>
              <a:rPr lang="fi-FI" sz="1600" dirty="0" err="1">
                <a:effectLst/>
                <a:latin typeface="Calibri" panose="020F0502020204030204" pitchFamily="34" charset="0"/>
                <a:ea typeface="Calibri" panose="020F0502020204030204" pitchFamily="34" charset="0"/>
                <a:cs typeface="Times New Roman" panose="02020603050405020304" pitchFamily="18" charset="0"/>
              </a:rPr>
              <a:t>bladet</a:t>
            </a:r>
            <a:r>
              <a:rPr lang="fi-FI" sz="1600" dirty="0">
                <a:effectLst/>
                <a:latin typeface="Calibri" panose="020F0502020204030204" pitchFamily="34" charset="0"/>
                <a:ea typeface="Calibri" panose="020F0502020204030204" pitchFamily="34" charset="0"/>
                <a:cs typeface="Times New Roman" panose="02020603050405020304" pitchFamily="18" charset="0"/>
              </a:rPr>
              <a:t>     Maailman Kuvalehti     Maalla     Maatilan Pellervo     Maku     Matka     Me Naiset     </a:t>
            </a:r>
            <a:r>
              <a:rPr lang="fi-FI" sz="1600" dirty="0" err="1">
                <a:effectLst/>
                <a:latin typeface="Calibri" panose="020F0502020204030204" pitchFamily="34" charset="0"/>
                <a:ea typeface="Calibri" panose="020F0502020204030204" pitchFamily="34" charset="0"/>
                <a:cs typeface="Times New Roman" panose="02020603050405020304" pitchFamily="18" charset="0"/>
              </a:rPr>
              <a:t>Mediuutiset</a:t>
            </a:r>
            <a:r>
              <a:rPr lang="fi-FI" sz="1600" dirty="0">
                <a:effectLst/>
                <a:latin typeface="Calibri" panose="020F0502020204030204" pitchFamily="34" charset="0"/>
                <a:ea typeface="Calibri" panose="020F0502020204030204" pitchFamily="34" charset="0"/>
                <a:cs typeface="Times New Roman" panose="02020603050405020304" pitchFamily="18" charset="0"/>
              </a:rPr>
              <a:t>     Meidän Mökki     Meidän Talo     Meillä kotona     </a:t>
            </a:r>
            <a:r>
              <a:rPr lang="fi-FI" sz="1600" dirty="0">
                <a:effectLst/>
                <a:latin typeface="+mn-lt"/>
                <a:ea typeface="Calibri" panose="020F0502020204030204" pitchFamily="34" charset="0"/>
                <a:cs typeface="Times New Roman" panose="02020603050405020304" pitchFamily="18" charset="0"/>
              </a:rPr>
              <a:t>Metsälehti     Metsästys ja Kalastus</a:t>
            </a:r>
            <a:r>
              <a:rPr lang="fi-FI" sz="1600" dirty="0">
                <a:latin typeface="+mn-lt"/>
                <a:ea typeface="Calibri" panose="020F0502020204030204" pitchFamily="34" charset="0"/>
                <a:cs typeface="Times New Roman" panose="02020603050405020304" pitchFamily="18" charset="0"/>
              </a:rPr>
              <a:t>     </a:t>
            </a:r>
            <a:r>
              <a:rPr lang="fi-FI" sz="1600" dirty="0">
                <a:effectLst/>
                <a:latin typeface="+mn-lt"/>
                <a:ea typeface="Calibri" panose="020F0502020204030204" pitchFamily="34" charset="0"/>
                <a:cs typeface="Times New Roman" panose="02020603050405020304" pitchFamily="18" charset="0"/>
              </a:rPr>
              <a:t>Metsästäjä     </a:t>
            </a:r>
            <a:r>
              <a:rPr lang="fi-FI" sz="1600" dirty="0" err="1">
                <a:effectLst/>
                <a:latin typeface="+mn-lt"/>
                <a:ea typeface="Calibri" panose="020F0502020204030204" pitchFamily="34" charset="0"/>
                <a:cs typeface="Times New Roman" panose="02020603050405020304" pitchFamily="18" charset="0"/>
              </a:rPr>
              <a:t>Metsätrans</a:t>
            </a:r>
            <a:r>
              <a:rPr lang="fi-FI" sz="1600" dirty="0">
                <a:effectLst/>
                <a:latin typeface="+mn-lt"/>
                <a:ea typeface="Calibri" panose="020F0502020204030204" pitchFamily="34" charset="0"/>
                <a:cs typeface="Times New Roman" panose="02020603050405020304" pitchFamily="18" charset="0"/>
              </a:rPr>
              <a:t>     Mikrobitti     Mondo     Moottori     Motiivi     Museo     … </a:t>
            </a:r>
            <a:endParaRPr lang="fi-FI" sz="1600" dirty="0"/>
          </a:p>
        </p:txBody>
      </p:sp>
      <p:sp>
        <p:nvSpPr>
          <p:cNvPr id="6" name="Content Placeholder 2">
            <a:extLst>
              <a:ext uri="{FF2B5EF4-FFF2-40B4-BE49-F238E27FC236}">
                <a16:creationId xmlns:a16="http://schemas.microsoft.com/office/drawing/2014/main" id="{7E26FECC-CBC7-7445-B83C-DA2B2DE6FDF7}"/>
              </a:ext>
            </a:extLst>
          </p:cNvPr>
          <p:cNvSpPr txBox="1">
            <a:spLocks/>
          </p:cNvSpPr>
          <p:nvPr/>
        </p:nvSpPr>
        <p:spPr>
          <a:xfrm>
            <a:off x="1219197" y="3054099"/>
            <a:ext cx="4847771" cy="2867729"/>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Font typeface="Arial" panose="020B0604020202020204" pitchFamily="34" charset="0"/>
              <a:buChar char="•"/>
              <a:defRPr sz="2000" b="0" i="0" kern="1200">
                <a:solidFill>
                  <a:srgbClr val="002649"/>
                </a:solidFill>
                <a:latin typeface="Neue Haas Unica W1G Light" panose="020B0404030206020203" pitchFamily="34" charset="0"/>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b="0" i="0" kern="1200">
                <a:solidFill>
                  <a:srgbClr val="002649"/>
                </a:solidFill>
                <a:latin typeface="Neue Haas Unica W1G Light" panose="020B0404030206020203" pitchFamily="34" charset="0"/>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b="0" i="0" kern="1200">
                <a:solidFill>
                  <a:srgbClr val="002649"/>
                </a:solidFill>
                <a:latin typeface="Neue Haas Unica W1G Light" panose="020B0404030206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b="0" i="0" kern="1200">
                <a:solidFill>
                  <a:srgbClr val="002649"/>
                </a:solidFill>
                <a:latin typeface="Neue Haas Unica W1G Light" panose="020B0404030206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b="0" i="0" kern="1200">
                <a:solidFill>
                  <a:srgbClr val="002649"/>
                </a:solidFill>
                <a:latin typeface="Neue Haas Unica W1G Light" panose="020B0404030206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endParaRPr lang="fi-FI" i="1" dirty="0">
              <a:solidFill>
                <a:schemeClr val="accent1"/>
              </a:solidFill>
              <a:latin typeface="Neue Haas Unica W1G" panose="020B0504030206020203" pitchFamily="34" charset="0"/>
            </a:endParaRPr>
          </a:p>
        </p:txBody>
      </p:sp>
    </p:spTree>
    <p:extLst>
      <p:ext uri="{BB962C8B-B14F-4D97-AF65-F5344CB8AC3E}">
        <p14:creationId xmlns:p14="http://schemas.microsoft.com/office/powerpoint/2010/main" val="353875215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31F7DE-50D2-C94A-AF14-6ACEB45F687E}"/>
              </a:ext>
            </a:extLst>
          </p:cNvPr>
          <p:cNvSpPr>
            <a:spLocks noGrp="1"/>
          </p:cNvSpPr>
          <p:nvPr>
            <p:ph type="title"/>
          </p:nvPr>
        </p:nvSpPr>
        <p:spPr>
          <a:xfrm>
            <a:off x="1169070" y="235133"/>
            <a:ext cx="9941169" cy="875210"/>
          </a:xfrm>
        </p:spPr>
        <p:txBody>
          <a:bodyPr anchor="ctr">
            <a:normAutofit fontScale="90000"/>
          </a:bodyPr>
          <a:lstStyle/>
          <a:p>
            <a:r>
              <a:rPr lang="en-FI" sz="3400" dirty="0">
                <a:solidFill>
                  <a:schemeClr val="tx2"/>
                </a:solidFill>
                <a:latin typeface="Canela Medium" pitchFamily="2" charset="77"/>
              </a:rPr>
              <a:t>Seurannassa olleet mediat (</a:t>
            </a:r>
            <a:r>
              <a:rPr lang="fi-FI" sz="3400" dirty="0"/>
              <a:t>196</a:t>
            </a:r>
            <a:r>
              <a:rPr lang="en-FI" sz="3400" dirty="0">
                <a:solidFill>
                  <a:schemeClr val="tx2"/>
                </a:solidFill>
                <a:latin typeface="Canela Medium" pitchFamily="2" charset="77"/>
              </a:rPr>
              <a:t> kpl) /</a:t>
            </a:r>
            <a:r>
              <a:rPr lang="fi-FI" sz="3400" dirty="0"/>
              <a:t> maaliskuu 2024</a:t>
            </a:r>
            <a:endParaRPr lang="en-FI" sz="3400" dirty="0">
              <a:solidFill>
                <a:schemeClr val="tx2"/>
              </a:solidFill>
              <a:latin typeface="Canela Medium" pitchFamily="2" charset="77"/>
            </a:endParaRPr>
          </a:p>
        </p:txBody>
      </p:sp>
      <p:sp>
        <p:nvSpPr>
          <p:cNvPr id="7" name="Content Placeholder 6">
            <a:extLst>
              <a:ext uri="{FF2B5EF4-FFF2-40B4-BE49-F238E27FC236}">
                <a16:creationId xmlns:a16="http://schemas.microsoft.com/office/drawing/2014/main" id="{4D408246-F249-E64C-B4BD-AD0D1C184A7A}"/>
              </a:ext>
            </a:extLst>
          </p:cNvPr>
          <p:cNvSpPr>
            <a:spLocks noGrp="1"/>
          </p:cNvSpPr>
          <p:nvPr>
            <p:ph idx="11"/>
          </p:nvPr>
        </p:nvSpPr>
        <p:spPr>
          <a:xfrm>
            <a:off x="759678" y="1110343"/>
            <a:ext cx="10614580" cy="5264331"/>
          </a:xfrm>
        </p:spPr>
        <p:txBody>
          <a:bodyPr anchor="ctr">
            <a:noAutofit/>
          </a:bodyPr>
          <a:lstStyle/>
          <a:p>
            <a:pPr marL="0" indent="0">
              <a:lnSpc>
                <a:spcPct val="150000"/>
              </a:lnSpc>
            </a:pPr>
            <a:r>
              <a:rPr lang="fi-FI" sz="1600" dirty="0">
                <a:latin typeface="+mn-lt"/>
              </a:rPr>
              <a:t>…     </a:t>
            </a:r>
            <a:r>
              <a:rPr lang="fi-FI" sz="1600" dirty="0">
                <a:effectLst/>
                <a:latin typeface="+mn-lt"/>
                <a:ea typeface="Calibri" panose="020F0502020204030204" pitchFamily="34" charset="0"/>
                <a:cs typeface="Times New Roman" panose="02020603050405020304" pitchFamily="18" charset="0"/>
              </a:rPr>
              <a:t>Nuotta     Oma PIHA     Opettaja     Osuustoiminta     Palokuntalainen     Parnasso     Pelastustieto     Pelit     Perusta     Pieni on Suurin     Pinni     Pirkka     Poromies     Potilaan Lääkärilehti     </a:t>
            </a:r>
            <a:r>
              <a:rPr lang="fi-FI" sz="1600" dirty="0" err="1">
                <a:effectLst/>
                <a:latin typeface="+mn-lt"/>
                <a:ea typeface="Calibri" panose="020F0502020204030204" pitchFamily="34" charset="0"/>
                <a:cs typeface="Times New Roman" panose="02020603050405020304" pitchFamily="18" charset="0"/>
              </a:rPr>
              <a:t>Print&amp;Media</a:t>
            </a:r>
            <a:r>
              <a:rPr lang="fi-FI" sz="1600" dirty="0">
                <a:effectLst/>
                <a:latin typeface="+mn-lt"/>
                <a:ea typeface="Calibri" panose="020F0502020204030204" pitchFamily="34" charset="0"/>
                <a:cs typeface="Times New Roman" panose="02020603050405020304" pitchFamily="18" charset="0"/>
              </a:rPr>
              <a:t>     </a:t>
            </a:r>
            <a:r>
              <a:rPr lang="fi-FI" sz="1600" dirty="0" err="1">
                <a:effectLst/>
                <a:latin typeface="+mn-lt"/>
                <a:ea typeface="Calibri" panose="020F0502020204030204" pitchFamily="34" charset="0"/>
                <a:cs typeface="Times New Roman" panose="02020603050405020304" pitchFamily="18" charset="0"/>
              </a:rPr>
              <a:t>prointerior</a:t>
            </a:r>
            <a:r>
              <a:rPr lang="fi-FI" sz="1600" dirty="0">
                <a:effectLst/>
                <a:latin typeface="+mn-lt"/>
                <a:ea typeface="Calibri" panose="020F0502020204030204" pitchFamily="34" charset="0"/>
                <a:cs typeface="Times New Roman" panose="02020603050405020304" pitchFamily="18" charset="0"/>
              </a:rPr>
              <a:t>     </a:t>
            </a:r>
            <a:r>
              <a:rPr lang="fi-FI" sz="1600" dirty="0" err="1">
                <a:effectLst/>
                <a:latin typeface="+mn-lt"/>
                <a:ea typeface="Calibri" panose="020F0502020204030204" pitchFamily="34" charset="0"/>
                <a:cs typeface="Times New Roman" panose="02020603050405020304" pitchFamily="18" charset="0"/>
              </a:rPr>
              <a:t>Promaint</a:t>
            </a:r>
            <a:r>
              <a:rPr lang="fi-FI" sz="1600" dirty="0">
                <a:effectLst/>
                <a:latin typeface="+mn-lt"/>
                <a:ea typeface="Calibri" panose="020F0502020204030204" pitchFamily="34" charset="0"/>
                <a:cs typeface="Times New Roman" panose="02020603050405020304" pitchFamily="18" charset="0"/>
              </a:rPr>
              <a:t>     </a:t>
            </a:r>
            <a:r>
              <a:rPr lang="fi-FI" sz="1600" dirty="0" err="1">
                <a:effectLst/>
                <a:latin typeface="+mn-lt"/>
                <a:ea typeface="Calibri" panose="020F0502020204030204" pitchFamily="34" charset="0"/>
                <a:cs typeface="Times New Roman" panose="02020603050405020304" pitchFamily="18" charset="0"/>
              </a:rPr>
              <a:t>PUUTARHA&amp;kauppa</a:t>
            </a:r>
            <a:r>
              <a:rPr lang="fi-FI" sz="1600" dirty="0">
                <a:effectLst/>
                <a:latin typeface="+mn-lt"/>
                <a:ea typeface="Calibri" panose="020F0502020204030204" pitchFamily="34" charset="0"/>
                <a:cs typeface="Times New Roman" panose="02020603050405020304" pitchFamily="18" charset="0"/>
              </a:rPr>
              <a:t>     Rakennuslehti     Reserviläinen     Riffi     RONDO Classic     Sairaanhoitaja     Sana     Sanansaattaja     Sauna-lehti     Seiska     Selkosanomat     Seura     Siivet     Soppa365     Sosiaalivakuutus     Sport     Suomen Hammaslääkärilehti     Suomen Kiinteistölehti     Suomen Kuvalehti     Suomen Luonto     Suomen Lääkärilehti     Suomen Sotilas     Super     Suuri Käsityö     Sähkömaailma     Taide     TAITO     Talentia     Talomestari     Talotekniikka     Talouselämä     Taloustaito     TAUKO Magazine     </a:t>
            </a:r>
            <a:r>
              <a:rPr lang="fi-FI" sz="1600" dirty="0" err="1">
                <a:effectLst/>
                <a:latin typeface="+mn-lt"/>
                <a:ea typeface="Calibri" panose="020F0502020204030204" pitchFamily="34" charset="0"/>
                <a:cs typeface="Times New Roman" panose="02020603050405020304" pitchFamily="18" charset="0"/>
              </a:rPr>
              <a:t>Teatteri&amp;Tanssi+Sirkus</a:t>
            </a:r>
            <a:r>
              <a:rPr lang="fi-FI" sz="1600" dirty="0">
                <a:effectLst/>
                <a:latin typeface="+mn-lt"/>
                <a:ea typeface="Calibri" panose="020F0502020204030204" pitchFamily="34" charset="0"/>
                <a:cs typeface="Times New Roman" panose="02020603050405020304" pitchFamily="18" charset="0"/>
              </a:rPr>
              <a:t>     Tee Itse     Tehy-lehti     Tekniikan Maailma     Tekniikka &amp; Talous     Tiede     </a:t>
            </a:r>
            <a:r>
              <a:rPr lang="fi-FI" sz="1600" dirty="0" err="1">
                <a:effectLst/>
                <a:latin typeface="+mn-lt"/>
                <a:ea typeface="Calibri" panose="020F0502020204030204" pitchFamily="34" charset="0"/>
                <a:cs typeface="Times New Roman" panose="02020603050405020304" pitchFamily="18" charset="0"/>
              </a:rPr>
              <a:t>Tiede</a:t>
            </a:r>
            <a:r>
              <a:rPr lang="fi-FI" sz="1600" dirty="0">
                <a:effectLst/>
                <a:latin typeface="+mn-lt"/>
                <a:ea typeface="Calibri" panose="020F0502020204030204" pitchFamily="34" charset="0"/>
                <a:cs typeface="Times New Roman" panose="02020603050405020304" pitchFamily="18" charset="0"/>
              </a:rPr>
              <a:t> Luonto     Tieteen Kuvalehti     Tieteen Kuvalehti Historia     </a:t>
            </a:r>
            <a:r>
              <a:rPr lang="fi-FI" sz="1600" dirty="0" err="1">
                <a:effectLst/>
                <a:latin typeface="+mn-lt"/>
                <a:ea typeface="Calibri" panose="020F0502020204030204" pitchFamily="34" charset="0"/>
                <a:cs typeface="Times New Roman" panose="02020603050405020304" pitchFamily="18" charset="0"/>
              </a:rPr>
              <a:t>Tivi</a:t>
            </a:r>
            <a:r>
              <a:rPr lang="fi-FI" sz="1600" dirty="0">
                <a:effectLst/>
                <a:latin typeface="+mn-lt"/>
                <a:ea typeface="Calibri" panose="020F0502020204030204" pitchFamily="34" charset="0"/>
                <a:cs typeface="Times New Roman" panose="02020603050405020304" pitchFamily="18" charset="0"/>
              </a:rPr>
              <a:t>     TM Rakennusmaailma     Tosi Elämää     Trendi     TTT-lehti     Tukilinja     Tunne &amp; Mieli     Tuulilasi     Ulkopolitiikka     Ultra     Unelmien </a:t>
            </a:r>
            <a:r>
              <a:rPr lang="fi-FI" sz="1600" dirty="0" err="1">
                <a:effectLst/>
                <a:latin typeface="+mn-lt"/>
                <a:ea typeface="Calibri" panose="020F0502020204030204" pitchFamily="34" charset="0"/>
                <a:cs typeface="Times New Roman" panose="02020603050405020304" pitchFamily="18" charset="0"/>
              </a:rPr>
              <a:t>Talo&amp;Koti</a:t>
            </a:r>
            <a:r>
              <a:rPr lang="fi-FI" sz="1600" dirty="0">
                <a:effectLst/>
                <a:latin typeface="+mn-lt"/>
                <a:ea typeface="Calibri" panose="020F0502020204030204" pitchFamily="34" charset="0"/>
                <a:cs typeface="Times New Roman" panose="02020603050405020304" pitchFamily="18" charset="0"/>
              </a:rPr>
              <a:t>     V8-Magazine     Valitut Palat - Reader's Digest     Vapaa-ajan Kalastaja     Vapaussoturi     Vauhdin Maailma     Vene     Venemestari     Vepsäläinen </a:t>
            </a:r>
            <a:r>
              <a:rPr lang="fi-FI" sz="1600" dirty="0" err="1">
                <a:effectLst/>
                <a:latin typeface="+mn-lt"/>
                <a:ea typeface="Calibri" panose="020F0502020204030204" pitchFamily="34" charset="0"/>
                <a:cs typeface="Times New Roman" panose="02020603050405020304" pitchFamily="18" charset="0"/>
              </a:rPr>
              <a:t>Sisustamo</a:t>
            </a:r>
            <a:r>
              <a:rPr lang="fi-FI" sz="1600" dirty="0">
                <a:effectLst/>
                <a:latin typeface="+mn-lt"/>
                <a:ea typeface="Calibri" panose="020F0502020204030204" pitchFamily="34" charset="0"/>
                <a:cs typeface="Times New Roman" panose="02020603050405020304" pitchFamily="18" charset="0"/>
              </a:rPr>
              <a:t>     Verotus     Viherpiha     Viinilehti     Viisas Raha     Vinkki     Vitriini     VIVA     Voi hyvin     X     Yhteishyvä     Yliopisto     Ylioppilaslehti     Ympäristö ja Terveys     Yrittäjä Plus</a:t>
            </a:r>
            <a:endParaRPr lang="fi-FI" sz="1600" dirty="0">
              <a:latin typeface="+mn-lt"/>
            </a:endParaRPr>
          </a:p>
        </p:txBody>
      </p:sp>
      <p:sp>
        <p:nvSpPr>
          <p:cNvPr id="6" name="Content Placeholder 2">
            <a:extLst>
              <a:ext uri="{FF2B5EF4-FFF2-40B4-BE49-F238E27FC236}">
                <a16:creationId xmlns:a16="http://schemas.microsoft.com/office/drawing/2014/main" id="{7E26FECC-CBC7-7445-B83C-DA2B2DE6FDF7}"/>
              </a:ext>
            </a:extLst>
          </p:cNvPr>
          <p:cNvSpPr txBox="1">
            <a:spLocks/>
          </p:cNvSpPr>
          <p:nvPr/>
        </p:nvSpPr>
        <p:spPr>
          <a:xfrm>
            <a:off x="1219197" y="3054099"/>
            <a:ext cx="4847771" cy="2867729"/>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Font typeface="Arial" panose="020B0604020202020204" pitchFamily="34" charset="0"/>
              <a:buChar char="•"/>
              <a:defRPr sz="2000" b="0" i="0" kern="1200">
                <a:solidFill>
                  <a:srgbClr val="002649"/>
                </a:solidFill>
                <a:latin typeface="Neue Haas Unica W1G Light" panose="020B0404030206020203" pitchFamily="34" charset="0"/>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b="0" i="0" kern="1200">
                <a:solidFill>
                  <a:srgbClr val="002649"/>
                </a:solidFill>
                <a:latin typeface="Neue Haas Unica W1G Light" panose="020B0404030206020203" pitchFamily="34" charset="0"/>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b="0" i="0" kern="1200">
                <a:solidFill>
                  <a:srgbClr val="002649"/>
                </a:solidFill>
                <a:latin typeface="Neue Haas Unica W1G Light" panose="020B0404030206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b="0" i="0" kern="1200">
                <a:solidFill>
                  <a:srgbClr val="002649"/>
                </a:solidFill>
                <a:latin typeface="Neue Haas Unica W1G Light" panose="020B0404030206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b="0" i="0" kern="1200">
                <a:solidFill>
                  <a:srgbClr val="002649"/>
                </a:solidFill>
                <a:latin typeface="Neue Haas Unica W1G Light" panose="020B0404030206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endParaRPr lang="fi-FI" i="1" dirty="0">
              <a:solidFill>
                <a:schemeClr val="accent1"/>
              </a:solidFill>
              <a:latin typeface="Neue Haas Unica W1G" panose="020B0504030206020203" pitchFamily="34" charset="0"/>
            </a:endParaRPr>
          </a:p>
        </p:txBody>
      </p:sp>
    </p:spTree>
    <p:extLst>
      <p:ext uri="{BB962C8B-B14F-4D97-AF65-F5344CB8AC3E}">
        <p14:creationId xmlns:p14="http://schemas.microsoft.com/office/powerpoint/2010/main" val="91392597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31F7DE-50D2-C94A-AF14-6ACEB45F687E}"/>
              </a:ext>
            </a:extLst>
          </p:cNvPr>
          <p:cNvSpPr>
            <a:spLocks noGrp="1"/>
          </p:cNvSpPr>
          <p:nvPr>
            <p:ph type="title"/>
          </p:nvPr>
        </p:nvSpPr>
        <p:spPr>
          <a:xfrm>
            <a:off x="1169070" y="274321"/>
            <a:ext cx="9941169" cy="1148336"/>
          </a:xfrm>
        </p:spPr>
        <p:txBody>
          <a:bodyPr anchor="ctr">
            <a:normAutofit/>
          </a:bodyPr>
          <a:lstStyle/>
          <a:p>
            <a:r>
              <a:rPr lang="en-FI" sz="3400" dirty="0">
                <a:solidFill>
                  <a:schemeClr val="tx2"/>
                </a:solidFill>
                <a:latin typeface="Canela Medium" pitchFamily="2" charset="77"/>
              </a:rPr>
              <a:t>Seurannasta poistuneet kanavat / </a:t>
            </a:r>
            <a:r>
              <a:rPr lang="fi-FI" sz="3400" dirty="0"/>
              <a:t>maaliskuu 2024</a:t>
            </a:r>
            <a:endParaRPr lang="en-FI" sz="3400" dirty="0">
              <a:solidFill>
                <a:schemeClr val="tx2"/>
              </a:solidFill>
              <a:latin typeface="Canela Medium" pitchFamily="2" charset="77"/>
            </a:endParaRPr>
          </a:p>
        </p:txBody>
      </p:sp>
      <p:sp>
        <p:nvSpPr>
          <p:cNvPr id="6" name="Content Placeholder 2">
            <a:extLst>
              <a:ext uri="{FF2B5EF4-FFF2-40B4-BE49-F238E27FC236}">
                <a16:creationId xmlns:a16="http://schemas.microsoft.com/office/drawing/2014/main" id="{7E26FECC-CBC7-7445-B83C-DA2B2DE6FDF7}"/>
              </a:ext>
            </a:extLst>
          </p:cNvPr>
          <p:cNvSpPr txBox="1">
            <a:spLocks/>
          </p:cNvSpPr>
          <p:nvPr/>
        </p:nvSpPr>
        <p:spPr>
          <a:xfrm>
            <a:off x="1219197" y="3054099"/>
            <a:ext cx="4847771" cy="2867729"/>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Font typeface="Arial" panose="020B0604020202020204" pitchFamily="34" charset="0"/>
              <a:buChar char="•"/>
              <a:defRPr sz="2000" b="0" i="0" kern="1200">
                <a:solidFill>
                  <a:srgbClr val="002649"/>
                </a:solidFill>
                <a:latin typeface="Neue Haas Unica W1G Light" panose="020B0404030206020203" pitchFamily="34" charset="0"/>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b="0" i="0" kern="1200">
                <a:solidFill>
                  <a:srgbClr val="002649"/>
                </a:solidFill>
                <a:latin typeface="Neue Haas Unica W1G Light" panose="020B0404030206020203" pitchFamily="34" charset="0"/>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b="0" i="0" kern="1200">
                <a:solidFill>
                  <a:srgbClr val="002649"/>
                </a:solidFill>
                <a:latin typeface="Neue Haas Unica W1G Light" panose="020B0404030206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b="0" i="0" kern="1200">
                <a:solidFill>
                  <a:srgbClr val="002649"/>
                </a:solidFill>
                <a:latin typeface="Neue Haas Unica W1G Light" panose="020B0404030206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b="0" i="0" kern="1200">
                <a:solidFill>
                  <a:srgbClr val="002649"/>
                </a:solidFill>
                <a:latin typeface="Neue Haas Unica W1G Light" panose="020B0404030206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endParaRPr lang="fi-FI" i="1" dirty="0">
              <a:solidFill>
                <a:schemeClr val="accent1"/>
              </a:solidFill>
              <a:latin typeface="Neue Haas Unica W1G" panose="020B0504030206020203" pitchFamily="34" charset="0"/>
            </a:endParaRPr>
          </a:p>
        </p:txBody>
      </p:sp>
      <p:sp>
        <p:nvSpPr>
          <p:cNvPr id="5" name="Content Placeholder 6">
            <a:extLst>
              <a:ext uri="{FF2B5EF4-FFF2-40B4-BE49-F238E27FC236}">
                <a16:creationId xmlns:a16="http://schemas.microsoft.com/office/drawing/2014/main" id="{4CC17D4B-A269-0E4E-8086-C0728CD6205C}"/>
              </a:ext>
            </a:extLst>
          </p:cNvPr>
          <p:cNvSpPr txBox="1">
            <a:spLocks/>
          </p:cNvSpPr>
          <p:nvPr/>
        </p:nvSpPr>
        <p:spPr>
          <a:xfrm>
            <a:off x="3676189" y="1780370"/>
            <a:ext cx="4926930" cy="3835238"/>
          </a:xfrm>
          <a:prstGeom prst="rect">
            <a:avLst/>
          </a:prstGeom>
        </p:spPr>
        <p:txBody>
          <a:bodyPr vert="horz" lIns="91440" tIns="45720" rIns="91440" bIns="45720" rtlCol="0" anchor="t">
            <a:noAutofit/>
          </a:bodyPr>
          <a:lstStyle>
            <a:lvl1pPr marL="228600" indent="-228600" algn="ctr" defTabSz="914400" rtl="0" eaLnBrk="1" latinLnBrk="0" hangingPunct="1">
              <a:lnSpc>
                <a:spcPct val="120000"/>
              </a:lnSpc>
              <a:spcBef>
                <a:spcPts val="1000"/>
              </a:spcBef>
              <a:buFontTx/>
              <a:buNone/>
              <a:defRPr sz="2200" b="0" i="0" kern="1200">
                <a:solidFill>
                  <a:schemeClr val="tx2"/>
                </a:solidFill>
                <a:latin typeface="Neue Haas Unica W1G Light" panose="020B0404030206020203" pitchFamily="34" charset="0"/>
                <a:ea typeface="+mn-ea"/>
                <a:cs typeface="+mn-cs"/>
              </a:defRPr>
            </a:lvl1pPr>
            <a:lvl2pPr marL="685800" indent="-228600" algn="ctr" defTabSz="914400" rtl="0" eaLnBrk="1" latinLnBrk="0" hangingPunct="1">
              <a:lnSpc>
                <a:spcPct val="120000"/>
              </a:lnSpc>
              <a:spcBef>
                <a:spcPts val="500"/>
              </a:spcBef>
              <a:buFontTx/>
              <a:buNone/>
              <a:defRPr sz="3000" b="0" i="0" kern="1200">
                <a:solidFill>
                  <a:schemeClr val="bg1"/>
                </a:solidFill>
                <a:latin typeface="Neue Haas Unica W1G Light" panose="020B0404030206020203" pitchFamily="34" charset="0"/>
                <a:ea typeface="+mn-ea"/>
                <a:cs typeface="+mn-cs"/>
              </a:defRPr>
            </a:lvl2pPr>
            <a:lvl3pPr marL="1143000" indent="-228600" algn="ctr" defTabSz="914400" rtl="0" eaLnBrk="1" latinLnBrk="0" hangingPunct="1">
              <a:lnSpc>
                <a:spcPct val="120000"/>
              </a:lnSpc>
              <a:spcBef>
                <a:spcPts val="500"/>
              </a:spcBef>
              <a:buFontTx/>
              <a:buNone/>
              <a:defRPr sz="3000" b="0" i="0" kern="1200">
                <a:solidFill>
                  <a:schemeClr val="bg1"/>
                </a:solidFill>
                <a:latin typeface="Neue Haas Unica W1G Light" panose="020B0404030206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b="0" i="0" kern="1200">
                <a:solidFill>
                  <a:srgbClr val="002649"/>
                </a:solidFill>
                <a:latin typeface="Neue Haas Unica W1G Light" panose="020B0404030206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b="0" i="0" kern="1200">
                <a:solidFill>
                  <a:srgbClr val="002649"/>
                </a:solidFill>
                <a:latin typeface="Neue Haas Unica W1G Light" panose="020B0404030206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50000"/>
              </a:lnSpc>
            </a:pPr>
            <a:r>
              <a:rPr lang="fi-FI" sz="2000" b="1" u="sng" dirty="0">
                <a:latin typeface="Neue Haas Unica W1G" panose="020B0504030206020203" pitchFamily="34" charset="0"/>
              </a:rPr>
              <a:t>Poistuneet</a:t>
            </a:r>
            <a:r>
              <a:rPr lang="fi-FI" sz="2000" dirty="0">
                <a:latin typeface="Neue Haas Unica W1G" panose="020B0504030206020203" pitchFamily="34" charset="0"/>
              </a:rPr>
              <a:t> </a:t>
            </a:r>
            <a:r>
              <a:rPr lang="fi-FI" sz="1600" dirty="0">
                <a:latin typeface="Neue Haas Unica W1G" panose="020B0504030206020203" pitchFamily="34" charset="0"/>
              </a:rPr>
              <a:t> </a:t>
            </a:r>
            <a:r>
              <a:rPr lang="fi-FI" sz="1600" i="1" dirty="0">
                <a:latin typeface="Neue Haas Unica W1G" panose="020B0504030206020203" pitchFamily="34" charset="0"/>
              </a:rPr>
              <a:t>|  vaikutus -10 680 seuraajaa</a:t>
            </a:r>
          </a:p>
          <a:p>
            <a:pPr marL="285750" indent="-285750">
              <a:lnSpc>
                <a:spcPct val="100000"/>
              </a:lnSpc>
              <a:buFont typeface="Arial" panose="020B0604020202020204" pitchFamily="34" charset="0"/>
              <a:buChar char="•"/>
            </a:pPr>
            <a:r>
              <a:rPr lang="en-GB" sz="1600" dirty="0" err="1"/>
              <a:t>Aivoterveys</a:t>
            </a:r>
            <a:r>
              <a:rPr lang="en-GB" sz="1600" dirty="0"/>
              <a:t>: Instagram</a:t>
            </a:r>
          </a:p>
          <a:p>
            <a:pPr marL="285750" indent="-285750">
              <a:lnSpc>
                <a:spcPct val="100000"/>
              </a:lnSpc>
              <a:buFont typeface="Arial" panose="020B0604020202020204" pitchFamily="34" charset="0"/>
              <a:buChar char="•"/>
            </a:pPr>
            <a:r>
              <a:rPr lang="en-GB" sz="1600" dirty="0" err="1"/>
              <a:t>Kotilääkäri</a:t>
            </a:r>
            <a:r>
              <a:rPr lang="en-GB" sz="1600" dirty="0"/>
              <a:t>: Facebook, Instagram</a:t>
            </a:r>
          </a:p>
          <a:p>
            <a:pPr marL="285750" indent="-285750">
              <a:lnSpc>
                <a:spcPct val="100000"/>
              </a:lnSpc>
              <a:buFont typeface="Arial" panose="020B0604020202020204" pitchFamily="34" charset="0"/>
              <a:buChar char="•"/>
            </a:pPr>
            <a:r>
              <a:rPr lang="en-GB" sz="1600" dirty="0" err="1"/>
              <a:t>Suomen</a:t>
            </a:r>
            <a:r>
              <a:rPr lang="en-GB" sz="1600" dirty="0"/>
              <a:t> </a:t>
            </a:r>
            <a:r>
              <a:rPr lang="en-GB" sz="1600" dirty="0" err="1"/>
              <a:t>Autolehti</a:t>
            </a:r>
            <a:r>
              <a:rPr lang="en-GB" sz="1600" dirty="0"/>
              <a:t>: Facebook, Instagram, </a:t>
            </a:r>
            <a:r>
              <a:rPr lang="en-GB" sz="1600" dirty="0" err="1"/>
              <a:t>Youtube</a:t>
            </a:r>
            <a:endParaRPr lang="en-GB" sz="1600" dirty="0"/>
          </a:p>
          <a:p>
            <a:pPr marL="285750" indent="-285750">
              <a:lnSpc>
                <a:spcPct val="100000"/>
              </a:lnSpc>
              <a:buFont typeface="Arial" panose="020B0604020202020204" pitchFamily="34" charset="0"/>
              <a:buChar char="•"/>
            </a:pPr>
            <a:r>
              <a:rPr lang="en-GB" sz="1600" dirty="0" err="1"/>
              <a:t>SuomiViihde</a:t>
            </a:r>
            <a:r>
              <a:rPr lang="en-GB" sz="1600" dirty="0"/>
              <a:t>: Facebook, </a:t>
            </a:r>
            <a:r>
              <a:rPr lang="en-GB" sz="1600" dirty="0" err="1"/>
              <a:t>Youtube</a:t>
            </a:r>
            <a:endParaRPr lang="en-GB" sz="1600" dirty="0"/>
          </a:p>
        </p:txBody>
      </p:sp>
    </p:spTree>
    <p:extLst>
      <p:ext uri="{BB962C8B-B14F-4D97-AF65-F5344CB8AC3E}">
        <p14:creationId xmlns:p14="http://schemas.microsoft.com/office/powerpoint/2010/main" val="28088942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50C8A5-1C16-874B-9C0B-7337948A6381}"/>
              </a:ext>
            </a:extLst>
          </p:cNvPr>
          <p:cNvSpPr>
            <a:spLocks noGrp="1"/>
          </p:cNvSpPr>
          <p:nvPr>
            <p:ph type="title"/>
          </p:nvPr>
        </p:nvSpPr>
        <p:spPr>
          <a:xfrm>
            <a:off x="0" y="229201"/>
            <a:ext cx="7599405" cy="1142400"/>
          </a:xfrm>
        </p:spPr>
        <p:txBody>
          <a:bodyPr/>
          <a:lstStyle/>
          <a:p>
            <a:r>
              <a:rPr lang="fi-FI" dirty="0"/>
              <a:t>Aikakausmedioiden someyleisö / maaliskuu 2024</a:t>
            </a:r>
            <a:endParaRPr lang="en-FI" dirty="0"/>
          </a:p>
        </p:txBody>
      </p:sp>
      <p:sp>
        <p:nvSpPr>
          <p:cNvPr id="5" name="Text Placeholder 4">
            <a:extLst>
              <a:ext uri="{FF2B5EF4-FFF2-40B4-BE49-F238E27FC236}">
                <a16:creationId xmlns:a16="http://schemas.microsoft.com/office/drawing/2014/main" id="{2E52D8CE-9D34-0543-A044-407DF67D69B8}"/>
              </a:ext>
            </a:extLst>
          </p:cNvPr>
          <p:cNvSpPr>
            <a:spLocks noGrp="1"/>
          </p:cNvSpPr>
          <p:nvPr>
            <p:ph type="body" sz="half" idx="2"/>
          </p:nvPr>
        </p:nvSpPr>
        <p:spPr>
          <a:xfrm>
            <a:off x="8263559" y="800401"/>
            <a:ext cx="3425934" cy="5068664"/>
          </a:xfrm>
        </p:spPr>
        <p:txBody>
          <a:bodyPr anchor="ctr">
            <a:noAutofit/>
          </a:bodyPr>
          <a:lstStyle/>
          <a:p>
            <a:pPr algn="ctr"/>
            <a:r>
              <a:rPr lang="fi-FI" sz="2000" b="1" dirty="0">
                <a:solidFill>
                  <a:schemeClr val="bg2"/>
                </a:solidFill>
                <a:latin typeface="Neue Haas Unica W1G" panose="020B0504030206020203" pitchFamily="34" charset="0"/>
              </a:rPr>
              <a:t>Muutokset osuuksissa kokonaisyleisössä edellisvuoden vastaavaan ajankohtaan verrattuna (prosenttiyksikköä)</a:t>
            </a:r>
          </a:p>
          <a:p>
            <a:pPr algn="ctr"/>
            <a:br>
              <a:rPr lang="fi-FI" sz="2000" dirty="0">
                <a:solidFill>
                  <a:schemeClr val="bg2"/>
                </a:solidFill>
              </a:rPr>
            </a:br>
            <a:r>
              <a:rPr lang="fi-FI" sz="2000" i="1" dirty="0">
                <a:solidFill>
                  <a:schemeClr val="bg2"/>
                </a:solidFill>
                <a:latin typeface="Neue Haas Unica W1G" panose="020B0504030206020203" pitchFamily="34" charset="0"/>
              </a:rPr>
              <a:t>Facebook</a:t>
            </a:r>
            <a:r>
              <a:rPr lang="fi-FI" sz="2000" dirty="0">
                <a:solidFill>
                  <a:schemeClr val="bg2"/>
                </a:solidFill>
                <a:latin typeface="Neue Haas Unica W1G" panose="020B0504030206020203" pitchFamily="34" charset="0"/>
              </a:rPr>
              <a:t> –0,5</a:t>
            </a:r>
          </a:p>
          <a:p>
            <a:pPr algn="ctr"/>
            <a:r>
              <a:rPr lang="fi-FI" sz="2000" i="1" dirty="0">
                <a:solidFill>
                  <a:schemeClr val="bg2"/>
                </a:solidFill>
                <a:latin typeface="Neue Haas Unica W1G" panose="020B0504030206020203" pitchFamily="34" charset="0"/>
              </a:rPr>
              <a:t>Instagram</a:t>
            </a:r>
            <a:r>
              <a:rPr lang="fi-FI" sz="2000" dirty="0">
                <a:solidFill>
                  <a:schemeClr val="bg2"/>
                </a:solidFill>
                <a:latin typeface="Neue Haas Unica W1G" panose="020B0504030206020203" pitchFamily="34" charset="0"/>
              </a:rPr>
              <a:t> +1,2</a:t>
            </a:r>
          </a:p>
          <a:p>
            <a:pPr algn="ctr"/>
            <a:r>
              <a:rPr lang="fi-FI" sz="2000" i="1" dirty="0">
                <a:solidFill>
                  <a:schemeClr val="bg2"/>
                </a:solidFill>
                <a:latin typeface="Neue Haas Unica W1G" panose="020B0504030206020203" pitchFamily="34" charset="0"/>
              </a:rPr>
              <a:t>X (ent. Twitter)</a:t>
            </a:r>
            <a:r>
              <a:rPr lang="fi-FI" sz="2000" dirty="0">
                <a:solidFill>
                  <a:schemeClr val="bg2"/>
                </a:solidFill>
                <a:latin typeface="Neue Haas Unica W1G" panose="020B0504030206020203" pitchFamily="34" charset="0"/>
              </a:rPr>
              <a:t> –1,0</a:t>
            </a:r>
          </a:p>
          <a:p>
            <a:pPr algn="ctr"/>
            <a:r>
              <a:rPr lang="fi-FI" sz="2000" i="1" dirty="0">
                <a:solidFill>
                  <a:schemeClr val="bg2"/>
                </a:solidFill>
                <a:latin typeface="Neue Haas Unica W1G" panose="020B0504030206020203" pitchFamily="34" charset="0"/>
              </a:rPr>
              <a:t>YouTube </a:t>
            </a:r>
            <a:r>
              <a:rPr lang="fi-FI" sz="2000" dirty="0">
                <a:solidFill>
                  <a:schemeClr val="bg2"/>
                </a:solidFill>
                <a:latin typeface="Neue Haas Unica W1G" panose="020B0504030206020203" pitchFamily="34" charset="0"/>
              </a:rPr>
              <a:t>–0,2</a:t>
            </a:r>
          </a:p>
          <a:p>
            <a:pPr algn="ctr"/>
            <a:r>
              <a:rPr lang="fi-FI" sz="2000" i="1" dirty="0">
                <a:solidFill>
                  <a:schemeClr val="bg2"/>
                </a:solidFill>
                <a:latin typeface="Neue Haas Unica W1G" panose="020B0504030206020203" pitchFamily="34" charset="0"/>
              </a:rPr>
              <a:t>Pinterest</a:t>
            </a:r>
            <a:r>
              <a:rPr lang="fi-FI" sz="2000" dirty="0">
                <a:solidFill>
                  <a:schemeClr val="bg2"/>
                </a:solidFill>
                <a:latin typeface="Neue Haas Unica W1G" panose="020B0504030206020203" pitchFamily="34" charset="0"/>
              </a:rPr>
              <a:t> +0,2</a:t>
            </a:r>
          </a:p>
          <a:p>
            <a:pPr algn="ctr"/>
            <a:r>
              <a:rPr lang="fi-FI" sz="2000" i="1" dirty="0" err="1">
                <a:solidFill>
                  <a:schemeClr val="bg2"/>
                </a:solidFill>
                <a:latin typeface="Neue Haas Unica W1G" panose="020B0504030206020203" pitchFamily="34" charset="0"/>
              </a:rPr>
              <a:t>TikTok</a:t>
            </a:r>
            <a:r>
              <a:rPr lang="fi-FI" sz="2000" dirty="0">
                <a:solidFill>
                  <a:schemeClr val="bg2"/>
                </a:solidFill>
                <a:latin typeface="Neue Haas Unica W1G" panose="020B0504030206020203" pitchFamily="34" charset="0"/>
              </a:rPr>
              <a:t> +0,4</a:t>
            </a:r>
          </a:p>
        </p:txBody>
      </p:sp>
      <p:graphicFrame>
        <p:nvGraphicFramePr>
          <p:cNvPr id="7" name="Chart 6">
            <a:extLst>
              <a:ext uri="{FF2B5EF4-FFF2-40B4-BE49-F238E27FC236}">
                <a16:creationId xmlns:a16="http://schemas.microsoft.com/office/drawing/2014/main" id="{CA6624BC-0418-A54D-B0D4-A829800277BF}"/>
              </a:ext>
            </a:extLst>
          </p:cNvPr>
          <p:cNvGraphicFramePr/>
          <p:nvPr>
            <p:extLst>
              <p:ext uri="{D42A27DB-BD31-4B8C-83A1-F6EECF244321}">
                <p14:modId xmlns:p14="http://schemas.microsoft.com/office/powerpoint/2010/main" val="1378935869"/>
              </p:ext>
            </p:extLst>
          </p:nvPr>
        </p:nvGraphicFramePr>
        <p:xfrm>
          <a:off x="-342900" y="2067954"/>
          <a:ext cx="7599405" cy="4187072"/>
        </p:xfrm>
        <a:graphic>
          <a:graphicData uri="http://schemas.openxmlformats.org/drawingml/2006/chart">
            <c:chart xmlns:c="http://schemas.openxmlformats.org/drawingml/2006/chart" xmlns:r="http://schemas.openxmlformats.org/officeDocument/2006/relationships" r:id="rId2"/>
          </a:graphicData>
        </a:graphic>
      </p:graphicFrame>
      <p:sp>
        <p:nvSpPr>
          <p:cNvPr id="10" name="Text Placeholder 4">
            <a:extLst>
              <a:ext uri="{FF2B5EF4-FFF2-40B4-BE49-F238E27FC236}">
                <a16:creationId xmlns:a16="http://schemas.microsoft.com/office/drawing/2014/main" id="{5ABA7BFB-2EA2-514C-B721-5A905213B22E}"/>
              </a:ext>
            </a:extLst>
          </p:cNvPr>
          <p:cNvSpPr txBox="1">
            <a:spLocks/>
          </p:cNvSpPr>
          <p:nvPr/>
        </p:nvSpPr>
        <p:spPr>
          <a:xfrm>
            <a:off x="590843" y="1413805"/>
            <a:ext cx="6316394" cy="611944"/>
          </a:xfrm>
          <a:prstGeom prst="rect">
            <a:avLst/>
          </a:prstGeom>
        </p:spPr>
        <p:txBody>
          <a:bodyPr vert="horz" lIns="91440" tIns="45720" rIns="91440" bIns="45720" rtlCol="0">
            <a:normAutofit/>
          </a:bodyPr>
          <a:lstStyle>
            <a:lvl1pPr marL="0" indent="0" algn="l" defTabSz="914400" rtl="0" eaLnBrk="1" latinLnBrk="0" hangingPunct="1">
              <a:lnSpc>
                <a:spcPct val="120000"/>
              </a:lnSpc>
              <a:spcBef>
                <a:spcPts val="1000"/>
              </a:spcBef>
              <a:buFont typeface="Arial" panose="020B0604020202020204" pitchFamily="34" charset="0"/>
              <a:buNone/>
              <a:defRPr sz="1600" b="0" i="0" kern="1200">
                <a:solidFill>
                  <a:schemeClr val="bg1"/>
                </a:solidFill>
                <a:latin typeface="Neue Haas Unica W1G Light" panose="020B0404030206020203"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b="0" i="0" kern="1200">
                <a:solidFill>
                  <a:schemeClr val="tx2"/>
                </a:solidFill>
                <a:latin typeface="Neue Haas Unica W1G Light" panose="020B0404030206020203"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b="0" i="0" kern="1200">
                <a:solidFill>
                  <a:schemeClr val="tx2"/>
                </a:solidFill>
                <a:latin typeface="Neue Haas Unica W1G Light" panose="020B0404030206020203"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b="0" i="0" kern="1200">
                <a:solidFill>
                  <a:schemeClr val="tx2"/>
                </a:solidFill>
                <a:latin typeface="Neue Haas Unica W1G Light" panose="020B0404030206020203"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b="0" i="0" kern="1200">
                <a:solidFill>
                  <a:schemeClr val="tx2"/>
                </a:solidFill>
                <a:latin typeface="Neue Haas Unica W1G Light" panose="020B0404030206020203"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gn="ctr"/>
            <a:r>
              <a:rPr lang="fi-FI" sz="1200" dirty="0">
                <a:solidFill>
                  <a:schemeClr val="accent1"/>
                </a:solidFill>
              </a:rPr>
              <a:t>Kaikkien seurattujen medioiden tykkääjät, seuraajat ja tilaajat Facebookissa, Instagramissa, X:ssä, YouTubessa, </a:t>
            </a:r>
            <a:r>
              <a:rPr lang="fi-FI" sz="1200" dirty="0" err="1">
                <a:solidFill>
                  <a:schemeClr val="accent1"/>
                </a:solidFill>
              </a:rPr>
              <a:t>Pinterestissä</a:t>
            </a:r>
            <a:r>
              <a:rPr lang="fi-FI" sz="1200" dirty="0">
                <a:solidFill>
                  <a:schemeClr val="accent1"/>
                </a:solidFill>
              </a:rPr>
              <a:t> ja </a:t>
            </a:r>
            <a:r>
              <a:rPr lang="fi-FI" sz="1200" dirty="0" err="1">
                <a:solidFill>
                  <a:schemeClr val="accent1"/>
                </a:solidFill>
              </a:rPr>
              <a:t>TikTokissa</a:t>
            </a:r>
            <a:r>
              <a:rPr lang="fi-FI" sz="1200" dirty="0">
                <a:solidFill>
                  <a:schemeClr val="accent1"/>
                </a:solidFill>
              </a:rPr>
              <a:t>. Päällekkäisyyksiä ei ole huomioitu.</a:t>
            </a:r>
          </a:p>
        </p:txBody>
      </p:sp>
    </p:spTree>
    <p:extLst>
      <p:ext uri="{BB962C8B-B14F-4D97-AF65-F5344CB8AC3E}">
        <p14:creationId xmlns:p14="http://schemas.microsoft.com/office/powerpoint/2010/main" val="343646169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Picture Placeholder 6" descr="A person sitting on a ramp with a magazine&#10;&#10;Description automatically generated">
            <a:extLst>
              <a:ext uri="{FF2B5EF4-FFF2-40B4-BE49-F238E27FC236}">
                <a16:creationId xmlns:a16="http://schemas.microsoft.com/office/drawing/2014/main" id="{FCAA0E59-8D50-18B5-DB0B-48A8BE51AD2D}"/>
              </a:ext>
            </a:extLst>
          </p:cNvPr>
          <p:cNvPicPr>
            <a:picLocks noGrp="1" noChangeAspect="1"/>
          </p:cNvPicPr>
          <p:nvPr>
            <p:ph type="pic" idx="1"/>
          </p:nvPr>
        </p:nvPicPr>
        <p:blipFill>
          <a:blip r:embed="rId2"/>
          <a:srcRect t="6495" b="6495"/>
          <a:stretch>
            <a:fillRect/>
          </a:stretch>
        </p:blipFill>
        <p:spPr>
          <a:xfrm>
            <a:off x="6553202" y="0"/>
            <a:ext cx="5638798" cy="6858000"/>
          </a:xfrm>
        </p:spPr>
      </p:pic>
      <p:sp>
        <p:nvSpPr>
          <p:cNvPr id="2" name="Content Placeholder 4">
            <a:extLst>
              <a:ext uri="{FF2B5EF4-FFF2-40B4-BE49-F238E27FC236}">
                <a16:creationId xmlns:a16="http://schemas.microsoft.com/office/drawing/2014/main" id="{3CA18D5A-8C53-63CA-6D91-6FEC6A4401F4}"/>
              </a:ext>
            </a:extLst>
          </p:cNvPr>
          <p:cNvSpPr txBox="1">
            <a:spLocks/>
          </p:cNvSpPr>
          <p:nvPr/>
        </p:nvSpPr>
        <p:spPr>
          <a:xfrm>
            <a:off x="741219" y="3274621"/>
            <a:ext cx="4473876" cy="1453243"/>
          </a:xfrm>
          <a:prstGeom prst="rect">
            <a:avLst/>
          </a:prstGeom>
        </p:spPr>
        <p:txBody>
          <a:bodyPr vert="horz" lIns="91440" tIns="45720" rIns="91440" bIns="45720" rtlCol="0" anchor="ctr">
            <a:noAutofit/>
          </a:bodyPr>
          <a:lstStyle>
            <a:lvl1pPr marL="228600" indent="-228600" algn="l" defTabSz="914400" rtl="0" eaLnBrk="1" latinLnBrk="0" hangingPunct="1">
              <a:lnSpc>
                <a:spcPct val="120000"/>
              </a:lnSpc>
              <a:spcBef>
                <a:spcPts val="1000"/>
              </a:spcBef>
              <a:buFont typeface="Arial" panose="020B0604020202020204" pitchFamily="34" charset="0"/>
              <a:buChar char="•"/>
              <a:defRPr sz="2000" b="0" i="0" kern="1200">
                <a:solidFill>
                  <a:srgbClr val="002649"/>
                </a:solidFill>
                <a:latin typeface="Neue Haas Unica W1G Light" panose="020B0404030206020203" pitchFamily="34" charset="0"/>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b="0" i="0" kern="1200">
                <a:solidFill>
                  <a:srgbClr val="002649"/>
                </a:solidFill>
                <a:latin typeface="Neue Haas Unica W1G Light" panose="020B0404030206020203" pitchFamily="34" charset="0"/>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b="0" i="0" kern="1200">
                <a:solidFill>
                  <a:srgbClr val="002649"/>
                </a:solidFill>
                <a:latin typeface="Neue Haas Unica W1G Light" panose="020B0404030206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b="0" i="0" kern="1200">
                <a:solidFill>
                  <a:srgbClr val="002649"/>
                </a:solidFill>
                <a:latin typeface="Neue Haas Unica W1G Light" panose="020B0404030206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b="0" i="0" kern="1200">
                <a:solidFill>
                  <a:srgbClr val="002649"/>
                </a:solidFill>
                <a:latin typeface="Neue Haas Unica W1G Light" panose="020B0404030206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fi-FI" sz="1600" dirty="0"/>
              <a:t>Jos haluat lukea lisää alan kuulumisista, </a:t>
            </a:r>
            <a:br>
              <a:rPr lang="fi-FI" sz="1600" dirty="0"/>
            </a:br>
            <a:r>
              <a:rPr lang="fi-FI" sz="1600" dirty="0"/>
              <a:t>tilaa </a:t>
            </a:r>
            <a:r>
              <a:rPr lang="fi-FI" sz="1600" dirty="0" err="1"/>
              <a:t>aikakausmedioiden</a:t>
            </a:r>
            <a:r>
              <a:rPr lang="fi-FI" sz="1600" dirty="0"/>
              <a:t> ajankohtaiset jutut sähköpostiisi </a:t>
            </a:r>
            <a:r>
              <a:rPr lang="fi-FI" sz="1600" b="1" dirty="0">
                <a:solidFill>
                  <a:schemeClr val="tx2"/>
                </a:solidFill>
                <a:latin typeface="Neue Haas Unica W1G" panose="020B0504030206020203" pitchFamily="34" charset="0"/>
                <a:cs typeface="Calibri" panose="020F0502020204030204" pitchFamily="34" charset="0"/>
                <a:hlinkClick r:id="rId3"/>
              </a:rPr>
              <a:t>täältä</a:t>
            </a:r>
            <a:r>
              <a:rPr lang="fi-FI" sz="1600" dirty="0"/>
              <a:t>!</a:t>
            </a:r>
          </a:p>
        </p:txBody>
      </p:sp>
      <p:sp>
        <p:nvSpPr>
          <p:cNvPr id="3" name="Title 3">
            <a:extLst>
              <a:ext uri="{FF2B5EF4-FFF2-40B4-BE49-F238E27FC236}">
                <a16:creationId xmlns:a16="http://schemas.microsoft.com/office/drawing/2014/main" id="{F9A41F90-2BBA-DC77-87FF-5FA9A4A56BE8}"/>
              </a:ext>
            </a:extLst>
          </p:cNvPr>
          <p:cNvSpPr txBox="1">
            <a:spLocks/>
          </p:cNvSpPr>
          <p:nvPr/>
        </p:nvSpPr>
        <p:spPr>
          <a:xfrm>
            <a:off x="742804" y="1412338"/>
            <a:ext cx="5540301" cy="1862283"/>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000" b="0" i="0" kern="1200">
                <a:solidFill>
                  <a:srgbClr val="002649"/>
                </a:solidFill>
                <a:latin typeface="Canela Medium" pitchFamily="2" charset="77"/>
                <a:ea typeface="+mj-ea"/>
                <a:cs typeface="+mj-cs"/>
              </a:defRPr>
            </a:lvl1pPr>
          </a:lstStyle>
          <a:p>
            <a:r>
              <a:rPr lang="fi-FI" sz="3000" dirty="0"/>
              <a:t>Saatko jo</a:t>
            </a:r>
            <a:br>
              <a:rPr lang="fi-FI" sz="3000" dirty="0"/>
            </a:br>
            <a:r>
              <a:rPr lang="fi-FI" sz="3000" dirty="0"/>
              <a:t>uutiskirjeemme?</a:t>
            </a:r>
            <a:endParaRPr lang="fi-FI" sz="3000" dirty="0">
              <a:solidFill>
                <a:schemeClr val="accent1"/>
              </a:solidFill>
            </a:endParaRPr>
          </a:p>
        </p:txBody>
      </p:sp>
    </p:spTree>
    <p:extLst>
      <p:ext uri="{BB962C8B-B14F-4D97-AF65-F5344CB8AC3E}">
        <p14:creationId xmlns:p14="http://schemas.microsoft.com/office/powerpoint/2010/main" val="297575259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5151887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50C8A5-1C16-874B-9C0B-7337948A6381}"/>
              </a:ext>
            </a:extLst>
          </p:cNvPr>
          <p:cNvSpPr>
            <a:spLocks noGrp="1"/>
          </p:cNvSpPr>
          <p:nvPr>
            <p:ph type="title"/>
          </p:nvPr>
        </p:nvSpPr>
        <p:spPr>
          <a:xfrm>
            <a:off x="0" y="229201"/>
            <a:ext cx="7599405" cy="1142400"/>
          </a:xfrm>
        </p:spPr>
        <p:txBody>
          <a:bodyPr>
            <a:normAutofit/>
          </a:bodyPr>
          <a:lstStyle/>
          <a:p>
            <a:r>
              <a:rPr lang="fi-FI" sz="3200" dirty="0"/>
              <a:t>Aikakausmedioiden seuraajamäärä / maaliskuu 2024</a:t>
            </a:r>
            <a:endParaRPr lang="en-FI" sz="3200" dirty="0"/>
          </a:p>
        </p:txBody>
      </p:sp>
      <p:sp>
        <p:nvSpPr>
          <p:cNvPr id="5" name="Text Placeholder 4">
            <a:extLst>
              <a:ext uri="{FF2B5EF4-FFF2-40B4-BE49-F238E27FC236}">
                <a16:creationId xmlns:a16="http://schemas.microsoft.com/office/drawing/2014/main" id="{2E52D8CE-9D34-0543-A044-407DF67D69B8}"/>
              </a:ext>
            </a:extLst>
          </p:cNvPr>
          <p:cNvSpPr>
            <a:spLocks noGrp="1"/>
          </p:cNvSpPr>
          <p:nvPr>
            <p:ph type="body" sz="half" idx="2"/>
          </p:nvPr>
        </p:nvSpPr>
        <p:spPr>
          <a:xfrm>
            <a:off x="8263559" y="1371601"/>
            <a:ext cx="3425934" cy="4663438"/>
          </a:xfrm>
        </p:spPr>
        <p:txBody>
          <a:bodyPr anchor="ctr">
            <a:normAutofit lnSpcReduction="10000"/>
          </a:bodyPr>
          <a:lstStyle/>
          <a:p>
            <a:pPr algn="ctr"/>
            <a:r>
              <a:rPr lang="fi-FI" sz="2000" b="1" dirty="0">
                <a:solidFill>
                  <a:schemeClr val="bg2"/>
                </a:solidFill>
                <a:latin typeface="Neue Haas Unica W1G" panose="020B0504030206020203" pitchFamily="34" charset="0"/>
              </a:rPr>
              <a:t>Muutokset yleisön määrässä maaliskuussa</a:t>
            </a:r>
          </a:p>
          <a:p>
            <a:pPr algn="ctr"/>
            <a:br>
              <a:rPr lang="fi-FI" sz="1000" dirty="0">
                <a:solidFill>
                  <a:schemeClr val="bg2"/>
                </a:solidFill>
              </a:rPr>
            </a:br>
            <a:r>
              <a:rPr lang="fi-FI" sz="2000" i="1" dirty="0">
                <a:solidFill>
                  <a:schemeClr val="bg2"/>
                </a:solidFill>
                <a:latin typeface="Neue Haas Unica W1G" panose="020B0504030206020203" pitchFamily="34" charset="0"/>
              </a:rPr>
              <a:t>Kaikki kanavat yhteensä</a:t>
            </a:r>
            <a:br>
              <a:rPr lang="fi-FI" sz="2000" i="1" dirty="0">
                <a:solidFill>
                  <a:schemeClr val="bg2"/>
                </a:solidFill>
                <a:latin typeface="Neue Haas Unica W1G" panose="020B0504030206020203" pitchFamily="34" charset="0"/>
              </a:rPr>
            </a:br>
            <a:r>
              <a:rPr lang="fi-FI" sz="2000" i="1" dirty="0">
                <a:solidFill>
                  <a:schemeClr val="bg2"/>
                </a:solidFill>
                <a:latin typeface="Neue Haas Unica W1G" panose="020B0504030206020203" pitchFamily="34" charset="0"/>
              </a:rPr>
              <a:t>+</a:t>
            </a:r>
            <a:r>
              <a:rPr lang="fi-FI" sz="2000" dirty="0">
                <a:solidFill>
                  <a:schemeClr val="bg2"/>
                </a:solidFill>
                <a:latin typeface="Neue Haas Unica W1G" panose="020B0504030206020203" pitchFamily="34" charset="0"/>
              </a:rPr>
              <a:t>2 348</a:t>
            </a:r>
          </a:p>
          <a:p>
            <a:pPr algn="ctr"/>
            <a:r>
              <a:rPr lang="fi-FI" sz="2000" i="1" dirty="0">
                <a:solidFill>
                  <a:schemeClr val="bg2"/>
                </a:solidFill>
                <a:latin typeface="Neue Haas Unica W1G" panose="020B0504030206020203" pitchFamily="34" charset="0"/>
              </a:rPr>
              <a:t>Facebook –</a:t>
            </a:r>
            <a:r>
              <a:rPr lang="fi-FI" sz="2000" dirty="0">
                <a:solidFill>
                  <a:schemeClr val="bg2"/>
                </a:solidFill>
                <a:latin typeface="Neue Haas Unica W1G" panose="020B0504030206020203" pitchFamily="34" charset="0"/>
              </a:rPr>
              <a:t>6 172</a:t>
            </a:r>
          </a:p>
          <a:p>
            <a:pPr algn="ctr"/>
            <a:r>
              <a:rPr lang="fi-FI" sz="2000" i="1" dirty="0">
                <a:solidFill>
                  <a:schemeClr val="bg2"/>
                </a:solidFill>
                <a:latin typeface="Neue Haas Unica W1G" panose="020B0504030206020203" pitchFamily="34" charset="0"/>
              </a:rPr>
              <a:t>Instagram</a:t>
            </a:r>
            <a:r>
              <a:rPr lang="fi-FI" sz="2000" dirty="0">
                <a:solidFill>
                  <a:schemeClr val="bg2"/>
                </a:solidFill>
                <a:latin typeface="Neue Haas Unica W1G" panose="020B0504030206020203" pitchFamily="34" charset="0"/>
              </a:rPr>
              <a:t> +4 529</a:t>
            </a:r>
          </a:p>
          <a:p>
            <a:pPr algn="ctr"/>
            <a:r>
              <a:rPr lang="fi-FI" sz="2000" i="1" dirty="0">
                <a:solidFill>
                  <a:schemeClr val="bg2"/>
                </a:solidFill>
                <a:latin typeface="Neue Haas Unica W1G" panose="020B0504030206020203" pitchFamily="34" charset="0"/>
              </a:rPr>
              <a:t>X (ent. Twitter)</a:t>
            </a:r>
            <a:r>
              <a:rPr lang="fi-FI" sz="2000" dirty="0">
                <a:solidFill>
                  <a:schemeClr val="bg2"/>
                </a:solidFill>
                <a:latin typeface="Neue Haas Unica W1G" panose="020B0504030206020203" pitchFamily="34" charset="0"/>
              </a:rPr>
              <a:t> +315</a:t>
            </a:r>
          </a:p>
          <a:p>
            <a:pPr algn="ctr"/>
            <a:r>
              <a:rPr lang="fi-FI" sz="2000" dirty="0">
                <a:solidFill>
                  <a:schemeClr val="bg2"/>
                </a:solidFill>
                <a:latin typeface="Neue Haas Unica W1G" panose="020B0504030206020203" pitchFamily="34" charset="0"/>
              </a:rPr>
              <a:t> </a:t>
            </a:r>
            <a:r>
              <a:rPr lang="fi-FI" sz="2000" i="1" dirty="0">
                <a:solidFill>
                  <a:schemeClr val="bg2"/>
                </a:solidFill>
                <a:latin typeface="Neue Haas Unica W1G" panose="020B0504030206020203" pitchFamily="34" charset="0"/>
              </a:rPr>
              <a:t>YouTube </a:t>
            </a:r>
            <a:r>
              <a:rPr lang="fi-FI" sz="2000" dirty="0">
                <a:solidFill>
                  <a:schemeClr val="bg2"/>
                </a:solidFill>
                <a:latin typeface="Neue Haas Unica W1G" panose="020B0504030206020203" pitchFamily="34" charset="0"/>
              </a:rPr>
              <a:t>+1 115</a:t>
            </a:r>
          </a:p>
          <a:p>
            <a:pPr algn="ctr"/>
            <a:r>
              <a:rPr lang="fi-FI" sz="2000" i="1" dirty="0">
                <a:solidFill>
                  <a:schemeClr val="bg2"/>
                </a:solidFill>
                <a:latin typeface="Neue Haas Unica W1G" panose="020B0504030206020203" pitchFamily="34" charset="0"/>
              </a:rPr>
              <a:t>Pinterest </a:t>
            </a:r>
            <a:r>
              <a:rPr lang="fi-FI" sz="2000" dirty="0">
                <a:solidFill>
                  <a:schemeClr val="bg2"/>
                </a:solidFill>
                <a:latin typeface="Neue Haas Unica W1G" panose="020B0504030206020203" pitchFamily="34" charset="0"/>
              </a:rPr>
              <a:t>+1 332</a:t>
            </a:r>
          </a:p>
          <a:p>
            <a:pPr algn="ctr"/>
            <a:r>
              <a:rPr lang="fi-FI" sz="2000" i="1" dirty="0" err="1">
                <a:solidFill>
                  <a:schemeClr val="bg2"/>
                </a:solidFill>
                <a:latin typeface="Neue Haas Unica W1G" panose="020B0504030206020203" pitchFamily="34" charset="0"/>
              </a:rPr>
              <a:t>TikTok</a:t>
            </a:r>
            <a:r>
              <a:rPr lang="fi-FI" sz="2000" i="1" dirty="0">
                <a:solidFill>
                  <a:schemeClr val="bg2"/>
                </a:solidFill>
                <a:latin typeface="Neue Haas Unica W1G" panose="020B0504030206020203" pitchFamily="34" charset="0"/>
              </a:rPr>
              <a:t> </a:t>
            </a:r>
            <a:r>
              <a:rPr lang="fi-FI" sz="2000" dirty="0">
                <a:solidFill>
                  <a:schemeClr val="bg2"/>
                </a:solidFill>
                <a:latin typeface="Neue Haas Unica W1G" panose="020B0504030206020203" pitchFamily="34" charset="0"/>
              </a:rPr>
              <a:t>+1 229</a:t>
            </a:r>
          </a:p>
        </p:txBody>
      </p:sp>
      <p:graphicFrame>
        <p:nvGraphicFramePr>
          <p:cNvPr id="7" name="Chart 6">
            <a:extLst>
              <a:ext uri="{FF2B5EF4-FFF2-40B4-BE49-F238E27FC236}">
                <a16:creationId xmlns:a16="http://schemas.microsoft.com/office/drawing/2014/main" id="{CA6624BC-0418-A54D-B0D4-A829800277BF}"/>
              </a:ext>
            </a:extLst>
          </p:cNvPr>
          <p:cNvGraphicFramePr/>
          <p:nvPr>
            <p:extLst>
              <p:ext uri="{D42A27DB-BD31-4B8C-83A1-F6EECF244321}">
                <p14:modId xmlns:p14="http://schemas.microsoft.com/office/powerpoint/2010/main" val="1836123534"/>
              </p:ext>
            </p:extLst>
          </p:nvPr>
        </p:nvGraphicFramePr>
        <p:xfrm>
          <a:off x="502507" y="2067953"/>
          <a:ext cx="7096898" cy="4214314"/>
        </p:xfrm>
        <a:graphic>
          <a:graphicData uri="http://schemas.openxmlformats.org/drawingml/2006/chart">
            <c:chart xmlns:c="http://schemas.openxmlformats.org/drawingml/2006/chart" xmlns:r="http://schemas.openxmlformats.org/officeDocument/2006/relationships" r:id="rId2"/>
          </a:graphicData>
        </a:graphic>
      </p:graphicFrame>
      <p:sp>
        <p:nvSpPr>
          <p:cNvPr id="10" name="Text Placeholder 4">
            <a:extLst>
              <a:ext uri="{FF2B5EF4-FFF2-40B4-BE49-F238E27FC236}">
                <a16:creationId xmlns:a16="http://schemas.microsoft.com/office/drawing/2014/main" id="{5ABA7BFB-2EA2-514C-B721-5A905213B22E}"/>
              </a:ext>
            </a:extLst>
          </p:cNvPr>
          <p:cNvSpPr txBox="1">
            <a:spLocks/>
          </p:cNvSpPr>
          <p:nvPr/>
        </p:nvSpPr>
        <p:spPr>
          <a:xfrm>
            <a:off x="590843" y="1413805"/>
            <a:ext cx="6316394" cy="611944"/>
          </a:xfrm>
          <a:prstGeom prst="rect">
            <a:avLst/>
          </a:prstGeom>
        </p:spPr>
        <p:txBody>
          <a:bodyPr vert="horz" lIns="91440" tIns="45720" rIns="91440" bIns="45720" rtlCol="0">
            <a:normAutofit/>
          </a:bodyPr>
          <a:lstStyle>
            <a:lvl1pPr marL="0" indent="0" algn="l" defTabSz="914400" rtl="0" eaLnBrk="1" latinLnBrk="0" hangingPunct="1">
              <a:lnSpc>
                <a:spcPct val="120000"/>
              </a:lnSpc>
              <a:spcBef>
                <a:spcPts val="1000"/>
              </a:spcBef>
              <a:buFont typeface="Arial" panose="020B0604020202020204" pitchFamily="34" charset="0"/>
              <a:buNone/>
              <a:defRPr sz="1600" b="0" i="0" kern="1200">
                <a:solidFill>
                  <a:schemeClr val="bg1"/>
                </a:solidFill>
                <a:latin typeface="Neue Haas Unica W1G Light" panose="020B0404030206020203"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b="0" i="0" kern="1200">
                <a:solidFill>
                  <a:schemeClr val="tx2"/>
                </a:solidFill>
                <a:latin typeface="Neue Haas Unica W1G Light" panose="020B0404030206020203"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b="0" i="0" kern="1200">
                <a:solidFill>
                  <a:schemeClr val="tx2"/>
                </a:solidFill>
                <a:latin typeface="Neue Haas Unica W1G Light" panose="020B0404030206020203"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b="0" i="0" kern="1200">
                <a:solidFill>
                  <a:schemeClr val="tx2"/>
                </a:solidFill>
                <a:latin typeface="Neue Haas Unica W1G Light" panose="020B0404030206020203"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b="0" i="0" kern="1200">
                <a:solidFill>
                  <a:schemeClr val="tx2"/>
                </a:solidFill>
                <a:latin typeface="Neue Haas Unica W1G Light" panose="020B0404030206020203"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gn="ctr"/>
            <a:r>
              <a:rPr lang="fi-FI" sz="1200" dirty="0">
                <a:solidFill>
                  <a:schemeClr val="accent1"/>
                </a:solidFill>
              </a:rPr>
              <a:t>Kaikkien seurattujen medioiden tykkääjät, seuraajat ja tilaajat Facebookissa, Instagramissa, X:ssä, YouTubessa, </a:t>
            </a:r>
            <a:r>
              <a:rPr lang="fi-FI" sz="1200" dirty="0" err="1">
                <a:solidFill>
                  <a:schemeClr val="accent1"/>
                </a:solidFill>
              </a:rPr>
              <a:t>Pinterestissä</a:t>
            </a:r>
            <a:r>
              <a:rPr lang="fi-FI" sz="1200" dirty="0">
                <a:solidFill>
                  <a:schemeClr val="accent1"/>
                </a:solidFill>
              </a:rPr>
              <a:t> ja </a:t>
            </a:r>
            <a:r>
              <a:rPr lang="fi-FI" sz="1200" dirty="0" err="1">
                <a:solidFill>
                  <a:schemeClr val="accent1"/>
                </a:solidFill>
              </a:rPr>
              <a:t>TikTokissa</a:t>
            </a:r>
            <a:r>
              <a:rPr lang="fi-FI" sz="1200" dirty="0">
                <a:solidFill>
                  <a:schemeClr val="accent1"/>
                </a:solidFill>
              </a:rPr>
              <a:t>. Päällekkäisyyksiä ei ole huomioitu.</a:t>
            </a:r>
          </a:p>
        </p:txBody>
      </p:sp>
    </p:spTree>
    <p:extLst>
      <p:ext uri="{BB962C8B-B14F-4D97-AF65-F5344CB8AC3E}">
        <p14:creationId xmlns:p14="http://schemas.microsoft.com/office/powerpoint/2010/main" val="17432512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50C8A5-1C16-874B-9C0B-7337948A6381}"/>
              </a:ext>
            </a:extLst>
          </p:cNvPr>
          <p:cNvSpPr>
            <a:spLocks noGrp="1"/>
          </p:cNvSpPr>
          <p:nvPr>
            <p:ph type="title"/>
          </p:nvPr>
        </p:nvSpPr>
        <p:spPr>
          <a:xfrm>
            <a:off x="603503" y="229201"/>
            <a:ext cx="6355081" cy="1142400"/>
          </a:xfrm>
        </p:spPr>
        <p:txBody>
          <a:bodyPr>
            <a:normAutofit fontScale="90000"/>
          </a:bodyPr>
          <a:lstStyle/>
          <a:p>
            <a:r>
              <a:rPr lang="fi-FI" dirty="0"/>
              <a:t>Aikakausmedioiden somekanavien määrä / maaliskuu 2024</a:t>
            </a:r>
            <a:endParaRPr lang="en-FI" dirty="0"/>
          </a:p>
        </p:txBody>
      </p:sp>
      <p:sp>
        <p:nvSpPr>
          <p:cNvPr id="5" name="Text Placeholder 4">
            <a:extLst>
              <a:ext uri="{FF2B5EF4-FFF2-40B4-BE49-F238E27FC236}">
                <a16:creationId xmlns:a16="http://schemas.microsoft.com/office/drawing/2014/main" id="{2E52D8CE-9D34-0543-A044-407DF67D69B8}"/>
              </a:ext>
            </a:extLst>
          </p:cNvPr>
          <p:cNvSpPr>
            <a:spLocks noGrp="1"/>
          </p:cNvSpPr>
          <p:nvPr>
            <p:ph type="body" sz="half" idx="2"/>
          </p:nvPr>
        </p:nvSpPr>
        <p:spPr>
          <a:xfrm>
            <a:off x="8263559" y="1371601"/>
            <a:ext cx="3425934" cy="4663438"/>
          </a:xfrm>
        </p:spPr>
        <p:txBody>
          <a:bodyPr anchor="ctr">
            <a:normAutofit/>
          </a:bodyPr>
          <a:lstStyle/>
          <a:p>
            <a:pPr algn="ctr"/>
            <a:r>
              <a:rPr lang="fi-FI" sz="2000" b="1" dirty="0">
                <a:solidFill>
                  <a:schemeClr val="bg2"/>
                </a:solidFill>
                <a:latin typeface="Neue Haas Unica W1G" panose="020B0504030206020203" pitchFamily="34" charset="0"/>
              </a:rPr>
              <a:t>Seurannassa oli mukana 196 aikakausmediaa, joilla oli käytössään yhteensä 498 somekanavaa.</a:t>
            </a:r>
            <a:br>
              <a:rPr lang="fi-FI" sz="2000" b="1" dirty="0">
                <a:solidFill>
                  <a:schemeClr val="bg2"/>
                </a:solidFill>
                <a:latin typeface="Neue Haas Unica W1G" panose="020B0504030206020203" pitchFamily="34" charset="0"/>
              </a:rPr>
            </a:br>
            <a:endParaRPr lang="fi-FI" sz="2000" b="1" dirty="0">
              <a:solidFill>
                <a:schemeClr val="bg2"/>
              </a:solidFill>
              <a:latin typeface="Neue Haas Unica W1G" panose="020B0504030206020203" pitchFamily="34" charset="0"/>
            </a:endParaRPr>
          </a:p>
          <a:p>
            <a:pPr algn="ctr"/>
            <a:r>
              <a:rPr lang="fi-FI" sz="2000" b="1" dirty="0">
                <a:solidFill>
                  <a:schemeClr val="bg2"/>
                </a:solidFill>
                <a:latin typeface="Neue Haas Unica W1G" panose="020B0504030206020203" pitchFamily="34" charset="0"/>
              </a:rPr>
              <a:t>Yhdellä aikakausmedialla on keskimäärin käytössään </a:t>
            </a:r>
          </a:p>
          <a:p>
            <a:pPr algn="ctr"/>
            <a:r>
              <a:rPr lang="fi-FI" sz="4000" b="1" dirty="0">
                <a:solidFill>
                  <a:schemeClr val="bg2"/>
                </a:solidFill>
                <a:latin typeface="Neue Haas Unica W1G" panose="020B0504030206020203" pitchFamily="34" charset="0"/>
              </a:rPr>
              <a:t>2,5</a:t>
            </a:r>
            <a:r>
              <a:rPr lang="fi-FI" sz="2000" b="1" dirty="0">
                <a:solidFill>
                  <a:schemeClr val="bg2"/>
                </a:solidFill>
                <a:latin typeface="Neue Haas Unica W1G" panose="020B0504030206020203" pitchFamily="34" charset="0"/>
              </a:rPr>
              <a:t> </a:t>
            </a:r>
            <a:br>
              <a:rPr lang="fi-FI" sz="2000" b="1" dirty="0">
                <a:solidFill>
                  <a:schemeClr val="bg2"/>
                </a:solidFill>
                <a:latin typeface="Neue Haas Unica W1G" panose="020B0504030206020203" pitchFamily="34" charset="0"/>
              </a:rPr>
            </a:br>
            <a:r>
              <a:rPr lang="fi-FI" sz="2000" b="1" dirty="0">
                <a:solidFill>
                  <a:schemeClr val="bg2"/>
                </a:solidFill>
                <a:latin typeface="Neue Haas Unica W1G" panose="020B0504030206020203" pitchFamily="34" charset="0"/>
              </a:rPr>
              <a:t>somekanavaa.</a:t>
            </a:r>
          </a:p>
        </p:txBody>
      </p:sp>
      <p:graphicFrame>
        <p:nvGraphicFramePr>
          <p:cNvPr id="7" name="Chart 6">
            <a:extLst>
              <a:ext uri="{FF2B5EF4-FFF2-40B4-BE49-F238E27FC236}">
                <a16:creationId xmlns:a16="http://schemas.microsoft.com/office/drawing/2014/main" id="{CA6624BC-0418-A54D-B0D4-A829800277BF}"/>
              </a:ext>
            </a:extLst>
          </p:cNvPr>
          <p:cNvGraphicFramePr/>
          <p:nvPr>
            <p:extLst>
              <p:ext uri="{D42A27DB-BD31-4B8C-83A1-F6EECF244321}">
                <p14:modId xmlns:p14="http://schemas.microsoft.com/office/powerpoint/2010/main" val="1519583305"/>
              </p:ext>
            </p:extLst>
          </p:nvPr>
        </p:nvGraphicFramePr>
        <p:xfrm>
          <a:off x="-1" y="1719777"/>
          <a:ext cx="7599405" cy="396708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1718802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50C8A5-1C16-874B-9C0B-7337948A6381}"/>
              </a:ext>
            </a:extLst>
          </p:cNvPr>
          <p:cNvSpPr>
            <a:spLocks noGrp="1"/>
          </p:cNvSpPr>
          <p:nvPr>
            <p:ph type="title"/>
          </p:nvPr>
        </p:nvSpPr>
        <p:spPr>
          <a:xfrm>
            <a:off x="0" y="229201"/>
            <a:ext cx="7599405" cy="1142400"/>
          </a:xfrm>
        </p:spPr>
        <p:txBody>
          <a:bodyPr>
            <a:normAutofit/>
          </a:bodyPr>
          <a:lstStyle/>
          <a:p>
            <a:r>
              <a:rPr lang="fi-FI" dirty="0"/>
              <a:t>Yleisön keskimääräinen koko / </a:t>
            </a:r>
            <a:br>
              <a:rPr lang="fi-FI" dirty="0"/>
            </a:br>
            <a:r>
              <a:rPr lang="fi-FI" dirty="0"/>
              <a:t>maaliskuu 2024</a:t>
            </a:r>
            <a:endParaRPr lang="en-FI" dirty="0"/>
          </a:p>
        </p:txBody>
      </p:sp>
      <p:sp>
        <p:nvSpPr>
          <p:cNvPr id="5" name="Text Placeholder 4">
            <a:extLst>
              <a:ext uri="{FF2B5EF4-FFF2-40B4-BE49-F238E27FC236}">
                <a16:creationId xmlns:a16="http://schemas.microsoft.com/office/drawing/2014/main" id="{2E52D8CE-9D34-0543-A044-407DF67D69B8}"/>
              </a:ext>
            </a:extLst>
          </p:cNvPr>
          <p:cNvSpPr>
            <a:spLocks noGrp="1"/>
          </p:cNvSpPr>
          <p:nvPr>
            <p:ph type="body" sz="half" idx="2"/>
          </p:nvPr>
        </p:nvSpPr>
        <p:spPr>
          <a:xfrm>
            <a:off x="8263559" y="1371601"/>
            <a:ext cx="3425934" cy="4663438"/>
          </a:xfrm>
        </p:spPr>
        <p:txBody>
          <a:bodyPr anchor="ctr">
            <a:normAutofit/>
          </a:bodyPr>
          <a:lstStyle/>
          <a:p>
            <a:pPr algn="ctr"/>
            <a:r>
              <a:rPr lang="fi-FI" sz="2000" b="1" dirty="0">
                <a:solidFill>
                  <a:schemeClr val="bg2"/>
                </a:solidFill>
                <a:latin typeface="Neue Haas Unica W1G" panose="020B0504030206020203" pitchFamily="34" charset="0"/>
              </a:rPr>
              <a:t>Yhdellä aikakausmedialla on eri somekanavissa yhteensä keskimäärin</a:t>
            </a:r>
            <a:br>
              <a:rPr lang="fi-FI" sz="2000" b="1" dirty="0">
                <a:solidFill>
                  <a:schemeClr val="bg2"/>
                </a:solidFill>
                <a:latin typeface="Neue Haas Unica W1G" panose="020B0504030206020203" pitchFamily="34" charset="0"/>
              </a:rPr>
            </a:br>
            <a:r>
              <a:rPr lang="fi-FI" sz="4000" b="1" dirty="0">
                <a:solidFill>
                  <a:schemeClr val="bg2"/>
                </a:solidFill>
                <a:latin typeface="Neue Haas Unica W1G" panose="020B0504030206020203" pitchFamily="34" charset="0"/>
              </a:rPr>
              <a:t>25 197</a:t>
            </a:r>
          </a:p>
          <a:p>
            <a:pPr algn="ctr"/>
            <a:r>
              <a:rPr lang="fi-FI" sz="2000" b="1" dirty="0">
                <a:solidFill>
                  <a:schemeClr val="bg2"/>
                </a:solidFill>
                <a:latin typeface="Neue Haas Unica W1G" panose="020B0504030206020203" pitchFamily="34" charset="0"/>
              </a:rPr>
              <a:t>seuraajaa.</a:t>
            </a:r>
          </a:p>
        </p:txBody>
      </p:sp>
      <p:graphicFrame>
        <p:nvGraphicFramePr>
          <p:cNvPr id="7" name="Chart 6">
            <a:extLst>
              <a:ext uri="{FF2B5EF4-FFF2-40B4-BE49-F238E27FC236}">
                <a16:creationId xmlns:a16="http://schemas.microsoft.com/office/drawing/2014/main" id="{CA6624BC-0418-A54D-B0D4-A829800277BF}"/>
              </a:ext>
            </a:extLst>
          </p:cNvPr>
          <p:cNvGraphicFramePr/>
          <p:nvPr>
            <p:extLst>
              <p:ext uri="{D42A27DB-BD31-4B8C-83A1-F6EECF244321}">
                <p14:modId xmlns:p14="http://schemas.microsoft.com/office/powerpoint/2010/main" val="3524286175"/>
              </p:ext>
            </p:extLst>
          </p:nvPr>
        </p:nvGraphicFramePr>
        <p:xfrm>
          <a:off x="0" y="1719777"/>
          <a:ext cx="7599405" cy="396708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556290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98307963-3506-264D-953E-CD1B0289DD7F}"/>
              </a:ext>
            </a:extLst>
          </p:cNvPr>
          <p:cNvSpPr>
            <a:spLocks noGrp="1"/>
          </p:cNvSpPr>
          <p:nvPr>
            <p:ph type="title"/>
          </p:nvPr>
        </p:nvSpPr>
        <p:spPr>
          <a:xfrm>
            <a:off x="1133856" y="229201"/>
            <a:ext cx="9957816" cy="1115506"/>
          </a:xfrm>
        </p:spPr>
        <p:txBody>
          <a:bodyPr>
            <a:normAutofit/>
          </a:bodyPr>
          <a:lstStyle/>
          <a:p>
            <a:r>
              <a:rPr lang="fi-FI" sz="3200" dirty="0"/>
              <a:t>Yleisömäärän kehitys kaikissa seuratuissa kanavissa 3/2023 – 3/2024</a:t>
            </a:r>
          </a:p>
        </p:txBody>
      </p:sp>
      <p:graphicFrame>
        <p:nvGraphicFramePr>
          <p:cNvPr id="8" name="Chart 7">
            <a:extLst>
              <a:ext uri="{FF2B5EF4-FFF2-40B4-BE49-F238E27FC236}">
                <a16:creationId xmlns:a16="http://schemas.microsoft.com/office/drawing/2014/main" id="{262C4979-C8EC-4CE5-A731-010E69EB7C11}"/>
              </a:ext>
            </a:extLst>
          </p:cNvPr>
          <p:cNvGraphicFramePr/>
          <p:nvPr>
            <p:extLst>
              <p:ext uri="{D42A27DB-BD31-4B8C-83A1-F6EECF244321}">
                <p14:modId xmlns:p14="http://schemas.microsoft.com/office/powerpoint/2010/main" val="1191444945"/>
              </p:ext>
            </p:extLst>
          </p:nvPr>
        </p:nvGraphicFramePr>
        <p:xfrm>
          <a:off x="712694" y="1924556"/>
          <a:ext cx="10515600" cy="4312780"/>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a:extLst>
              <a:ext uri="{FF2B5EF4-FFF2-40B4-BE49-F238E27FC236}">
                <a16:creationId xmlns:a16="http://schemas.microsoft.com/office/drawing/2014/main" id="{193E1093-2567-014F-B4D0-9A5995FB34C9}"/>
              </a:ext>
            </a:extLst>
          </p:cNvPr>
          <p:cNvSpPr txBox="1"/>
          <p:nvPr/>
        </p:nvSpPr>
        <p:spPr>
          <a:xfrm>
            <a:off x="1169894" y="1524446"/>
            <a:ext cx="10058400" cy="461665"/>
          </a:xfrm>
          <a:prstGeom prst="rect">
            <a:avLst/>
          </a:prstGeom>
          <a:noFill/>
        </p:spPr>
        <p:txBody>
          <a:bodyPr wrap="square" rtlCol="0">
            <a:spAutoFit/>
          </a:bodyPr>
          <a:lstStyle/>
          <a:p>
            <a:pPr algn="ctr"/>
            <a:r>
              <a:rPr lang="fi-FI" sz="1200" dirty="0">
                <a:solidFill>
                  <a:schemeClr val="accent1"/>
                </a:solidFill>
                <a:latin typeface="Neue Haas Unica W1G" panose="020B0504030206020203" pitchFamily="34" charset="0"/>
              </a:rPr>
              <a:t>Kaikkien seurattujen medioiden tykkääjät, seuraajat ja tilaajat Facebookissa, Instagramissa, X:ssä, YouTubessa, </a:t>
            </a:r>
            <a:r>
              <a:rPr lang="fi-FI" sz="1200" dirty="0" err="1">
                <a:solidFill>
                  <a:schemeClr val="accent1"/>
                </a:solidFill>
                <a:latin typeface="Neue Haas Unica W1G" panose="020B0504030206020203" pitchFamily="34" charset="0"/>
              </a:rPr>
              <a:t>Pinterestissä</a:t>
            </a:r>
            <a:r>
              <a:rPr lang="fi-FI" sz="1200" dirty="0">
                <a:solidFill>
                  <a:schemeClr val="accent1"/>
                </a:solidFill>
                <a:latin typeface="Neue Haas Unica W1G" panose="020B0504030206020203" pitchFamily="34" charset="0"/>
              </a:rPr>
              <a:t> ja </a:t>
            </a:r>
            <a:r>
              <a:rPr lang="fi-FI" sz="1200" dirty="0" err="1">
                <a:solidFill>
                  <a:schemeClr val="accent1"/>
                </a:solidFill>
                <a:latin typeface="Neue Haas Unica W1G" panose="020B0504030206020203" pitchFamily="34" charset="0"/>
              </a:rPr>
              <a:t>TikTokissa</a:t>
            </a:r>
            <a:r>
              <a:rPr lang="fi-FI" sz="1200" dirty="0">
                <a:solidFill>
                  <a:schemeClr val="accent1"/>
                </a:solidFill>
                <a:latin typeface="Neue Haas Unica W1G" panose="020B0504030206020203" pitchFamily="34" charset="0"/>
              </a:rPr>
              <a:t>. Päällekkäisyyksiä ei ole huomioitu.</a:t>
            </a:r>
          </a:p>
        </p:txBody>
      </p:sp>
    </p:spTree>
    <p:extLst>
      <p:ext uri="{BB962C8B-B14F-4D97-AF65-F5344CB8AC3E}">
        <p14:creationId xmlns:p14="http://schemas.microsoft.com/office/powerpoint/2010/main" val="8481304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98307963-3506-264D-953E-CD1B0289DD7F}"/>
              </a:ext>
            </a:extLst>
          </p:cNvPr>
          <p:cNvSpPr>
            <a:spLocks noGrp="1"/>
          </p:cNvSpPr>
          <p:nvPr>
            <p:ph type="title"/>
          </p:nvPr>
        </p:nvSpPr>
        <p:spPr>
          <a:xfrm>
            <a:off x="838200" y="229201"/>
            <a:ext cx="10515600" cy="1115506"/>
          </a:xfrm>
        </p:spPr>
        <p:txBody>
          <a:bodyPr>
            <a:normAutofit/>
          </a:bodyPr>
          <a:lstStyle/>
          <a:p>
            <a:r>
              <a:rPr lang="fi-FI" sz="3200" dirty="0"/>
              <a:t>Yleisömäärän kehitys Facebookissa</a:t>
            </a:r>
            <a:br>
              <a:rPr lang="fi-FI" sz="3200" dirty="0"/>
            </a:br>
            <a:r>
              <a:rPr lang="fi-FI" sz="3200" dirty="0"/>
              <a:t>3/2023 – 3/2024</a:t>
            </a:r>
          </a:p>
        </p:txBody>
      </p:sp>
      <p:sp>
        <p:nvSpPr>
          <p:cNvPr id="3" name="TextBox 2">
            <a:extLst>
              <a:ext uri="{FF2B5EF4-FFF2-40B4-BE49-F238E27FC236}">
                <a16:creationId xmlns:a16="http://schemas.microsoft.com/office/drawing/2014/main" id="{00850169-5D2D-7F48-820B-3EDB48E744F2}"/>
              </a:ext>
            </a:extLst>
          </p:cNvPr>
          <p:cNvSpPr txBox="1"/>
          <p:nvPr/>
        </p:nvSpPr>
        <p:spPr>
          <a:xfrm>
            <a:off x="1169894" y="1524446"/>
            <a:ext cx="10058400" cy="276999"/>
          </a:xfrm>
          <a:prstGeom prst="rect">
            <a:avLst/>
          </a:prstGeom>
          <a:noFill/>
        </p:spPr>
        <p:txBody>
          <a:bodyPr wrap="square" rtlCol="0">
            <a:spAutoFit/>
          </a:bodyPr>
          <a:lstStyle/>
          <a:p>
            <a:pPr algn="ctr"/>
            <a:r>
              <a:rPr lang="fi-FI" sz="1200" dirty="0">
                <a:solidFill>
                  <a:schemeClr val="accent1"/>
                </a:solidFill>
                <a:latin typeface="Neue Haas Unica W1G" panose="020B0504030206020203" pitchFamily="34" charset="0"/>
              </a:rPr>
              <a:t>Kaikkien seurattujen medioiden Facebook-sivujen tykkääjät.</a:t>
            </a:r>
          </a:p>
        </p:txBody>
      </p:sp>
      <p:graphicFrame>
        <p:nvGraphicFramePr>
          <p:cNvPr id="8" name="Chart 7">
            <a:extLst>
              <a:ext uri="{FF2B5EF4-FFF2-40B4-BE49-F238E27FC236}">
                <a16:creationId xmlns:a16="http://schemas.microsoft.com/office/drawing/2014/main" id="{262C4979-C8EC-4CE5-A731-010E69EB7C11}"/>
              </a:ext>
            </a:extLst>
          </p:cNvPr>
          <p:cNvGraphicFramePr/>
          <p:nvPr>
            <p:extLst>
              <p:ext uri="{D42A27DB-BD31-4B8C-83A1-F6EECF244321}">
                <p14:modId xmlns:p14="http://schemas.microsoft.com/office/powerpoint/2010/main" val="3328294673"/>
              </p:ext>
            </p:extLst>
          </p:nvPr>
        </p:nvGraphicFramePr>
        <p:xfrm>
          <a:off x="712694" y="1801445"/>
          <a:ext cx="10515600" cy="434756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0872696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98307963-3506-264D-953E-CD1B0289DD7F}"/>
              </a:ext>
            </a:extLst>
          </p:cNvPr>
          <p:cNvSpPr>
            <a:spLocks noGrp="1"/>
          </p:cNvSpPr>
          <p:nvPr>
            <p:ph type="title"/>
          </p:nvPr>
        </p:nvSpPr>
        <p:spPr>
          <a:xfrm>
            <a:off x="838200" y="229201"/>
            <a:ext cx="10515600" cy="1115506"/>
          </a:xfrm>
        </p:spPr>
        <p:txBody>
          <a:bodyPr>
            <a:normAutofit/>
          </a:bodyPr>
          <a:lstStyle/>
          <a:p>
            <a:r>
              <a:rPr lang="fi-FI" sz="3200" dirty="0"/>
              <a:t>Yleisömäärän kehitys Instagramissa</a:t>
            </a:r>
            <a:br>
              <a:rPr lang="fi-FI" sz="3200" dirty="0"/>
            </a:br>
            <a:r>
              <a:rPr lang="fi-FI" sz="3200" dirty="0"/>
              <a:t>3/2023 – 3/2024</a:t>
            </a:r>
          </a:p>
        </p:txBody>
      </p:sp>
      <p:graphicFrame>
        <p:nvGraphicFramePr>
          <p:cNvPr id="8" name="Chart 7">
            <a:extLst>
              <a:ext uri="{FF2B5EF4-FFF2-40B4-BE49-F238E27FC236}">
                <a16:creationId xmlns:a16="http://schemas.microsoft.com/office/drawing/2014/main" id="{262C4979-C8EC-4CE5-A731-010E69EB7C11}"/>
              </a:ext>
            </a:extLst>
          </p:cNvPr>
          <p:cNvGraphicFramePr/>
          <p:nvPr>
            <p:extLst>
              <p:ext uri="{D42A27DB-BD31-4B8C-83A1-F6EECF244321}">
                <p14:modId xmlns:p14="http://schemas.microsoft.com/office/powerpoint/2010/main" val="2855858960"/>
              </p:ext>
            </p:extLst>
          </p:nvPr>
        </p:nvGraphicFramePr>
        <p:xfrm>
          <a:off x="712694" y="1875985"/>
          <a:ext cx="10515600" cy="4312780"/>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a:extLst>
              <a:ext uri="{FF2B5EF4-FFF2-40B4-BE49-F238E27FC236}">
                <a16:creationId xmlns:a16="http://schemas.microsoft.com/office/drawing/2014/main" id="{DC2DB9D6-6CD7-1A4A-B036-911179A4AD7F}"/>
              </a:ext>
            </a:extLst>
          </p:cNvPr>
          <p:cNvSpPr txBox="1"/>
          <p:nvPr/>
        </p:nvSpPr>
        <p:spPr>
          <a:xfrm>
            <a:off x="1169894" y="1524446"/>
            <a:ext cx="10058400" cy="276999"/>
          </a:xfrm>
          <a:prstGeom prst="rect">
            <a:avLst/>
          </a:prstGeom>
          <a:noFill/>
        </p:spPr>
        <p:txBody>
          <a:bodyPr wrap="square" rtlCol="0">
            <a:spAutoFit/>
          </a:bodyPr>
          <a:lstStyle/>
          <a:p>
            <a:pPr algn="ctr"/>
            <a:r>
              <a:rPr lang="fi-FI" sz="1200" dirty="0">
                <a:solidFill>
                  <a:schemeClr val="accent1"/>
                </a:solidFill>
                <a:latin typeface="Neue Haas Unica W1G" panose="020B0504030206020203" pitchFamily="34" charset="0"/>
              </a:rPr>
              <a:t>Kaikkien seurattujen medioiden Instagram-tilien seuraajat.</a:t>
            </a:r>
          </a:p>
        </p:txBody>
      </p:sp>
    </p:spTree>
    <p:extLst>
      <p:ext uri="{BB962C8B-B14F-4D97-AF65-F5344CB8AC3E}">
        <p14:creationId xmlns:p14="http://schemas.microsoft.com/office/powerpoint/2010/main" val="1019087664"/>
      </p:ext>
    </p:extLst>
  </p:cSld>
  <p:clrMapOvr>
    <a:masterClrMapping/>
  </p:clrMapOvr>
</p:sld>
</file>

<file path=ppt/theme/theme1.xml><?xml version="1.0" encoding="utf-8"?>
<a:theme xmlns:a="http://schemas.openxmlformats.org/drawingml/2006/main" name="Office Theme">
  <a:themeElements>
    <a:clrScheme name="Aikakausmedia värit">
      <a:dk1>
        <a:srgbClr val="000000"/>
      </a:dk1>
      <a:lt1>
        <a:srgbClr val="FFFFFF"/>
      </a:lt1>
      <a:dk2>
        <a:srgbClr val="002649"/>
      </a:dk2>
      <a:lt2>
        <a:srgbClr val="FEFCFF"/>
      </a:lt2>
      <a:accent1>
        <a:srgbClr val="002649"/>
      </a:accent1>
      <a:accent2>
        <a:srgbClr val="FF6464"/>
      </a:accent2>
      <a:accent3>
        <a:srgbClr val="F3CF67"/>
      </a:accent3>
      <a:accent4>
        <a:srgbClr val="43FFED"/>
      </a:accent4>
      <a:accent5>
        <a:srgbClr val="00599E"/>
      </a:accent5>
      <a:accent6>
        <a:srgbClr val="B2B2B2"/>
      </a:accent6>
      <a:hlink>
        <a:srgbClr val="FF6464"/>
      </a:hlink>
      <a:folHlink>
        <a:srgbClr val="FF6464"/>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sz="2000" dirty="0" smtClean="0">
            <a:latin typeface="Neue Haas Unica W1G" panose="020B0504030206020203" pitchFamily="34" charset="0"/>
          </a:defRPr>
        </a:defPPr>
      </a:lstStyle>
    </a:txDef>
  </a:objectDefaults>
  <a:extraClrSchemeLst/>
  <a:extLst>
    <a:ext uri="{05A4C25C-085E-4340-85A3-A5531E510DB2}">
      <thm15:themeFamily xmlns:thm15="http://schemas.microsoft.com/office/thememl/2012/main" name="Aikakausmedia-presepohja" id="{27F49DBD-B064-444B-96FB-3C48DEE958D5}" vid="{92DBE8E4-D1B9-4240-B326-D810776610C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Asiakirja" ma:contentTypeID="0x0101003F551B6AE0A94F47AE516944E2F00FE5" ma:contentTypeVersion="8" ma:contentTypeDescription="Luo uusi asiakirja." ma:contentTypeScope="" ma:versionID="9c253d60e62475b883249c8aa6bfcf48">
  <xsd:schema xmlns:xsd="http://www.w3.org/2001/XMLSchema" xmlns:xs="http://www.w3.org/2001/XMLSchema" xmlns:p="http://schemas.microsoft.com/office/2006/metadata/properties" xmlns:ns2="b8458977-e6f2-40e9-9621-96f4298c6bbe" targetNamespace="http://schemas.microsoft.com/office/2006/metadata/properties" ma:root="true" ma:fieldsID="81049b0714fee14a638bbb389c11995a" ns2:_="">
    <xsd:import namespace="b8458977-e6f2-40e9-9621-96f4298c6bbe"/>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8458977-e6f2-40e9-9621-96f4298c6bb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bjectDetectorVersions" ma:index="14" nillable="true" ma:displayName="MediaServiceObjectDetectorVersions" ma:hidden="true" ma:indexed="true" ma:internalName="MediaServiceObjectDetectorVersions" ma:readOnly="true">
      <xsd:simpleType>
        <xsd:restriction base="dms:Text"/>
      </xsd:simpleType>
    </xsd:element>
    <xsd:element name="MediaServiceSearchProperties" ma:index="15"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6BD3844-D0FB-414D-A452-15FC55E58783}">
  <ds:schemaRefs>
    <ds:schemaRef ds:uri="http://schemas.microsoft.com/sharepoint/v3/contenttype/forms"/>
  </ds:schemaRefs>
</ds:datastoreItem>
</file>

<file path=customXml/itemProps2.xml><?xml version="1.0" encoding="utf-8"?>
<ds:datastoreItem xmlns:ds="http://schemas.openxmlformats.org/officeDocument/2006/customXml" ds:itemID="{95B21824-3573-4170-BB97-352BE88B69B2}">
  <ds:schemaRefs>
    <ds:schemaRef ds:uri="http://schemas.openxmlformats.org/package/2006/metadata/core-properties"/>
    <ds:schemaRef ds:uri="http://schemas.microsoft.com/office/2006/documentManagement/types"/>
    <ds:schemaRef ds:uri="http://purl.org/dc/elements/1.1/"/>
    <ds:schemaRef ds:uri="b8458977-e6f2-40e9-9621-96f4298c6bbe"/>
    <ds:schemaRef ds:uri="http://schemas.microsoft.com/office/2006/metadata/properties"/>
    <ds:schemaRef ds:uri="http://purl.org/dc/dcmitype/"/>
    <ds:schemaRef ds:uri="http://purl.org/dc/terms/"/>
    <ds:schemaRef ds:uri="http://www.w3.org/XML/1998/namespace"/>
    <ds:schemaRef ds:uri="http://schemas.microsoft.com/office/infopath/2007/PartnerControls"/>
  </ds:schemaRefs>
</ds:datastoreItem>
</file>

<file path=customXml/itemProps3.xml><?xml version="1.0" encoding="utf-8"?>
<ds:datastoreItem xmlns:ds="http://schemas.openxmlformats.org/officeDocument/2006/customXml" ds:itemID="{82D8B325-EAD1-44C0-8379-E45AB454CBE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8458977-e6f2-40e9-9621-96f4298c6bb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10407</TotalTime>
  <Words>2207</Words>
  <Application>Microsoft Macintosh PowerPoint</Application>
  <PresentationFormat>Widescreen</PresentationFormat>
  <Paragraphs>697</Paragraphs>
  <Slides>31</Slides>
  <Notes>7</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31</vt:i4>
      </vt:variant>
    </vt:vector>
  </HeadingPairs>
  <TitlesOfParts>
    <vt:vector size="40" baseType="lpstr">
      <vt:lpstr>Arial</vt:lpstr>
      <vt:lpstr>Clattering</vt:lpstr>
      <vt:lpstr>Neue Haas Unica Pro</vt:lpstr>
      <vt:lpstr>Neue Haas Unica W1G</vt:lpstr>
      <vt:lpstr>Canela Medium</vt:lpstr>
      <vt:lpstr>Calibri</vt:lpstr>
      <vt:lpstr>Neue Haas Unica W1G Medium</vt:lpstr>
      <vt:lpstr>Neue Haas Unica W1G Light</vt:lpstr>
      <vt:lpstr>Office Theme</vt:lpstr>
      <vt:lpstr>Aikakausmediat somessa</vt:lpstr>
      <vt:lpstr>Maaliskuun oleelliset</vt:lpstr>
      <vt:lpstr>Aikakausmedioiden someyleisö / maaliskuu 2024</vt:lpstr>
      <vt:lpstr>Aikakausmedioiden seuraajamäärä / maaliskuu 2024</vt:lpstr>
      <vt:lpstr>Aikakausmedioiden somekanavien määrä / maaliskuu 2024</vt:lpstr>
      <vt:lpstr>Yleisön keskimääräinen koko /  maaliskuu 2024</vt:lpstr>
      <vt:lpstr>Yleisömäärän kehitys kaikissa seuratuissa kanavissa 3/2023 – 3/2024</vt:lpstr>
      <vt:lpstr>Yleisömäärän kehitys Facebookissa 3/2023 – 3/2024</vt:lpstr>
      <vt:lpstr>Yleisömäärän kehitys Instagramissa 3/2023 – 3/2024</vt:lpstr>
      <vt:lpstr>Yleisömäärän kehitys X:ssä 3/2023 – 3/2024</vt:lpstr>
      <vt:lpstr>Yleisömäärän kehitys YouTubessa 3/2023 – 3/2024</vt:lpstr>
      <vt:lpstr>Yleisömäärän kehitys Pinterestissä 3/2023 – 3/2024</vt:lpstr>
      <vt:lpstr>Yleisömäärän kehitys Tiktokissa 3/2023 – 3/2024</vt:lpstr>
      <vt:lpstr>Somen suurimmat</vt:lpstr>
      <vt:lpstr>Eniten seuraajia kaikissa kanavissa TOP 20 / maaliskuu 2024</vt:lpstr>
      <vt:lpstr>Eniten tykkääjiä Facebookissa TOP 20 / maaliskuu 2024</vt:lpstr>
      <vt:lpstr>Eniten seuraajia Instagramissa TOP 20 / maaliskuu 2024</vt:lpstr>
      <vt:lpstr>Eniten seuraajia X:ssä TOP 20 / maaliskuu 2024</vt:lpstr>
      <vt:lpstr>Eniten seuraajia YouTubessa ja Pinterestissä TOP 10 /  maaliskuu 2024</vt:lpstr>
      <vt:lpstr>Eniten seuraajia TikTokissa TOP 10 /  maaliskuu 2024</vt:lpstr>
      <vt:lpstr>Eniten yleisöään  kasvattaneet</vt:lpstr>
      <vt:lpstr>Eniten uusia seuraajia kaikissa kanavissa TOP 20 / maaliskuu 2024</vt:lpstr>
      <vt:lpstr>Eniten uusia seuraajia Facebookissa TOP 10 / maaliskuu 2024</vt:lpstr>
      <vt:lpstr>Eniten uusia seuraajia Instagramissa TOP 10 / maaliskuu 2024</vt:lpstr>
      <vt:lpstr>Eniten uusia seuraajia X:ssä TOP 10 / maaliskuu 2024</vt:lpstr>
      <vt:lpstr>Seuratut mediat</vt:lpstr>
      <vt:lpstr>Seurannassa olleet mediat (196 kpl) / maaliskuu 2024</vt:lpstr>
      <vt:lpstr>Seurannassa olleet mediat (196 kpl) / maaliskuu 2024</vt:lpstr>
      <vt:lpstr>Seurannasta poistuneet kanavat / maaliskuu 2024</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Otsikko tulee tähän</dc:title>
  <dc:creator>Katja Pietilä-Seppä</dc:creator>
  <cp:lastModifiedBy>Outi Itävuo</cp:lastModifiedBy>
  <cp:revision>517</cp:revision>
  <dcterms:created xsi:type="dcterms:W3CDTF">2021-01-05T09:04:45Z</dcterms:created>
  <dcterms:modified xsi:type="dcterms:W3CDTF">2024-05-04T12:42:53Z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0x0101003F551B6AE0A94F47AE516944E2F00FE5</vt:lpwstr>
  </property>
</Properties>
</file>