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1235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31" r:id="rId17"/>
    <p:sldId id="1208" r:id="rId18"/>
    <p:sldId id="1203" r:id="rId19"/>
    <p:sldId id="1204" r:id="rId20"/>
    <p:sldId id="1205" r:id="rId21"/>
    <p:sldId id="1206" r:id="rId22"/>
    <p:sldId id="1207" r:id="rId23"/>
    <p:sldId id="1236" r:id="rId24"/>
    <p:sldId id="1214" r:id="rId25"/>
    <p:sldId id="1211" r:id="rId26"/>
    <p:sldId id="1210" r:id="rId27"/>
    <p:sldId id="1212" r:id="rId28"/>
    <p:sldId id="1213" r:id="rId29"/>
    <p:sldId id="1215" r:id="rId30"/>
    <p:sldId id="1217" r:id="rId31"/>
    <p:sldId id="1202" r:id="rId32"/>
    <p:sldId id="1237" r:id="rId33"/>
    <p:sldId id="1238" r:id="rId34"/>
    <p:sldId id="1240" r:id="rId35"/>
    <p:sldId id="1228" r:id="rId36"/>
    <p:sldId id="1234" r:id="rId37"/>
    <p:sldId id="1242" r:id="rId38"/>
    <p:sldId id="1239" r:id="rId39"/>
    <p:sldId id="275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nela Medium" pitchFamily="2" charset="77"/>
      <p:regular r:id="rId47"/>
    </p:embeddedFont>
    <p:embeddedFont>
      <p:font typeface="Clattering" pitchFamily="2" charset="0"/>
      <p:regular r:id="rId48"/>
    </p:embeddedFont>
    <p:embeddedFont>
      <p:font typeface="Neue Haas Unica Pro" panose="020B0504030206020203" pitchFamily="34" charset="77"/>
      <p:regular r:id="rId49"/>
      <p:bold r:id="rId50"/>
      <p:italic r:id="rId51"/>
      <p:boldItalic r:id="rId52"/>
    </p:embeddedFont>
    <p:embeddedFont>
      <p:font typeface="Neue Haas Unica Pro Light" panose="020B0404030206020203" pitchFamily="34" charset="77"/>
      <p:regular r:id="rId53"/>
      <p:italic r:id="rId54"/>
    </p:embeddedFont>
    <p:embeddedFont>
      <p:font typeface="Neue Haas Unica W1G" panose="020B0604030206020203" pitchFamily="34" charset="0"/>
      <p:regular r:id="rId55"/>
      <p:bold r:id="rId56"/>
      <p:italic r:id="rId57"/>
      <p:boldItalic r:id="rId58"/>
    </p:embeddedFont>
    <p:embeddedFont>
      <p:font typeface="Neue Haas Unica W1G Light" panose="020B0404030206020203" pitchFamily="34" charset="0"/>
      <p:regular r:id="rId59"/>
      <p:italic r:id="rId60"/>
    </p:embeddedFont>
    <p:embeddedFont>
      <p:font typeface="Neue Haas Unica W1G Medium" panose="020B0604030206020203" pitchFamily="34" charset="0"/>
      <p:regular r:id="rId61"/>
      <p:italic r:id="rId6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AF4F0-A9A7-B54E-A265-2F1B36F5F97D}" v="26" dt="2023-12-10T20:56:24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259"/>
  </p:normalViewPr>
  <p:slideViewPr>
    <p:cSldViewPr snapToGrid="0" snapToObjects="1">
      <p:cViewPr varScale="1">
        <p:scale>
          <a:sx n="104" d="100"/>
          <a:sy n="104" d="100"/>
        </p:scale>
        <p:origin x="20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8756001292201"/>
          <c:y val="0.20910698454671905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2 279 429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2560976813316366E-2"/>
                  <c:y val="-0.190162719915014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X (entinen Twitter)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2279429</c:v>
                </c:pt>
                <c:pt idx="1">
                  <c:v>1659714</c:v>
                </c:pt>
                <c:pt idx="2">
                  <c:v>684499</c:v>
                </c:pt>
                <c:pt idx="3">
                  <c:v>196054</c:v>
                </c:pt>
                <c:pt idx="4">
                  <c:v>93992</c:v>
                </c:pt>
                <c:pt idx="5">
                  <c:v>61642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88663</c:v>
                </c:pt>
                <c:pt idx="1">
                  <c:v>89317</c:v>
                </c:pt>
                <c:pt idx="2">
                  <c:v>89887</c:v>
                </c:pt>
                <c:pt idx="3">
                  <c:v>90251</c:v>
                </c:pt>
                <c:pt idx="4">
                  <c:v>90687</c:v>
                </c:pt>
                <c:pt idx="5">
                  <c:v>90747</c:v>
                </c:pt>
                <c:pt idx="6">
                  <c:v>91092</c:v>
                </c:pt>
                <c:pt idx="7">
                  <c:v>91407</c:v>
                </c:pt>
                <c:pt idx="8">
                  <c:v>91778</c:v>
                </c:pt>
                <c:pt idx="9">
                  <c:v>92145</c:v>
                </c:pt>
                <c:pt idx="10">
                  <c:v>92497</c:v>
                </c:pt>
                <c:pt idx="11">
                  <c:v>92841</c:v>
                </c:pt>
                <c:pt idx="12">
                  <c:v>93992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25415</c:v>
                </c:pt>
                <c:pt idx="1">
                  <c:v>40231</c:v>
                </c:pt>
                <c:pt idx="2">
                  <c:v>46512</c:v>
                </c:pt>
                <c:pt idx="3">
                  <c:v>47815</c:v>
                </c:pt>
                <c:pt idx="4">
                  <c:v>50076</c:v>
                </c:pt>
                <c:pt idx="5">
                  <c:v>50004</c:v>
                </c:pt>
                <c:pt idx="6">
                  <c:v>50841</c:v>
                </c:pt>
                <c:pt idx="7">
                  <c:v>55399</c:v>
                </c:pt>
                <c:pt idx="8">
                  <c:v>56072</c:v>
                </c:pt>
                <c:pt idx="9">
                  <c:v>57697</c:v>
                </c:pt>
                <c:pt idx="10">
                  <c:v>58814</c:v>
                </c:pt>
                <c:pt idx="11">
                  <c:v>60382</c:v>
                </c:pt>
                <c:pt idx="12">
                  <c:v>61642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2 279 429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4975330</c:v>
                </c:pt>
                <c:pt idx="1">
                  <c:v>2279429</c:v>
                </c:pt>
                <c:pt idx="2">
                  <c:v>1659714</c:v>
                </c:pt>
                <c:pt idx="3">
                  <c:v>684499</c:v>
                </c:pt>
                <c:pt idx="4">
                  <c:v>196054</c:v>
                </c:pt>
                <c:pt idx="5">
                  <c:v>93992</c:v>
                </c:pt>
                <c:pt idx="6">
                  <c:v>61642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21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185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649"/>
                    </a:solidFill>
                    <a:latin typeface="Neue Haas Unica W1G Medium" panose="020B06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582</c:v>
                </c:pt>
                <c:pt idx="1">
                  <c:v>185</c:v>
                </c:pt>
                <c:pt idx="2">
                  <c:v>146</c:v>
                </c:pt>
                <c:pt idx="3">
                  <c:v>104</c:v>
                </c:pt>
                <c:pt idx="4">
                  <c:v>99</c:v>
                </c:pt>
                <c:pt idx="5">
                  <c:v>32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12 321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FD9-4EC3-B77B-D6D15BE8A408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X (entinen Twitter)</c:v>
                </c:pt>
                <c:pt idx="4">
                  <c:v>TikTok</c:v>
                </c:pt>
                <c:pt idx="5">
                  <c:v>Pinterest</c:v>
                </c:pt>
                <c:pt idx="6">
                  <c:v>YouTube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23579.763033175357</c:v>
                </c:pt>
                <c:pt idx="1">
                  <c:v>12321.237837837838</c:v>
                </c:pt>
                <c:pt idx="2">
                  <c:v>11367.904109589041</c:v>
                </c:pt>
                <c:pt idx="3">
                  <c:v>6581.7211538461543</c:v>
                </c:pt>
                <c:pt idx="4">
                  <c:v>3852.625</c:v>
                </c:pt>
                <c:pt idx="5">
                  <c:v>2937.25</c:v>
                </c:pt>
                <c:pt idx="6">
                  <c:v>1980.3434343434344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4817423</c:v>
                </c:pt>
                <c:pt idx="1">
                  <c:v>4843847</c:v>
                </c:pt>
                <c:pt idx="2">
                  <c:v>4855741</c:v>
                </c:pt>
                <c:pt idx="3">
                  <c:v>4873779</c:v>
                </c:pt>
                <c:pt idx="4">
                  <c:v>4890300</c:v>
                </c:pt>
                <c:pt idx="5">
                  <c:v>4859872</c:v>
                </c:pt>
                <c:pt idx="6">
                  <c:v>4858729</c:v>
                </c:pt>
                <c:pt idx="7">
                  <c:v>4868957</c:v>
                </c:pt>
                <c:pt idx="8">
                  <c:v>4870468</c:v>
                </c:pt>
                <c:pt idx="9">
                  <c:v>4934330</c:v>
                </c:pt>
                <c:pt idx="10">
                  <c:v>4951012</c:v>
                </c:pt>
                <c:pt idx="11">
                  <c:v>4962188</c:v>
                </c:pt>
                <c:pt idx="12">
                  <c:v>4975330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2275055</c:v>
                </c:pt>
                <c:pt idx="1">
                  <c:v>2278877</c:v>
                </c:pt>
                <c:pt idx="2">
                  <c:v>2271145</c:v>
                </c:pt>
                <c:pt idx="3">
                  <c:v>2275835</c:v>
                </c:pt>
                <c:pt idx="4">
                  <c:v>2278788</c:v>
                </c:pt>
                <c:pt idx="5">
                  <c:v>2258081</c:v>
                </c:pt>
                <c:pt idx="6">
                  <c:v>2248462</c:v>
                </c:pt>
                <c:pt idx="7">
                  <c:v>2247789</c:v>
                </c:pt>
                <c:pt idx="8">
                  <c:v>2243989</c:v>
                </c:pt>
                <c:pt idx="9">
                  <c:v>2265071</c:v>
                </c:pt>
                <c:pt idx="10">
                  <c:v>2272491</c:v>
                </c:pt>
                <c:pt idx="11">
                  <c:v>2276880</c:v>
                </c:pt>
                <c:pt idx="12">
                  <c:v>2279429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1559510</c:v>
                </c:pt>
                <c:pt idx="1">
                  <c:v>1565502</c:v>
                </c:pt>
                <c:pt idx="2">
                  <c:v>1580146</c:v>
                </c:pt>
                <c:pt idx="3">
                  <c:v>1589740</c:v>
                </c:pt>
                <c:pt idx="4">
                  <c:v>1598686</c:v>
                </c:pt>
                <c:pt idx="5">
                  <c:v>1589754</c:v>
                </c:pt>
                <c:pt idx="6">
                  <c:v>1595541</c:v>
                </c:pt>
                <c:pt idx="7">
                  <c:v>1599122</c:v>
                </c:pt>
                <c:pt idx="8">
                  <c:v>1602973</c:v>
                </c:pt>
                <c:pt idx="9">
                  <c:v>1639584</c:v>
                </c:pt>
                <c:pt idx="10">
                  <c:v>1646528</c:v>
                </c:pt>
                <c:pt idx="11">
                  <c:v>1652285</c:v>
                </c:pt>
                <c:pt idx="12">
                  <c:v>1659714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691019</c:v>
                </c:pt>
                <c:pt idx="1">
                  <c:v>691384</c:v>
                </c:pt>
                <c:pt idx="2">
                  <c:v>687133</c:v>
                </c:pt>
                <c:pt idx="3">
                  <c:v>688115</c:v>
                </c:pt>
                <c:pt idx="4">
                  <c:v>688666</c:v>
                </c:pt>
                <c:pt idx="5">
                  <c:v>687232</c:v>
                </c:pt>
                <c:pt idx="6">
                  <c:v>687604</c:v>
                </c:pt>
                <c:pt idx="7">
                  <c:v>688223</c:v>
                </c:pt>
                <c:pt idx="8">
                  <c:v>687681</c:v>
                </c:pt>
                <c:pt idx="9">
                  <c:v>687079</c:v>
                </c:pt>
                <c:pt idx="10">
                  <c:v>686739</c:v>
                </c:pt>
                <c:pt idx="11">
                  <c:v>684603</c:v>
                </c:pt>
                <c:pt idx="12">
                  <c:v>684499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44866</c:v>
                </c:pt>
                <c:pt idx="1">
                  <c:v>44896</c:v>
                </c:pt>
                <c:pt idx="2">
                  <c:v>44927</c:v>
                </c:pt>
                <c:pt idx="3">
                  <c:v>44958</c:v>
                </c:pt>
                <c:pt idx="4">
                  <c:v>44986</c:v>
                </c:pt>
                <c:pt idx="5">
                  <c:v>45017</c:v>
                </c:pt>
                <c:pt idx="6">
                  <c:v>45047</c:v>
                </c:pt>
                <c:pt idx="7">
                  <c:v>45078</c:v>
                </c:pt>
                <c:pt idx="8">
                  <c:v>45108</c:v>
                </c:pt>
                <c:pt idx="9">
                  <c:v>45139</c:v>
                </c:pt>
                <c:pt idx="10">
                  <c:v>45170</c:v>
                </c:pt>
                <c:pt idx="11">
                  <c:v>45200</c:v>
                </c:pt>
                <c:pt idx="12">
                  <c:v>45231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177761</c:v>
                </c:pt>
                <c:pt idx="1">
                  <c:v>178536</c:v>
                </c:pt>
                <c:pt idx="2">
                  <c:v>180918</c:v>
                </c:pt>
                <c:pt idx="3">
                  <c:v>182023</c:v>
                </c:pt>
                <c:pt idx="4">
                  <c:v>183397</c:v>
                </c:pt>
                <c:pt idx="5">
                  <c:v>184054</c:v>
                </c:pt>
                <c:pt idx="6">
                  <c:v>185189</c:v>
                </c:pt>
                <c:pt idx="7">
                  <c:v>187017</c:v>
                </c:pt>
                <c:pt idx="8">
                  <c:v>187975</c:v>
                </c:pt>
                <c:pt idx="9">
                  <c:v>192754</c:v>
                </c:pt>
                <c:pt idx="10">
                  <c:v>193943</c:v>
                </c:pt>
                <c:pt idx="11">
                  <c:v>195197</c:v>
                </c:pt>
                <c:pt idx="12">
                  <c:v>196054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0.40476</cdr:x>
      <cdr:y>0.43032</cdr:y>
    </cdr:from>
    <cdr:to>
      <cdr:x>0.71265</cdr:x>
      <cdr:y>0.70381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3075935" y="1801781"/>
          <a:ext cx="2339781" cy="1145122"/>
          <a:chOff x="2230277" y="1874237"/>
          <a:chExt cx="3103863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30277" y="2438065"/>
            <a:ext cx="3103863" cy="782928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4 975 330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10.12.2023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10.12.2023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0488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11/2023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kakausmedia.fi/ajankohtaista/ajankohtaista-aikakausmedioista/2023/facebook-muutti-kaytantoaan-tykkaajamaaran-ilmoittamisessa-nain-se-nakyy-someseurannassa/" TargetMode="Externa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aikakausmedia.fi/ajankohtaista/ajankohtaista-aikakausmedioista/2023/tiedote-ilmoittautuminen-editkilpailuun-on-nyt-auki-vuoden-digi-sarja-on-vuoden-2023-uutuus/" TargetMode="Externa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ajankohtaista-aikakausmedioista/2023/mista-aikakauslehtitalojen-ilmastopaastot-syntyvat-ja-miten-niita-vahennetaan/" TargetMode="Externa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ajankohtaista-aikakausmedioista/2023/mainoksen-on-erotuttava-artikkelista-mutta-mita-se-kaytannossa-tarkoittaa-testaa-tietosi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jankohtaista-aikakausmedioista/2023/joulun-alla-julkaistiin-kolme-uutta-joululehtea-katso-vuoden-2023-uutuuslehdet-tasta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uutiskirje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Marraskuu 2023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X:ssä</a:t>
            </a:r>
            <a:br>
              <a:rPr lang="fi-FI" sz="3200" dirty="0"/>
            </a:br>
            <a:r>
              <a:rPr lang="fi-FI" sz="3200" dirty="0"/>
              <a:t>11/2022 – 11/2023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72382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X-tilien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11/2022 – 11/2023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97287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11/2022 – 11/2023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653756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Tiktokissa</a:t>
            </a:r>
            <a:br>
              <a:rPr lang="fi-FI" sz="3200" dirty="0"/>
            </a:br>
            <a:r>
              <a:rPr lang="fi-FI" sz="3200" dirty="0"/>
              <a:t>11/2022 – 11/2023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343204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84864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61761948"/>
              </p:ext>
            </p:extLst>
          </p:nvPr>
        </p:nvGraphicFramePr>
        <p:xfrm>
          <a:off x="1158466" y="1410789"/>
          <a:ext cx="4785132" cy="456452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246 527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240 630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211 607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4767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194 242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186 750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183 256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179 009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132 287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128 637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124 845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984436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104 641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96 406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85 844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78 927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75 862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75 610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72 158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68 884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68 162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62 859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59023296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321948"/>
              </p:ext>
            </p:extLst>
          </p:nvPr>
        </p:nvGraphicFramePr>
        <p:xfrm>
          <a:off x="6344421" y="1410790"/>
          <a:ext cx="4785132" cy="451607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22735373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122 223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84 091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70 790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62 362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60 917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57 510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52 881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45 867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42 383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135579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41 289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39 990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39 598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36 054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32 064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31 518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31 360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30 019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28 891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20 / 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57812198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188 061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142 407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50 220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18 859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18 162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17 615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14 891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13 080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11 571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11 296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44188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9 648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9 616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9 546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8 616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7 783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7 132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6 704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6 409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5 902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5 533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44024222"/>
              </p:ext>
            </p:extLst>
          </p:nvPr>
        </p:nvGraphicFramePr>
        <p:xfrm>
          <a:off x="1208162" y="1410789"/>
          <a:ext cx="4785132" cy="45776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6 060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7211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59CA4CB6-7BF2-5E49-4114-867E774842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6225111"/>
              </p:ext>
            </p:extLst>
          </p:nvPr>
        </p:nvGraphicFramePr>
        <p:xfrm>
          <a:off x="6298100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34 533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8 464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on a window sill looking at his phone&#10;&#10;Description automatically generated">
            <a:extLst>
              <a:ext uri="{FF2B5EF4-FFF2-40B4-BE49-F238E27FC236}">
                <a16:creationId xmlns:a16="http://schemas.microsoft.com/office/drawing/2014/main" id="{7B350D16-01F9-8ED8-27BA-C6BDD56781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775"/>
            <a:ext cx="4799012" cy="1231900"/>
          </a:xfrm>
        </p:spPr>
        <p:txBody>
          <a:bodyPr>
            <a:noAutofit/>
          </a:bodyPr>
          <a:lstStyle/>
          <a:p>
            <a:r>
              <a:rPr lang="fi-FI" sz="3400" dirty="0"/>
              <a:t>Marraskuun oleelliset</a:t>
            </a:r>
            <a:endParaRPr lang="en-FI" sz="34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698F5-380D-5EB9-2A71-FAF5B246EF2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746738"/>
            <a:ext cx="5046785" cy="4067553"/>
          </a:xfrm>
        </p:spPr>
        <p:txBody>
          <a:bodyPr anchor="ctr">
            <a:noAutofit/>
          </a:bodyPr>
          <a:lstStyle/>
          <a:p>
            <a:pPr fontAlgn="b"/>
            <a:r>
              <a:rPr lang="fi-FI" sz="1400" dirty="0" err="1"/>
              <a:t>Aikakausmedioilla</a:t>
            </a:r>
            <a:r>
              <a:rPr lang="fi-FI" sz="1400" dirty="0"/>
              <a:t> oli yhteensä 4 975 330 seuraajaa.</a:t>
            </a:r>
          </a:p>
          <a:p>
            <a:pPr fontAlgn="b"/>
            <a:r>
              <a:rPr lang="fi-FI" sz="1400" dirty="0"/>
              <a:t>Uusia seuraajia saatiin marraskuussa 13 142.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Eniten yleisöään kasvattivat Meillä kotona (+2 255), Kotiliesi (+1 843) ja Tieteen Kuvalehti (+1 003).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X:ssä (entinen Twitter) seuraajamäärä jatkoi laskuaan jo viidettä kuukautta. Lasku kuitenkin loiventui.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Lehtien käyttämien kanavien määrä on kasvanut viime vuodesta, ja tällä hetkellä yhdellä lehdellä on keskimäärin käytössään 2,8 somekanavaa.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400" dirty="0"/>
              <a:t>Viime vuoden marraskuun jälkeen uusia YouTube-kanavia on perustettu 11, Instagram-tilejä 10 ja TikTok-tilejä 4. X-tilien määrä on vähentynyt viidellä ja Facebook-sivujen määrä kahdella. Pinterest-kanavien määrä on pysynyt ennallaan.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6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779268475"/>
              </p:ext>
            </p:extLst>
          </p:nvPr>
        </p:nvGraphicFramePr>
        <p:xfrm>
          <a:off x="3703434" y="1410789"/>
          <a:ext cx="4785132" cy="457224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TikTok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84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19430164"/>
              </p:ext>
            </p:extLst>
          </p:nvPr>
        </p:nvGraphicFramePr>
        <p:xfrm>
          <a:off x="1158466" y="1410789"/>
          <a:ext cx="4785132" cy="45833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666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45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110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Improbatur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73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37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118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66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660700"/>
              </p:ext>
            </p:extLst>
          </p:nvPr>
        </p:nvGraphicFramePr>
        <p:xfrm>
          <a:off x="6344421" y="1410790"/>
          <a:ext cx="4785132" cy="459628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3692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10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Kauneimmat Käsityöt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22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5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53766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5997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TAUKO 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369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</a:t>
                      </a: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  <a:ea typeface="+mn-ea"/>
                          <a:cs typeface="+mn-cs"/>
                        </a:rPr>
                        <a:t>16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marraskuu 2023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00DFDAA-9A6D-0204-259F-2EEACE6D8F85}"/>
              </a:ext>
            </a:extLst>
          </p:cNvPr>
          <p:cNvSpPr txBox="1">
            <a:spLocks/>
          </p:cNvSpPr>
          <p:nvPr/>
        </p:nvSpPr>
        <p:spPr>
          <a:xfrm>
            <a:off x="8997460" y="2499023"/>
            <a:ext cx="2667001" cy="2365305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buNone/>
            </a:pPr>
            <a:r>
              <a:rPr lang="fi-FI" sz="1400" b="1" dirty="0" err="1">
                <a:latin typeface="Neue Haas Unica Pro" panose="020B0504030206020203" pitchFamily="34" charset="77"/>
              </a:rPr>
              <a:t>Huom</a:t>
            </a:r>
            <a:r>
              <a:rPr lang="fi-FI" sz="1400" b="1" dirty="0">
                <a:latin typeface="Neue Haas Unica Pro" panose="020B0504030206020203" pitchFamily="34" charset="77"/>
              </a:rPr>
              <a:t>! </a:t>
            </a:r>
          </a:p>
          <a:p>
            <a:pPr marL="0" indent="0" fontAlgn="b">
              <a:buNone/>
            </a:pPr>
            <a:r>
              <a:rPr lang="fi-FI" sz="1400" dirty="0"/>
              <a:t>Meta muutti Facebook-sivujen tykkääjämäärän pyöristyskäytäntöä aiemmin tänä vuonna, mikä vaikuttaa myös someseurannan tuloksiin.</a:t>
            </a:r>
          </a:p>
          <a:p>
            <a:pPr marL="0" indent="0" fontAlgn="b">
              <a:buNone/>
            </a:pPr>
            <a:r>
              <a:rPr lang="fi-FI" sz="1400" b="1" dirty="0">
                <a:latin typeface="Neue Haas Unica Pro" panose="020B0504030206020203" pitchFamily="34" charset="77"/>
                <a:hlinkClick r:id="rId2"/>
              </a:rPr>
              <a:t>Lue lisää täältä</a:t>
            </a:r>
            <a:endParaRPr lang="fi-FI" sz="1400" b="1" dirty="0">
              <a:latin typeface="Neue Haas Unica Pro" panose="020B0504030206020203" pitchFamily="34" charset="77"/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FECF55C5-9FE7-F351-5441-EA453B32A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090356"/>
              </p:ext>
            </p:extLst>
          </p:nvPr>
        </p:nvGraphicFramePr>
        <p:xfrm>
          <a:off x="3194541" y="1410787"/>
          <a:ext cx="4785132" cy="42397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9334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tykkääjiä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5587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1.–2.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kotona, </a:t>
                      </a:r>
                      <a:b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</a:b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933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933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22009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5.–17.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Askel, Hymy, Ihana, Kauneimmat Käsityöt, Koneviesti, Meidän Mökki, Metsästys ja Kalastus, Sana, Tiede Luonto,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, TM Rakennusmaailma, Ultra, Venemestari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30288195"/>
              </p:ext>
            </p:extLst>
          </p:nvPr>
        </p:nvGraphicFramePr>
        <p:xfrm>
          <a:off x="3703434" y="1410788"/>
          <a:ext cx="4785132" cy="4532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Improbatur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Kaikkien aikojen Joulu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Trendi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2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X:ssä</a:t>
            </a:r>
            <a:r>
              <a:rPr lang="fi-FI" sz="3000" dirty="0">
                <a:solidFill>
                  <a:schemeClr val="accent1"/>
                </a:solidFill>
              </a:rPr>
              <a:t> TOP 10 / marraskuu 2023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00066363"/>
              </p:ext>
            </p:extLst>
          </p:nvPr>
        </p:nvGraphicFramePr>
        <p:xfrm>
          <a:off x="3703434" y="1410788"/>
          <a:ext cx="4785132" cy="45417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288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28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Käytännön Maamies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8998"/>
                  </a:ext>
                </a:extLst>
              </a:tr>
              <a:tr h="41288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Verotus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09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/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marraskuu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Aku Ankka     Allergia, Iho &amp; Astma     Anna     Antiikki &amp; Design     Apteekkarilehti     Apu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Arkkitehti     Arkkitehtiuutiset     Aromi     Arvopaperi     Ase &amp; Erä     ASE-lehti     Askel     Auto Bild Suomi     Automaatioväylä     Avotakka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Demokraatti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Eeva     Elintarvike ja Terveys     Elämä     Erä     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Gloria     Glorian Koti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GTi-Magazine     Hevoshullu     Hevosmaailma     Hifimaailma     Hiihto     HR Viesti     HS Meidän perhe     Hymy     Hyvä terveys     Ihana     Image     Improbatur     Insinööri     Juoksija     Kaikkien aikojen Joulu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Kamera-lehti     Katso     Kauneimmat Käsityöt     Kauneus &amp; Terveys     Kauppalehti Fakta     Kehittyvä kauppa     Kello &amp; Kulta     Kiinteistö &amp; energia     Kippari     Kissafani     Kodin Kuvalehti     Kodin Pellervo     Koiramme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Konekuriiri     Konepörssi     Koneviesti     Koti ja keittiö     Koti ja maaseutu     Kotiliesi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Kotilääkäri     Kotimaa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Kotipuutarha     Kotitalo     Kotivinkki     Koululainen     K-Ruoka     Kuluttaja     Kuntalehti     Kuntatekniikka     Kunto Plus     Käytännön Maamies     Lapsen Maailma     Lastenkirkko     Lastenmaa     Leivotaan     Linja     Luontaisterveys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Lätta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bladet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Maailman Kuvalehti     Maalla     Maku     Matka     Me Naiset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Metsätrans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Meidän Mökki     Meidän Talo     Meillä kotona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Metsälehti     Metsästys ja Kalastus</a:t>
            </a: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Metsästäjä     Mikrobitti     Mondo     Moottori     Motiivi     Museo     … 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 fontScale="90000"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11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marraskuu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Nuotta     Nyyrikki     Oma PIHA     Opettaja     Osuustoiminta     Palokuntalainen     Parnasso     Pelastustieto     Pelit     Perusta     Pieni on Suurin     Pinni     Pirkka     Polemiikki     Poromies     Potilaan Lääkärilehti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Rakennuslehti     Rakennustaito     Reserviläinen     Riffi     RONDO Classic     Sairaanhoitaja     Sana     Sanansaattaja     Sauna-lehti     Seiska     Selkosanomat     Seura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Sielunpeili     Siivet     Soppa365     Sosiaalivakuutus     Sport     Suomen Autolehti     Suomen Hammaslääkärilehti     Suomen Kiinteistölehti     Suomen Kuvalehti     Suomen Luonto     Suomen Lääkärilehti     Suomen Sotilas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Super     Suuri Käsityö     Sähkömaailma     Taide     TAITO     Talentia     Talomestari     Talotekniikka     Talouselämä     Taloustaito     TAUKO Magazine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Tee Itse     Tehy-lehti     Tekniikan Maailma     Tekniikka &amp; Talous     Terassi-lehti     Tiede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Tieteen Kuvalehti     Tieteen Kuvalehti Historia     Tilisanomat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TM Rakennusmaailma     Tosi Elämää     Trendi     TTT-lehti     Tukilinja     Tunne &amp; Mieli     Tuulilasi     TV-maailma     Ulkopolitiikka     Ultra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Uusiouutiset     V8-Magazine     Valitut Palat - Reader's Digest     Vapaa-ajan Kalastaja     Vapaussoturi     Vauhdin Maailma     Vene     Venemestari     Vepsäläinen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Sisustamo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Verotus     Viherpiha     Viini     Viisas Raha     Vinkki     Vitriini     VIVA     Voi hyvin     X     Yhteishyvä     Yliopisto     Ylioppilaslehti     Ympäristö ja Terveys     Yrittäjä Plus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marraskuu 2023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Lisätyt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+</a:t>
            </a:r>
            <a:r>
              <a:rPr lang="fi-FI" sz="1600" i="1" dirty="0">
                <a:solidFill>
                  <a:srgbClr val="002649"/>
                </a:solidFill>
                <a:latin typeface="Neue Haas Unica W1G" panose="020B0504030206020203" pitchFamily="34" charset="0"/>
              </a:rPr>
              <a:t>61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 err="1">
                <a:solidFill>
                  <a:srgbClr val="002649"/>
                </a:solidFill>
              </a:rPr>
              <a:t>Tivi</a:t>
            </a:r>
            <a:r>
              <a:rPr lang="fi-FI" sz="1600" dirty="0">
                <a:solidFill>
                  <a:srgbClr val="002649"/>
                </a:solidFill>
              </a:rPr>
              <a:t>: Instagram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2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marraskuu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–1,4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+0,7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615946"/>
              </p:ext>
            </p:extLst>
          </p:nvPr>
        </p:nvGraphicFramePr>
        <p:xfrm>
          <a:off x="-34290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8908-3476-12D2-9884-C2014DB1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786"/>
            <a:ext cx="10515600" cy="1292086"/>
          </a:xfrm>
        </p:spPr>
        <p:txBody>
          <a:bodyPr>
            <a:normAutofit/>
          </a:bodyPr>
          <a:lstStyle/>
          <a:p>
            <a:r>
              <a:rPr lang="en-FI" sz="6400" dirty="0"/>
              <a:t>Ajankohtaista aikakausmedioista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F4BD-B3B9-E5D1-4F91-658DE06DB05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3726003"/>
            <a:ext cx="8824801" cy="3131997"/>
          </a:xfrm>
        </p:spPr>
        <p:txBody>
          <a:bodyPr/>
          <a:lstStyle/>
          <a:p>
            <a:r>
              <a:rPr lang="en-FI" dirty="0"/>
              <a:t>Luitko jo nämä?</a:t>
            </a:r>
          </a:p>
        </p:txBody>
      </p:sp>
    </p:spTree>
    <p:extLst>
      <p:ext uri="{BB962C8B-B14F-4D97-AF65-F5344CB8AC3E}">
        <p14:creationId xmlns:p14="http://schemas.microsoft.com/office/powerpoint/2010/main" val="2383063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6" y="1025879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Ilmoittautuminen Editkilpailuun on nyt auki – Vuoden digi -sarja on vuoden 2023 uutuus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1466" y="3325092"/>
            <a:ext cx="4797425" cy="22056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Aikakausmedian järjestämässä </a:t>
            </a:r>
            <a:r>
              <a:rPr lang="fi-FI" sz="1600" dirty="0" err="1"/>
              <a:t>Editkilpailussa</a:t>
            </a:r>
            <a:r>
              <a:rPr lang="fi-FI" sz="1600" dirty="0"/>
              <a:t> on yhteensä 16 sarjaa. Mukana on yksi kokonaan uusi sarja ja yksi toivottu paluumuuttaja. Ilmoittautuminen on nyt käynnissä, ja </a:t>
            </a:r>
            <a:br>
              <a:rPr lang="fi-FI" sz="1600" dirty="0"/>
            </a:br>
            <a:r>
              <a:rPr lang="fi-FI" sz="1600" dirty="0"/>
              <a:t>joulukuussa ilmoittautuneiden kesken arvotaan kaksi kahden hengen lippupakettia Editgaalaan!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Placeholder 13" descr="A cover of a book&#10;&#10;Description automatically generated">
            <a:extLst>
              <a:ext uri="{FF2B5EF4-FFF2-40B4-BE49-F238E27FC236}">
                <a16:creationId xmlns:a16="http://schemas.microsoft.com/office/drawing/2014/main" id="{1A28820D-AF07-A6BF-8240-B5C283834F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51" b="1351"/>
          <a:stretch>
            <a:fillRect/>
          </a:stretch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1223728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Mistä aikakauslehtitalojen ilmastopäästöt syntyvät ja miten niitä vähennetään?</a:t>
            </a:r>
            <a:endParaRPr lang="fi-FI" sz="3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Suomen media-ala on sitoutunut pyrkimään hiilineutraaliksi vuoteen 2030 mennessä. Kysyimme neljältä </a:t>
            </a:r>
            <a:r>
              <a:rPr lang="fi-FI" sz="1600" dirty="0" err="1"/>
              <a:t>aikakausmediakustantajalta</a:t>
            </a:r>
            <a:r>
              <a:rPr lang="fi-FI" sz="1600" dirty="0"/>
              <a:t>, mistä heidän päästönsä syntyvät ja mitä he tekevät hiilineutraaliustavoitteen eteen.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BEDC46-45AF-4787-292F-08A3E006A723}"/>
              </a:ext>
            </a:extLst>
          </p:cNvPr>
          <p:cNvSpPr txBox="1">
            <a:spLocks/>
          </p:cNvSpPr>
          <p:nvPr/>
        </p:nvSpPr>
        <p:spPr>
          <a:xfrm rot="16200000">
            <a:off x="4223912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Saara Itävuo</a:t>
            </a:r>
          </a:p>
        </p:txBody>
      </p:sp>
      <p:pic>
        <p:nvPicPr>
          <p:cNvPr id="14" name="Picture Placeholder 13" descr="A person reading a book with a tree growing out of it&#10;&#10;Description automatically generated">
            <a:extLst>
              <a:ext uri="{FF2B5EF4-FFF2-40B4-BE49-F238E27FC236}">
                <a16:creationId xmlns:a16="http://schemas.microsoft.com/office/drawing/2014/main" id="{0797E843-3C11-2486-1998-746E8F2A71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51" b="1351"/>
          <a:stretch>
            <a:fillRect/>
          </a:stretch>
        </p:blipFill>
        <p:spPr/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36F9C95-A347-B18A-94E8-A85C631DDE75}"/>
              </a:ext>
            </a:extLst>
          </p:cNvPr>
          <p:cNvSpPr txBox="1">
            <a:spLocks/>
          </p:cNvSpPr>
          <p:nvPr/>
        </p:nvSpPr>
        <p:spPr>
          <a:xfrm rot="16200000">
            <a:off x="-542159" y="5737614"/>
            <a:ext cx="1592628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900" dirty="0">
                <a:solidFill>
                  <a:schemeClr val="accent1"/>
                </a:solidFill>
              </a:rPr>
              <a:t>Kuvitus: Tuomas Kärkkäinen</a:t>
            </a:r>
          </a:p>
        </p:txBody>
      </p:sp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9" y="3397613"/>
            <a:ext cx="4473876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Aikakausmedian jäsenten julkaisemat mediat ovat sitoutuneet noudattamaan mainonnan käytännesääntöjä, joissa määritellään, miten </a:t>
            </a:r>
            <a:r>
              <a:rPr lang="fi-FI" sz="1600" dirty="0" err="1"/>
              <a:t>advertoriaalit</a:t>
            </a:r>
            <a:r>
              <a:rPr lang="fi-FI" sz="1600" dirty="0"/>
              <a:t> ja muut mainokset erotetaan journalistisesta sisällöstä. Lukijan on voitava aina erottaa mainos lehden jutuista, mutta mitä se käytännössä tarkoittaa?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1209748"/>
            <a:ext cx="4895995" cy="1862283"/>
          </a:xfrm>
        </p:spPr>
        <p:txBody>
          <a:bodyPr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Mainoksen on erotuttava artikkelista, mutta mitä se käytännössä tarkoittaa? Testaa tietosi!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397016-704D-20B9-84C1-33810A0A806E}"/>
              </a:ext>
            </a:extLst>
          </p:cNvPr>
          <p:cNvSpPr txBox="1"/>
          <p:nvPr/>
        </p:nvSpPr>
        <p:spPr>
          <a:xfrm>
            <a:off x="11014364" y="6474122"/>
            <a:ext cx="1447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FFF6FA"/>
                </a:solidFill>
                <a:latin typeface="Neue Haas Unica Pro Light" panose="020B0404030206020203" pitchFamily="34" charset="77"/>
              </a:rPr>
              <a:t>Kuva: </a:t>
            </a:r>
            <a:r>
              <a:rPr lang="fi-FI" sz="900" dirty="0" err="1">
                <a:solidFill>
                  <a:srgbClr val="FFF6FA"/>
                </a:solidFill>
                <a:latin typeface="Neue Haas Unica Pro Light" panose="020B0404030206020203" pitchFamily="34" charset="77"/>
              </a:rPr>
              <a:t>Unsplash</a:t>
            </a:r>
            <a:endParaRPr lang="en-FI" sz="900" dirty="0">
              <a:solidFill>
                <a:srgbClr val="FFF6FA"/>
              </a:solidFill>
              <a:latin typeface="Neue Haas Unica Pro Light" panose="020B0404030206020203" pitchFamily="34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91F7FC-85EA-1CE6-9478-DF13D5FE7709}"/>
              </a:ext>
            </a:extLst>
          </p:cNvPr>
          <p:cNvSpPr txBox="1">
            <a:spLocks/>
          </p:cNvSpPr>
          <p:nvPr/>
        </p:nvSpPr>
        <p:spPr>
          <a:xfrm rot="16200000">
            <a:off x="10787929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bg1"/>
                </a:solidFill>
              </a:rPr>
              <a:t>Kuva: Alko</a:t>
            </a:r>
          </a:p>
        </p:txBody>
      </p:sp>
      <p:pic>
        <p:nvPicPr>
          <p:cNvPr id="8" name="Picture Placeholder 7" descr="A person applying cream on their hand&#10;&#10;Description automatically generated">
            <a:extLst>
              <a:ext uri="{FF2B5EF4-FFF2-40B4-BE49-F238E27FC236}">
                <a16:creationId xmlns:a16="http://schemas.microsoft.com/office/drawing/2014/main" id="{C3D64D33-7DA8-C5C9-56A4-4541CF4C8F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351" b="1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755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rolled up magazines&#10;&#10;Description automatically generated">
            <a:extLst>
              <a:ext uri="{FF2B5EF4-FFF2-40B4-BE49-F238E27FC236}">
                <a16:creationId xmlns:a16="http://schemas.microsoft.com/office/drawing/2014/main" id="{78E90125-FA81-0A02-8D23-4972C8FB34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51" b="1351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276107"/>
            <a:ext cx="5112325" cy="2101785"/>
          </a:xfrm>
        </p:spPr>
        <p:txBody>
          <a:bodyPr>
            <a:noAutofit/>
          </a:bodyPr>
          <a:lstStyle/>
          <a:p>
            <a:r>
              <a:rPr lang="fi-FI" sz="3000" dirty="0"/>
              <a:t>Joulun alla julkaistiin kolme uutta joululehteä – tällaisia ovat vuoden 2023 uutuuslehdet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37789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Vuonna 2023 on julkaistu joulukuuhun mennessä yhteensä lähes 30 uutta aikakauslehteä. Uudet lehdet käsittelevät esimerkiksi joulua, käsitöitä, ristikoita ja asumista. 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juttu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8F3D0-770A-B68A-E082-B75588122D85}"/>
              </a:ext>
            </a:extLst>
          </p:cNvPr>
          <p:cNvSpPr txBox="1"/>
          <p:nvPr/>
        </p:nvSpPr>
        <p:spPr>
          <a:xfrm>
            <a:off x="0" y="6474123"/>
            <a:ext cx="2243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chemeClr val="accent1"/>
                </a:solidFill>
                <a:latin typeface="Neue Haas Unica Pro Light" panose="020B0404030206020203" pitchFamily="34" charset="77"/>
              </a:rPr>
              <a:t>Kuva: Anniina Nissinen</a:t>
            </a:r>
            <a:endParaRPr lang="en-FI" sz="900" dirty="0">
              <a:solidFill>
                <a:schemeClr val="accent1"/>
              </a:solidFill>
              <a:latin typeface="Neue Haas Unica Pro Light" panose="020B0404030206020203" pitchFamily="34" charset="77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BEDC46-45AF-4787-292F-08A3E006A723}"/>
              </a:ext>
            </a:extLst>
          </p:cNvPr>
          <p:cNvSpPr txBox="1">
            <a:spLocks/>
          </p:cNvSpPr>
          <p:nvPr/>
        </p:nvSpPr>
        <p:spPr>
          <a:xfrm rot="16200000">
            <a:off x="4223912" y="5484877"/>
            <a:ext cx="2243581" cy="342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solidFill>
                  <a:schemeClr val="accent1"/>
                </a:solidFill>
              </a:rPr>
              <a:t>Kuva: Saara Itävuo</a:t>
            </a:r>
          </a:p>
        </p:txBody>
      </p:sp>
    </p:spTree>
    <p:extLst>
      <p:ext uri="{BB962C8B-B14F-4D97-AF65-F5344CB8AC3E}">
        <p14:creationId xmlns:p14="http://schemas.microsoft.com/office/powerpoint/2010/main" val="65963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on a ramp with a magazine&#10;&#10;Description automatically generated">
            <a:extLst>
              <a:ext uri="{FF2B5EF4-FFF2-40B4-BE49-F238E27FC236}">
                <a16:creationId xmlns:a16="http://schemas.microsoft.com/office/drawing/2014/main" id="{FCAA0E59-8D50-18B5-DB0B-48A8BE51AD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95" b="6495"/>
          <a:stretch>
            <a:fillRect/>
          </a:stretch>
        </p:blipFill>
        <p:spPr>
          <a:xfrm>
            <a:off x="6553202" y="0"/>
            <a:ext cx="5638798" cy="6858000"/>
          </a:xfrm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3CA18D5A-8C53-63CA-6D91-6FEC6A4401F4}"/>
              </a:ext>
            </a:extLst>
          </p:cNvPr>
          <p:cNvSpPr txBox="1">
            <a:spLocks/>
          </p:cNvSpPr>
          <p:nvPr/>
        </p:nvSpPr>
        <p:spPr>
          <a:xfrm>
            <a:off x="741219" y="3274621"/>
            <a:ext cx="4473876" cy="1453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Jos haluat lukea lisää alan kuulumisista, </a:t>
            </a:r>
            <a:br>
              <a:rPr lang="fi-FI" sz="1600" dirty="0"/>
            </a:br>
            <a:r>
              <a:rPr lang="fi-FI" sz="1600" dirty="0"/>
              <a:t>tilaa </a:t>
            </a:r>
            <a:r>
              <a:rPr lang="fi-FI" sz="1600" dirty="0" err="1"/>
              <a:t>aikakausmedioiden</a:t>
            </a:r>
            <a:r>
              <a:rPr lang="fi-FI" sz="1600" dirty="0"/>
              <a:t> ajankohtaiset jutut sähköpostiisi </a:t>
            </a: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täältä</a:t>
            </a:r>
            <a:r>
              <a:rPr lang="fi-FI" sz="1600" dirty="0"/>
              <a:t>!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9A41F90-2BBA-DC77-87FF-5FA9A4A56BE8}"/>
              </a:ext>
            </a:extLst>
          </p:cNvPr>
          <p:cNvSpPr txBox="1">
            <a:spLocks/>
          </p:cNvSpPr>
          <p:nvPr/>
        </p:nvSpPr>
        <p:spPr>
          <a:xfrm>
            <a:off x="742804" y="1412338"/>
            <a:ext cx="5540301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649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000" dirty="0"/>
              <a:t>Saatko jo</a:t>
            </a:r>
            <a:br>
              <a:rPr lang="fi-FI" sz="3000" dirty="0"/>
            </a:br>
            <a:r>
              <a:rPr lang="fi-FI" sz="3000" dirty="0"/>
              <a:t>uutiskirjeemme?</a:t>
            </a:r>
            <a:endParaRPr lang="fi-FI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2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marraskuu 2023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marraskuussa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+13 142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+2 549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+7 429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X (ent. Twitter)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–104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857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+1 151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+1 260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3945690"/>
              </p:ext>
            </p:extLst>
          </p:nvPr>
        </p:nvGraphicFramePr>
        <p:xfrm>
          <a:off x="502507" y="2067953"/>
          <a:ext cx="7096898" cy="421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marraskuu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211 aikakausmediaa, joilla oli käytössään yhteensä 582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2,8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645481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marraskuu 2023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23 580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2215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11/2022 – 11/2023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660240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X:ssä,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11/2022 – 11/2023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06658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11/2022 – 11/2023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74699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7" ma:contentTypeDescription="Luo uusi asiakirja." ma:contentTypeScope="" ma:versionID="2dfa4b6e57cf83acc36b82f723cfce21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c5315294ab3a212de62baeb916e77f70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6D3C93-1689-4E13-8E92-BE6C371488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b8458977-e6f2-40e9-9621-96f4298c6bbe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10112</TotalTime>
  <Words>2457</Words>
  <Application>Microsoft Macintosh PowerPoint</Application>
  <PresentationFormat>Widescreen</PresentationFormat>
  <Paragraphs>726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Canela Medium</vt:lpstr>
      <vt:lpstr>Arial</vt:lpstr>
      <vt:lpstr>Neue Haas Unica W1G</vt:lpstr>
      <vt:lpstr>Clattering</vt:lpstr>
      <vt:lpstr>Calibri</vt:lpstr>
      <vt:lpstr>Neue Haas Unica Pro</vt:lpstr>
      <vt:lpstr>Neue Haas Unica W1G Light</vt:lpstr>
      <vt:lpstr>Neue Haas Unica W1G Medium</vt:lpstr>
      <vt:lpstr>Neue Haas Unica Pro Light</vt:lpstr>
      <vt:lpstr>Office Theme</vt:lpstr>
      <vt:lpstr>Aikakausmediat somessa</vt:lpstr>
      <vt:lpstr>Marraskuun oleelliset</vt:lpstr>
      <vt:lpstr>Aikakausmedioiden someyleisö / marraskuu 2023</vt:lpstr>
      <vt:lpstr>Aikakausmedioiden seuraajamäärä / marraskuu 2023</vt:lpstr>
      <vt:lpstr>Aikakausmedioiden somekanavien määrä / marraskuu 2023</vt:lpstr>
      <vt:lpstr>Yleisön keskimääräinen koko /  marraskuu 2023</vt:lpstr>
      <vt:lpstr>Yleisömäärän kehitys kaikissa seuratuissa kanavissa 11/2022 – 11/2023</vt:lpstr>
      <vt:lpstr>Yleisömäärän kehitys Facebookissa 11/2022 – 11/2023</vt:lpstr>
      <vt:lpstr>Yleisömäärän kehitys Instagramissa 11/2022 – 11/2023</vt:lpstr>
      <vt:lpstr>Yleisömäärän kehitys X:ssä 11/2022 – 11/2023</vt:lpstr>
      <vt:lpstr>Yleisömäärän kehitys YouTubessa 11/2022 – 11/2023</vt:lpstr>
      <vt:lpstr>Yleisömäärän kehitys Pinterestissä 11/2022 – 11/2023</vt:lpstr>
      <vt:lpstr>Yleisömäärän kehitys Tiktokissa 11/2022 – 11/2023</vt:lpstr>
      <vt:lpstr>Somen suurimmat</vt:lpstr>
      <vt:lpstr>Eniten seuraajia kaikissa kanavissa TOP 20 / marraskuu 2023</vt:lpstr>
      <vt:lpstr>Eniten tykkääjiä Facebookissa TOP 20 / marraskuu 2023</vt:lpstr>
      <vt:lpstr>Eniten seuraajia Instagramissa TOP 20 / marraskuu 2023</vt:lpstr>
      <vt:lpstr>Eniten seuraajia X:ssä TOP 20 / marraskuu 2023</vt:lpstr>
      <vt:lpstr>Eniten seuraajia YouTubessa ja Pinterestissä TOP 10 /  marraskuu 2023</vt:lpstr>
      <vt:lpstr>Eniten seuraajia TikTokissa TOP 10 /  marraskuu 2023</vt:lpstr>
      <vt:lpstr>Eniten yleisöään  kasvattaneet</vt:lpstr>
      <vt:lpstr>Eniten uusia seuraajia kaikissa kanavissa TOP 20 / marraskuu 2023</vt:lpstr>
      <vt:lpstr>Eniten uusia seuraajia Facebookissa TOP 10 / marraskuu 2023</vt:lpstr>
      <vt:lpstr>Eniten uusia seuraajia Instagramissa TOP 10 / marraskuu 2023</vt:lpstr>
      <vt:lpstr>Eniten uusia seuraajia X:ssä TOP 10 / marraskuu 2023</vt:lpstr>
      <vt:lpstr>Seuratut mediat</vt:lpstr>
      <vt:lpstr>Seurannassa olleet mediat (211 kpl) / marraskuu 2023</vt:lpstr>
      <vt:lpstr>Seurannassa olleet mediat (211 kpl) / marraskuu 2023</vt:lpstr>
      <vt:lpstr>Seurantaan lisätyt ja siitä poistuneet kanavat /  marraskuu 2023</vt:lpstr>
      <vt:lpstr>Ajankohtaista aikakausmedioista</vt:lpstr>
      <vt:lpstr>Ilmoittautuminen Editkilpailuun on nyt auki – Vuoden digi -sarja on vuoden 2023 uutuus</vt:lpstr>
      <vt:lpstr>Mistä aikakauslehtitalojen ilmastopäästöt syntyvät ja miten niitä vähennetään?</vt:lpstr>
      <vt:lpstr>Mainoksen on erotuttava artikkelista, mutta mitä se käytännössä tarkoittaa? Testaa tietosi!</vt:lpstr>
      <vt:lpstr>Joulun alla julkaistiin kolme uutta joululehteä – tällaisia ovat vuoden 2023 uutuuslehdet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454</cp:revision>
  <dcterms:created xsi:type="dcterms:W3CDTF">2021-01-05T09:04:45Z</dcterms:created>
  <dcterms:modified xsi:type="dcterms:W3CDTF">2023-12-10T21:16:55Z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