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24" r:id="rId32"/>
    <p:sldId id="1229" r:id="rId33"/>
    <p:sldId id="1228" r:id="rId34"/>
    <p:sldId id="1230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3" autoAdjust="0"/>
    <p:restoredTop sz="96327"/>
  </p:normalViewPr>
  <p:slideViewPr>
    <p:cSldViewPr snapToGrid="0" snapToObjects="1">
      <p:cViewPr>
        <p:scale>
          <a:sx n="89" d="100"/>
          <a:sy n="89" d="100"/>
        </p:scale>
        <p:origin x="856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2 245 242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2245242</c:v>
                </c:pt>
                <c:pt idx="1">
                  <c:v>1529886</c:v>
                </c:pt>
                <c:pt idx="2">
                  <c:v>688822</c:v>
                </c:pt>
                <c:pt idx="3">
                  <c:v>156004</c:v>
                </c:pt>
                <c:pt idx="4">
                  <c:v>85923</c:v>
                </c:pt>
                <c:pt idx="5">
                  <c:v>18423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78008</c:v>
                </c:pt>
                <c:pt idx="1">
                  <c:v>78632</c:v>
                </c:pt>
                <c:pt idx="2">
                  <c:v>79180</c:v>
                </c:pt>
                <c:pt idx="3">
                  <c:v>79880</c:v>
                </c:pt>
                <c:pt idx="4">
                  <c:v>80620</c:v>
                </c:pt>
                <c:pt idx="5">
                  <c:v>81754</c:v>
                </c:pt>
                <c:pt idx="6">
                  <c:v>82617</c:v>
                </c:pt>
                <c:pt idx="7">
                  <c:v>83291</c:v>
                </c:pt>
                <c:pt idx="8">
                  <c:v>83746</c:v>
                </c:pt>
                <c:pt idx="9">
                  <c:v>84210</c:v>
                </c:pt>
                <c:pt idx="10">
                  <c:v>84759</c:v>
                </c:pt>
                <c:pt idx="11">
                  <c:v>85394</c:v>
                </c:pt>
                <c:pt idx="12">
                  <c:v>85923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2 245 242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4724300</c:v>
                </c:pt>
                <c:pt idx="1">
                  <c:v>2245242</c:v>
                </c:pt>
                <c:pt idx="2">
                  <c:v>1529886</c:v>
                </c:pt>
                <c:pt idx="3">
                  <c:v>688822</c:v>
                </c:pt>
                <c:pt idx="4">
                  <c:v>156004</c:v>
                </c:pt>
                <c:pt idx="5">
                  <c:v>85923</c:v>
                </c:pt>
                <c:pt idx="6">
                  <c:v>18423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561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85</c:v>
                </c:pt>
                <c:pt idx="5">
                  <c:v>32</c:v>
                </c:pt>
                <c:pt idx="6" formatCode="#,##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12 007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22076.168224299065</c:v>
                </c:pt>
                <c:pt idx="1">
                  <c:v>12006.641711229946</c:v>
                </c:pt>
                <c:pt idx="2">
                  <c:v>11249.161764705883</c:v>
                </c:pt>
                <c:pt idx="3">
                  <c:v>6319.4678899082564</c:v>
                </c:pt>
                <c:pt idx="4">
                  <c:v>2685.09375</c:v>
                </c:pt>
                <c:pt idx="5">
                  <c:v>1835.3411764705882</c:v>
                </c:pt>
                <c:pt idx="6">
                  <c:v>1535.25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4357286</c:v>
                </c:pt>
                <c:pt idx="1">
                  <c:v>4376878</c:v>
                </c:pt>
                <c:pt idx="2">
                  <c:v>4392223</c:v>
                </c:pt>
                <c:pt idx="3">
                  <c:v>4411380</c:v>
                </c:pt>
                <c:pt idx="4">
                  <c:v>4436519</c:v>
                </c:pt>
                <c:pt idx="5">
                  <c:v>4469030</c:v>
                </c:pt>
                <c:pt idx="6">
                  <c:v>4497902</c:v>
                </c:pt>
                <c:pt idx="7">
                  <c:v>4618230</c:v>
                </c:pt>
                <c:pt idx="8">
                  <c:v>4635035</c:v>
                </c:pt>
                <c:pt idx="9">
                  <c:v>4666729</c:v>
                </c:pt>
                <c:pt idx="10">
                  <c:v>4687098</c:v>
                </c:pt>
                <c:pt idx="11">
                  <c:v>4703740</c:v>
                </c:pt>
                <c:pt idx="12">
                  <c:v>4724300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8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2161613</c:v>
                </c:pt>
                <c:pt idx="1">
                  <c:v>2172052</c:v>
                </c:pt>
                <c:pt idx="2">
                  <c:v>2180120</c:v>
                </c:pt>
                <c:pt idx="3">
                  <c:v>2186971</c:v>
                </c:pt>
                <c:pt idx="4">
                  <c:v>2197430</c:v>
                </c:pt>
                <c:pt idx="5">
                  <c:v>2203880</c:v>
                </c:pt>
                <c:pt idx="6">
                  <c:v>2209489</c:v>
                </c:pt>
                <c:pt idx="7">
                  <c:v>2216578</c:v>
                </c:pt>
                <c:pt idx="8">
                  <c:v>2216945</c:v>
                </c:pt>
                <c:pt idx="9">
                  <c:v>2227786</c:v>
                </c:pt>
                <c:pt idx="10">
                  <c:v>2232703</c:v>
                </c:pt>
                <c:pt idx="11">
                  <c:v>2239493</c:v>
                </c:pt>
                <c:pt idx="12">
                  <c:v>2245242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225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1336368</c:v>
                </c:pt>
                <c:pt idx="1">
                  <c:v>1342820</c:v>
                </c:pt>
                <c:pt idx="2">
                  <c:v>1349709</c:v>
                </c:pt>
                <c:pt idx="3">
                  <c:v>1358389</c:v>
                </c:pt>
                <c:pt idx="4">
                  <c:v>1370500</c:v>
                </c:pt>
                <c:pt idx="5">
                  <c:v>1385603</c:v>
                </c:pt>
                <c:pt idx="6">
                  <c:v>1401602</c:v>
                </c:pt>
                <c:pt idx="7">
                  <c:v>1489532</c:v>
                </c:pt>
                <c:pt idx="8">
                  <c:v>1496759</c:v>
                </c:pt>
                <c:pt idx="9">
                  <c:v>1507824</c:v>
                </c:pt>
                <c:pt idx="10">
                  <c:v>1517164</c:v>
                </c:pt>
                <c:pt idx="11">
                  <c:v>1522984</c:v>
                </c:pt>
                <c:pt idx="12">
                  <c:v>1529886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550000"/>
          <c:min val="12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653641</c:v>
                </c:pt>
                <c:pt idx="1">
                  <c:v>654693</c:v>
                </c:pt>
                <c:pt idx="2">
                  <c:v>653198</c:v>
                </c:pt>
                <c:pt idx="3">
                  <c:v>655051</c:v>
                </c:pt>
                <c:pt idx="4">
                  <c:v>655511</c:v>
                </c:pt>
                <c:pt idx="5">
                  <c:v>657362</c:v>
                </c:pt>
                <c:pt idx="6">
                  <c:v>661174</c:v>
                </c:pt>
                <c:pt idx="7">
                  <c:v>668652</c:v>
                </c:pt>
                <c:pt idx="8">
                  <c:v>674628</c:v>
                </c:pt>
                <c:pt idx="9">
                  <c:v>681737</c:v>
                </c:pt>
                <c:pt idx="10">
                  <c:v>685521</c:v>
                </c:pt>
                <c:pt idx="11">
                  <c:v>687403</c:v>
                </c:pt>
                <c:pt idx="12">
                  <c:v>688822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122714</c:v>
                </c:pt>
                <c:pt idx="1">
                  <c:v>123724</c:v>
                </c:pt>
                <c:pt idx="2">
                  <c:v>125056</c:v>
                </c:pt>
                <c:pt idx="3">
                  <c:v>126116</c:v>
                </c:pt>
                <c:pt idx="4">
                  <c:v>127194</c:v>
                </c:pt>
                <c:pt idx="5">
                  <c:v>133025</c:v>
                </c:pt>
                <c:pt idx="6">
                  <c:v>134009</c:v>
                </c:pt>
                <c:pt idx="7">
                  <c:v>149941</c:v>
                </c:pt>
                <c:pt idx="8">
                  <c:v>151253</c:v>
                </c:pt>
                <c:pt idx="9">
                  <c:v>152922</c:v>
                </c:pt>
                <c:pt idx="10">
                  <c:v>154128</c:v>
                </c:pt>
                <c:pt idx="11">
                  <c:v>155261</c:v>
                </c:pt>
                <c:pt idx="12">
                  <c:v>156004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4 724 300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10.7.2022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10.7.2022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2/digiyleiso-kasvoi-jalleen-ennatyslukemiin-aikakausmedioiden-viikkotavoittavuus-2-48-miljoonaa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artikkelit/2022/kaikilla-on-oikeus-saada-ajankohtaista-tietoa-selkokieliselle-lehdelle-on-kasvava-kysynta/" TargetMode="Externa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2/6-x-nain-kirjoitat-vahemmistoista/" TargetMode="External"/><Relationship Id="rId2" Type="http://schemas.openxmlformats.org/officeDocument/2006/relationships/hyperlink" Target="https://www.aikakausmedia.fi/ajankohtaista/artikkelit/2022/sukupuoli-ja-seksuaalivahemmistojen-huomioiminen-on-ihan-itsestaan-selvaa/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g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Kesäkuu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6/2021 – 6/2022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92523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6/2021 – 6/2022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37599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6/2021 – 6/2022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78725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39482300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236 829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229 469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212 199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188 897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175 527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167 691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160 898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123 124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121 490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108 982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818170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104 355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95 328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83 775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76 173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71 855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71 384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70 562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68 287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61 548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6541130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142 866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99 669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89 174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82 707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67 119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55 840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55 331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51 672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43 327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388145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40 855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40 744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38 872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34 155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31 402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50262148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106 009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79 677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65 934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58 762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57 447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56 225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45 346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42 110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88151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38 591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38 530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29 432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29 130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28 673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28 153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1836681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186 737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139 847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48 846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19 028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12 547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11 112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399201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9 721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6 907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2947157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427401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28 159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15 168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r>
              <a:rPr lang="en-GB" sz="1600" dirty="0" err="1"/>
              <a:t>Aikakausmedioilla</a:t>
            </a:r>
            <a:r>
              <a:rPr lang="en-GB" sz="1600" dirty="0"/>
              <a:t> </a:t>
            </a:r>
            <a:r>
              <a:rPr lang="en-GB" sz="1600" dirty="0" err="1"/>
              <a:t>yhteensä</a:t>
            </a:r>
            <a:r>
              <a:rPr lang="en-GB" sz="1600" dirty="0"/>
              <a:t> 4 724 300 </a:t>
            </a:r>
            <a:r>
              <a:rPr lang="en-GB" sz="1600" dirty="0" err="1"/>
              <a:t>seuraajaa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Uusia</a:t>
            </a:r>
            <a:r>
              <a:rPr lang="en-GB" sz="1600" dirty="0"/>
              <a:t> </a:t>
            </a:r>
            <a:r>
              <a:rPr lang="en-GB" sz="1600" dirty="0" err="1"/>
              <a:t>seuraajia</a:t>
            </a:r>
            <a:r>
              <a:rPr lang="en-GB" sz="1600" dirty="0"/>
              <a:t> 20 560.</a:t>
            </a:r>
          </a:p>
          <a:p>
            <a:r>
              <a:rPr lang="en-GB" sz="1600" dirty="0" err="1"/>
              <a:t>Yhdellä</a:t>
            </a:r>
            <a:r>
              <a:rPr lang="en-GB" sz="1600" dirty="0"/>
              <a:t> </a:t>
            </a:r>
            <a:r>
              <a:rPr lang="en-GB" sz="1600" dirty="0" err="1"/>
              <a:t>aikakausmedialla</a:t>
            </a:r>
            <a:r>
              <a:rPr lang="en-GB" sz="1600" dirty="0"/>
              <a:t> </a:t>
            </a:r>
            <a:r>
              <a:rPr lang="en-GB" sz="1600" dirty="0" err="1"/>
              <a:t>oli</a:t>
            </a:r>
            <a:r>
              <a:rPr lang="en-GB" sz="1600" dirty="0"/>
              <a:t> </a:t>
            </a:r>
            <a:r>
              <a:rPr lang="en-GB" sz="1600" dirty="0" err="1"/>
              <a:t>eri</a:t>
            </a:r>
            <a:r>
              <a:rPr lang="en-GB" sz="1600" dirty="0"/>
              <a:t> </a:t>
            </a:r>
            <a:r>
              <a:rPr lang="en-GB" sz="1600" dirty="0" err="1"/>
              <a:t>somekanavissa</a:t>
            </a:r>
            <a:r>
              <a:rPr lang="en-GB" sz="1600" dirty="0"/>
              <a:t> </a:t>
            </a:r>
            <a:r>
              <a:rPr lang="en-GB" sz="1600" dirty="0" err="1"/>
              <a:t>yhteensä</a:t>
            </a:r>
            <a:r>
              <a:rPr lang="en-GB" sz="1600" dirty="0"/>
              <a:t> </a:t>
            </a:r>
            <a:r>
              <a:rPr lang="en-GB" sz="1600" dirty="0" err="1"/>
              <a:t>keskimäärin</a:t>
            </a:r>
            <a:r>
              <a:rPr lang="en-GB" sz="1600" dirty="0"/>
              <a:t> 22 076 </a:t>
            </a:r>
            <a:r>
              <a:rPr lang="en-GB" sz="1600" dirty="0" err="1"/>
              <a:t>seuraajaa</a:t>
            </a:r>
            <a:r>
              <a:rPr lang="en-GB" sz="1600" dirty="0"/>
              <a:t>.</a:t>
            </a:r>
          </a:p>
          <a:p>
            <a:r>
              <a:rPr lang="en-GB" sz="1600" dirty="0"/>
              <a:t>Aku </a:t>
            </a:r>
            <a:r>
              <a:rPr lang="en-GB" sz="1600" dirty="0" err="1"/>
              <a:t>Ankka</a:t>
            </a:r>
            <a:r>
              <a:rPr lang="en-GB" sz="1600" dirty="0"/>
              <a:t> </a:t>
            </a:r>
            <a:r>
              <a:rPr lang="en-GB" sz="1600" dirty="0" err="1"/>
              <a:t>nousi</a:t>
            </a:r>
            <a:r>
              <a:rPr lang="en-GB" sz="1600" dirty="0"/>
              <a:t> </a:t>
            </a:r>
            <a:r>
              <a:rPr lang="en-GB" sz="1600" dirty="0" err="1"/>
              <a:t>Instagramin</a:t>
            </a:r>
            <a:r>
              <a:rPr lang="en-GB" sz="1600" dirty="0"/>
              <a:t> top 20 -</a:t>
            </a:r>
            <a:r>
              <a:rPr lang="en-GB" sz="1600" dirty="0" err="1"/>
              <a:t>listalla</a:t>
            </a:r>
            <a:r>
              <a:rPr lang="en-GB" sz="1600" dirty="0"/>
              <a:t> </a:t>
            </a:r>
            <a:r>
              <a:rPr lang="en-GB" sz="1600" dirty="0" err="1"/>
              <a:t>sijalle</a:t>
            </a:r>
            <a:r>
              <a:rPr lang="en-GB" sz="1600" dirty="0"/>
              <a:t> 16.</a:t>
            </a:r>
          </a:p>
          <a:p>
            <a:r>
              <a:rPr lang="en-GB" sz="1600" dirty="0" err="1"/>
              <a:t>Eniten</a:t>
            </a:r>
            <a:r>
              <a:rPr lang="en-GB" sz="1600" dirty="0"/>
              <a:t> </a:t>
            </a:r>
            <a:r>
              <a:rPr lang="en-GB" sz="1600" dirty="0" err="1"/>
              <a:t>yleisöään</a:t>
            </a:r>
            <a:r>
              <a:rPr lang="en-GB" sz="1600" dirty="0"/>
              <a:t> </a:t>
            </a:r>
            <a:r>
              <a:rPr lang="en-GB" sz="1600" dirty="0" err="1"/>
              <a:t>kasvattivat</a:t>
            </a:r>
            <a:r>
              <a:rPr lang="en-GB" sz="1600" dirty="0"/>
              <a:t> </a:t>
            </a:r>
            <a:r>
              <a:rPr lang="en-GB" sz="1600" dirty="0" err="1"/>
              <a:t>kesäkuussa</a:t>
            </a:r>
            <a:r>
              <a:rPr lang="en-GB" sz="1600" dirty="0"/>
              <a:t> Aku </a:t>
            </a:r>
            <a:r>
              <a:rPr lang="en-GB" sz="1600" dirty="0" err="1"/>
              <a:t>Ankka</a:t>
            </a:r>
            <a:r>
              <a:rPr lang="en-GB" sz="1600" dirty="0"/>
              <a:t> (+2945), </a:t>
            </a:r>
            <a:r>
              <a:rPr lang="en-GB" sz="1600" dirty="0" err="1"/>
              <a:t>Kotiliesi</a:t>
            </a:r>
            <a:r>
              <a:rPr lang="en-GB" sz="1600" dirty="0"/>
              <a:t> (+1864)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Meillä</a:t>
            </a:r>
            <a:r>
              <a:rPr lang="en-GB" sz="1600" dirty="0"/>
              <a:t> </a:t>
            </a:r>
            <a:r>
              <a:rPr lang="en-GB" sz="1600" dirty="0" err="1"/>
              <a:t>kotona</a:t>
            </a:r>
            <a:r>
              <a:rPr lang="en-GB" sz="1600" dirty="0"/>
              <a:t> (+878).</a:t>
            </a:r>
          </a:p>
          <a:p>
            <a:r>
              <a:rPr lang="en-GB" sz="1600" dirty="0" err="1"/>
              <a:t>Seurantaan</a:t>
            </a:r>
            <a:r>
              <a:rPr lang="en-GB" sz="1600" dirty="0"/>
              <a:t> </a:t>
            </a:r>
            <a:r>
              <a:rPr lang="en-GB" sz="1600" dirty="0" err="1"/>
              <a:t>lisättiin</a:t>
            </a:r>
            <a:r>
              <a:rPr lang="en-GB" sz="1600" dirty="0"/>
              <a:t> </a:t>
            </a:r>
            <a:r>
              <a:rPr lang="en-GB" sz="1600" dirty="0" err="1"/>
              <a:t>neljä</a:t>
            </a:r>
            <a:r>
              <a:rPr lang="en-GB" sz="1600" dirty="0"/>
              <a:t> </a:t>
            </a:r>
            <a:r>
              <a:rPr lang="en-GB" sz="1600" dirty="0" err="1"/>
              <a:t>uutta</a:t>
            </a:r>
            <a:r>
              <a:rPr lang="en-GB" sz="1600" dirty="0"/>
              <a:t> </a:t>
            </a:r>
            <a:r>
              <a:rPr lang="en-GB" sz="1600" dirty="0" err="1"/>
              <a:t>Tiktok-kanavaa</a:t>
            </a:r>
            <a:r>
              <a:rPr lang="en-GB" sz="1600" dirty="0"/>
              <a:t>: Anna, </a:t>
            </a:r>
            <a:r>
              <a:rPr lang="en-GB" sz="1600" dirty="0" err="1"/>
              <a:t>Koululainen</a:t>
            </a:r>
            <a:r>
              <a:rPr lang="en-GB" sz="1600" dirty="0"/>
              <a:t>, Me </a:t>
            </a:r>
            <a:r>
              <a:rPr lang="en-GB" sz="1600" dirty="0" err="1"/>
              <a:t>Naiset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Trendi</a:t>
            </a:r>
            <a:r>
              <a:rPr lang="en-GB" sz="16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Kesäkuun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2434072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2 945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1 864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659133"/>
              </p:ext>
            </p:extLst>
          </p:nvPr>
        </p:nvGraphicFramePr>
        <p:xfrm>
          <a:off x="6344421" y="1410790"/>
          <a:ext cx="4785132" cy="45738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Parnasso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41821610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33939674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kesäkuu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26105987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Parnasso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Pelastustieto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kesäkuu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kesäkuu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kesäkuu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+4 625 seuraajaa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Anna: </a:t>
            </a:r>
            <a:r>
              <a:rPr lang="fi-FI" sz="1600" dirty="0" err="1">
                <a:solidFill>
                  <a:srgbClr val="002649"/>
                </a:solidFill>
              </a:rPr>
              <a:t>TikTok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Koululainen: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TikTok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Me Naiset: </a:t>
            </a:r>
            <a:r>
              <a:rPr lang="fi-FI" sz="1600" dirty="0" err="1">
                <a:solidFill>
                  <a:srgbClr val="002649"/>
                </a:solidFill>
              </a:rPr>
              <a:t>TikTok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Trendi: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TikTok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684011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Suurimmat viikkoyleisöt keräsivät toukokuussa Me Naiset, Seiska, Talouselämä, Tekniikka &amp; Talous ja Anna. 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5" y="1821728"/>
            <a:ext cx="5131522" cy="186228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Digiyleisö kasvoi jälleen ennätyslukemiin – </a:t>
            </a:r>
            <a:r>
              <a:rPr lang="fi-FI" sz="3200" b="1" dirty="0" err="1">
                <a:solidFill>
                  <a:schemeClr val="accent1"/>
                </a:solidFill>
              </a:rPr>
              <a:t>aikakausmedioiden</a:t>
            </a:r>
            <a:r>
              <a:rPr lang="fi-FI" sz="3200" b="1" dirty="0">
                <a:solidFill>
                  <a:schemeClr val="accent1"/>
                </a:solidFill>
              </a:rPr>
              <a:t> viikkotavoittavuus 2,48 miljoonaa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A picture containing person, cellphone&#10;&#10;Description automatically generated">
            <a:extLst>
              <a:ext uri="{FF2B5EF4-FFF2-40B4-BE49-F238E27FC236}">
                <a16:creationId xmlns:a16="http://schemas.microsoft.com/office/drawing/2014/main" id="{2E948ECA-6396-182A-5F03-C206F5BE3D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34023" r="19727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kesäkuu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684545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140177"/>
            <a:ext cx="5112325" cy="2101785"/>
          </a:xfrm>
        </p:spPr>
        <p:txBody>
          <a:bodyPr>
            <a:noAutofit/>
          </a:bodyPr>
          <a:lstStyle/>
          <a:p>
            <a:r>
              <a:rPr lang="fi-FI" sz="3200" b="1" dirty="0"/>
              <a:t>Kaikilla on oikeus saada ajankohtaista tietoa – selkokieliselle lehdelle on kasvava kysyntä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24196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Selkosanomat ja sen ruotsinkielinen sisarlehti </a:t>
            </a:r>
            <a:r>
              <a:rPr lang="fi-FI" sz="1600" dirty="0" err="1"/>
              <a:t>Lätta</a:t>
            </a:r>
            <a:r>
              <a:rPr lang="fi-FI" sz="1600" dirty="0"/>
              <a:t> </a:t>
            </a:r>
            <a:r>
              <a:rPr lang="fi-FI" sz="1600" dirty="0" err="1"/>
              <a:t>bladet</a:t>
            </a:r>
            <a:r>
              <a:rPr lang="fi-FI" sz="1600" dirty="0"/>
              <a:t> palkittiin Vuoden ammatti- ja järjestömediana. Selkokielistä tietoa tarvitsevia kohderyhmiä on enemmän kuin äkkiseltään ajattelisi.</a:t>
            </a:r>
          </a:p>
          <a:p>
            <a:pPr marL="0" indent="0" algn="just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4AA7DA89-0A51-6056-18A6-8016D4CF16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099" r="10651"/>
          <a:stretch/>
        </p:blipFill>
        <p:spPr>
          <a:xfrm>
            <a:off x="0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041073"/>
            <a:ext cx="4577339" cy="323780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 err="1"/>
              <a:t>Aikakausmediat</a:t>
            </a:r>
            <a:r>
              <a:rPr lang="fi-FI" sz="1600" dirty="0"/>
              <a:t> ovat aina olleet edelläkävijöitä sateenkaariyhteisön käsittelemisessä. Aiheesta kirjoittaminen vaatii sensitiivisyyttä ja perehtymistä, sillä sanasto päivittyy jatkuvasti.</a:t>
            </a:r>
            <a:br>
              <a:rPr lang="fi-FI" sz="1600" dirty="0"/>
            </a:br>
            <a:endParaRPr lang="fi-FI" sz="1600" dirty="0"/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Lue lisää: </a:t>
            </a:r>
          </a:p>
          <a:p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Näin Trendissä ja Lapsen Maailmassa käsitellään vähemmistöjä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6 x </a:t>
            </a:r>
            <a:r>
              <a:rPr lang="en-GB" sz="1600" dirty="0" err="1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näin</a:t>
            </a:r>
            <a:r>
              <a:rPr lang="en-GB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kirjoitat</a:t>
            </a:r>
            <a:r>
              <a:rPr lang="en-GB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vähemmistöistä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 – ohje toimittajalle</a:t>
            </a:r>
            <a:endParaRPr lang="en-GB" sz="1600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837414"/>
            <a:ext cx="5353195" cy="1862283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accent1"/>
                </a:solidFill>
              </a:rPr>
              <a:t>”Sukupuoli- ja seksuaalivähemmistöjen huomioiminen on ihan itsestään selvää”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A person lying on a colorful blanket&#10;&#10;Description automatically generated with low confidence">
            <a:extLst>
              <a:ext uri="{FF2B5EF4-FFF2-40B4-BE49-F238E27FC236}">
                <a16:creationId xmlns:a16="http://schemas.microsoft.com/office/drawing/2014/main" id="{F8C56034-B016-F23C-A941-08756471B0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3351" r="14427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385219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kesäkuu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kesäkuussa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20 560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+5 749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+6 902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+1 419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743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+529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+5218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269564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kesäkuu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561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296757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kesäkuu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22 076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411558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6/2021 – 6/2022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631310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6/2021 – 6/2022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761451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6/2021 – 6/2022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1653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4438</TotalTime>
  <Words>2188</Words>
  <Application>Microsoft Macintosh PowerPoint</Application>
  <PresentationFormat>Widescreen</PresentationFormat>
  <Paragraphs>688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Clattering</vt:lpstr>
      <vt:lpstr>Neue Haas Unica W1G</vt:lpstr>
      <vt:lpstr>Neue Haas Unica W1G Light</vt:lpstr>
      <vt:lpstr>Neue Haas Unica W1G Medium</vt:lpstr>
      <vt:lpstr>Canela Medium</vt:lpstr>
      <vt:lpstr>Calibri</vt:lpstr>
      <vt:lpstr>Arial</vt:lpstr>
      <vt:lpstr>Office Theme</vt:lpstr>
      <vt:lpstr>Aikakausmediat somessa</vt:lpstr>
      <vt:lpstr>Kesäkuun oleelliset</vt:lpstr>
      <vt:lpstr>Aikakausmedioiden someyleisö / kesäkuu 2022</vt:lpstr>
      <vt:lpstr>Aikakausmedioiden seuraajamäärä / kesäkuu 2022</vt:lpstr>
      <vt:lpstr>Aikakausmedioiden somekanavien määrä / kesäkuu 2022</vt:lpstr>
      <vt:lpstr>Yleisön keskimääräinen koko /  kesäkuu 2022</vt:lpstr>
      <vt:lpstr>Yleisömäärän kehitys kaikissa seuratuissa kanavissa 6/2021 – 6/2022</vt:lpstr>
      <vt:lpstr>Yleisömäärän kehitys Facebookissa 6/2021 – 6/2022</vt:lpstr>
      <vt:lpstr>Yleisömäärän kehitys Instagramissa 6/2021 – 6/2022</vt:lpstr>
      <vt:lpstr>Yleisömäärän kehitys Twitterissä 6/2021 – 6/2022</vt:lpstr>
      <vt:lpstr>Yleisömäärän kehitys YouTubessa 6/2021 – 6/2022</vt:lpstr>
      <vt:lpstr>Yleisömäärän kehitys Pinterestissä 6/2021 – 6/2022</vt:lpstr>
      <vt:lpstr>Somen suurimmat</vt:lpstr>
      <vt:lpstr>Eniten seuraajia kaikissa kanavissa TOP 20 / kesäkuu 2022</vt:lpstr>
      <vt:lpstr>Eniten seuraajia Facebookissa TOP 20 / kesäkuu 2022</vt:lpstr>
      <vt:lpstr>Eniten seuraajia Instagramissa TOP 20 / kesäkuu 2022</vt:lpstr>
      <vt:lpstr>Eniten seuraajia Twitterissä TOP 20 / kesäkuu 2022</vt:lpstr>
      <vt:lpstr>Eniten seuraajia YouTubessa ja Pinterestissä TOP 10 /  kesäkuu 2022</vt:lpstr>
      <vt:lpstr>Eniten yleisöään  kasvattaneet</vt:lpstr>
      <vt:lpstr>Eniten uusia seuraajia kaikissa kanavissa TOP 20 / kesäkuu 2022</vt:lpstr>
      <vt:lpstr>Eniten uusia seuraajia Facebookissa TOP 10 / kesäkuu 2022</vt:lpstr>
      <vt:lpstr>Eniten uusia seuraajia Instagramissa TOP 10 / kesäkuu 2022</vt:lpstr>
      <vt:lpstr>Eniten uusia seuraajia Twitterissä TOP 10 / kesäkuu 2022</vt:lpstr>
      <vt:lpstr>Seuratut mediat</vt:lpstr>
      <vt:lpstr>Seurannassa olleet mediat (214 kpl) / kesäkuu 2022</vt:lpstr>
      <vt:lpstr>Seurannassa olleet mediat (214 kpl) / kesäkuu 2022</vt:lpstr>
      <vt:lpstr>Seurantaan lisätyt ja siitä poistuneet kanavat /  kesäkuu 2022</vt:lpstr>
      <vt:lpstr>Ajankohtaista  aikakausmedioista</vt:lpstr>
      <vt:lpstr>Digiyleisö kasvoi jälleen ennätyslukemiin – aikakausmedioiden viikkotavoittavuus 2,48 miljoonaa</vt:lpstr>
      <vt:lpstr>Kaikilla on oikeus saada ajankohtaista tietoa – selkokieliselle lehdelle on kasvava kysyntä</vt:lpstr>
      <vt:lpstr>”Sukupuoli- ja seksuaalivähemmistöjen huomioiminen on ihan itsestään selvää”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257</cp:revision>
  <dcterms:created xsi:type="dcterms:W3CDTF">2021-01-05T09:04:45Z</dcterms:created>
  <dcterms:modified xsi:type="dcterms:W3CDTF">2022-07-09T21:56:27Z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