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6"/>
  </p:notesMasterIdLst>
  <p:handoutMasterIdLst>
    <p:handoutMasterId r:id="rId37"/>
  </p:handoutMasterIdLst>
  <p:sldIdLst>
    <p:sldId id="1257" r:id="rId5"/>
    <p:sldId id="1258" r:id="rId6"/>
    <p:sldId id="1259" r:id="rId7"/>
    <p:sldId id="1260" r:id="rId8"/>
    <p:sldId id="1261" r:id="rId9"/>
    <p:sldId id="1262" r:id="rId10"/>
    <p:sldId id="1263" r:id="rId11"/>
    <p:sldId id="1264" r:id="rId12"/>
    <p:sldId id="1265" r:id="rId13"/>
    <p:sldId id="1266" r:id="rId14"/>
    <p:sldId id="1267" r:id="rId15"/>
    <p:sldId id="1268" r:id="rId16"/>
    <p:sldId id="1269" r:id="rId17"/>
    <p:sldId id="1270" r:id="rId18"/>
    <p:sldId id="1203" r:id="rId19"/>
    <p:sldId id="1204" r:id="rId20"/>
    <p:sldId id="1205" r:id="rId21"/>
    <p:sldId id="1206" r:id="rId22"/>
    <p:sldId id="1207" r:id="rId23"/>
    <p:sldId id="1236" r:id="rId24"/>
    <p:sldId id="1271" r:id="rId25"/>
    <p:sldId id="1272" r:id="rId26"/>
    <p:sldId id="1273" r:id="rId27"/>
    <p:sldId id="1274" r:id="rId28"/>
    <p:sldId id="1275" r:id="rId29"/>
    <p:sldId id="1276" r:id="rId30"/>
    <p:sldId id="1277" r:id="rId31"/>
    <p:sldId id="1278" r:id="rId32"/>
    <p:sldId id="1279" r:id="rId33"/>
    <p:sldId id="1285" r:id="rId34"/>
    <p:sldId id="1286" r:id="rId35"/>
  </p:sldIdLst>
  <p:sldSz cx="12192000" cy="6858000"/>
  <p:notesSz cx="6858000" cy="9144000"/>
  <p:embeddedFontLst>
    <p:embeddedFont>
      <p:font typeface="Canela Medium" pitchFamily="2" charset="77"/>
      <p:regular r:id="rId38"/>
    </p:embeddedFont>
    <p:embeddedFont>
      <p:font typeface="Clattering" pitchFamily="2" charset="0"/>
      <p:regular r:id="rId39"/>
    </p:embeddedFont>
    <p:embeddedFont>
      <p:font typeface="Neue Haas Unica Pro" panose="020B0504030206020203" pitchFamily="34" charset="77"/>
      <p:regular r:id="rId40"/>
      <p:bold r:id="rId41"/>
      <p:italic r:id="rId42"/>
      <p:boldItalic r:id="rId43"/>
    </p:embeddedFont>
    <p:embeddedFont>
      <p:font typeface="Neue Haas Unica W1G" panose="020B0504030206020203" pitchFamily="34" charset="0"/>
      <p:regular r:id="rId44"/>
      <p:bold r:id="rId45"/>
      <p:italic r:id="rId46"/>
      <p:boldItalic r:id="rId47"/>
    </p:embeddedFont>
    <p:embeddedFont>
      <p:font typeface="Neue Haas Unica W1G Light" panose="020B0404030206020203" pitchFamily="34" charset="0"/>
      <p:regular r:id="rId48"/>
      <p:italic r:id="rId49"/>
    </p:embeddedFont>
    <p:embeddedFont>
      <p:font typeface="Neue Haas Unica W1G Medium" panose="020B0504030206020203" pitchFamily="34" charset="0"/>
      <p:regular r:id="rId50"/>
      <p:italic r:id="rId51"/>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F4CF67"/>
    <a:srgbClr val="FFF6FA"/>
    <a:srgbClr val="9CFFF8"/>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1" autoAdjust="0"/>
    <p:restoredTop sz="92804" autoAdjust="0"/>
  </p:normalViewPr>
  <p:slideViewPr>
    <p:cSldViewPr snapToGrid="0" snapToObjects="1">
      <p:cViewPr varScale="1">
        <p:scale>
          <a:sx n="132" d="100"/>
          <a:sy n="132" d="100"/>
        </p:scale>
        <p:origin x="352"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ti Itävuo" userId="e85fcc03-adc2-4393-9211-8bd3aed247b4" providerId="ADAL" clId="{AC7C94B1-8E8A-0142-B545-022AD1D178C9}"/>
    <pc:docChg chg="delSld">
      <pc:chgData name="Outi Itävuo" userId="e85fcc03-adc2-4393-9211-8bd3aed247b4" providerId="ADAL" clId="{AC7C94B1-8E8A-0142-B545-022AD1D178C9}" dt="2024-08-03T10:33:42.308" v="38" actId="2696"/>
      <pc:docMkLst>
        <pc:docMk/>
      </pc:docMkLst>
      <pc:sldChg chg="del">
        <pc:chgData name="Outi Itävuo" userId="e85fcc03-adc2-4393-9211-8bd3aed247b4" providerId="ADAL" clId="{AC7C94B1-8E8A-0142-B545-022AD1D178C9}" dt="2024-08-03T10:33:42.260" v="32" actId="2696"/>
        <pc:sldMkLst>
          <pc:docMk/>
          <pc:sldMk cId="2515188766" sldId="275"/>
        </pc:sldMkLst>
      </pc:sldChg>
      <pc:sldChg chg="del">
        <pc:chgData name="Outi Itävuo" userId="e85fcc03-adc2-4393-9211-8bd3aed247b4" providerId="ADAL" clId="{AC7C94B1-8E8A-0142-B545-022AD1D178C9}" dt="2024-08-03T10:33:42.202" v="9" actId="2696"/>
        <pc:sldMkLst>
          <pc:docMk/>
          <pc:sldMk cId="3436461692" sldId="285"/>
        </pc:sldMkLst>
      </pc:sldChg>
      <pc:sldChg chg="del">
        <pc:chgData name="Outi Itävuo" userId="e85fcc03-adc2-4393-9211-8bd3aed247b4" providerId="ADAL" clId="{AC7C94B1-8E8A-0142-B545-022AD1D178C9}" dt="2024-08-03T10:33:42.288" v="34" actId="2696"/>
        <pc:sldMkLst>
          <pc:docMk/>
          <pc:sldMk cId="848130459" sldId="1191"/>
        </pc:sldMkLst>
      </pc:sldChg>
      <pc:sldChg chg="del">
        <pc:chgData name="Outi Itävuo" userId="e85fcc03-adc2-4393-9211-8bd3aed247b4" providerId="ADAL" clId="{AC7C94B1-8E8A-0142-B545-022AD1D178C9}" dt="2024-08-03T10:33:42.186" v="7" actId="2696"/>
        <pc:sldMkLst>
          <pc:docMk/>
          <pc:sldMk cId="1087269657" sldId="1192"/>
        </pc:sldMkLst>
      </pc:sldChg>
      <pc:sldChg chg="del">
        <pc:chgData name="Outi Itävuo" userId="e85fcc03-adc2-4393-9211-8bd3aed247b4" providerId="ADAL" clId="{AC7C94B1-8E8A-0142-B545-022AD1D178C9}" dt="2024-08-03T10:33:42.182" v="6" actId="2696"/>
        <pc:sldMkLst>
          <pc:docMk/>
          <pc:sldMk cId="1019087664" sldId="1193"/>
        </pc:sldMkLst>
      </pc:sldChg>
      <pc:sldChg chg="del">
        <pc:chgData name="Outi Itävuo" userId="e85fcc03-adc2-4393-9211-8bd3aed247b4" providerId="ADAL" clId="{AC7C94B1-8E8A-0142-B545-022AD1D178C9}" dt="2024-08-03T10:33:42.258" v="30" actId="2696"/>
        <pc:sldMkLst>
          <pc:docMk/>
          <pc:sldMk cId="480567305" sldId="1194"/>
        </pc:sldMkLst>
      </pc:sldChg>
      <pc:sldChg chg="del">
        <pc:chgData name="Outi Itävuo" userId="e85fcc03-adc2-4393-9211-8bd3aed247b4" providerId="ADAL" clId="{AC7C94B1-8E8A-0142-B545-022AD1D178C9}" dt="2024-08-03T10:33:42.224" v="15" actId="2696"/>
        <pc:sldMkLst>
          <pc:docMk/>
          <pc:sldMk cId="798600319" sldId="1195"/>
        </pc:sldMkLst>
      </pc:sldChg>
      <pc:sldChg chg="del">
        <pc:chgData name="Outi Itävuo" userId="e85fcc03-adc2-4393-9211-8bd3aed247b4" providerId="ADAL" clId="{AC7C94B1-8E8A-0142-B545-022AD1D178C9}" dt="2024-08-03T10:33:42.169" v="2" actId="2696"/>
        <pc:sldMkLst>
          <pc:docMk/>
          <pc:sldMk cId="3999255670" sldId="1196"/>
        </pc:sldMkLst>
      </pc:sldChg>
      <pc:sldChg chg="del">
        <pc:chgData name="Outi Itävuo" userId="e85fcc03-adc2-4393-9211-8bd3aed247b4" providerId="ADAL" clId="{AC7C94B1-8E8A-0142-B545-022AD1D178C9}" dt="2024-08-03T10:33:42.254" v="28" actId="2696"/>
        <pc:sldMkLst>
          <pc:docMk/>
          <pc:sldMk cId="1743251211" sldId="1197"/>
        </pc:sldMkLst>
      </pc:sldChg>
      <pc:sldChg chg="del">
        <pc:chgData name="Outi Itävuo" userId="e85fcc03-adc2-4393-9211-8bd3aed247b4" providerId="ADAL" clId="{AC7C94B1-8E8A-0142-B545-022AD1D178C9}" dt="2024-08-03T10:33:42.177" v="4" actId="2696"/>
        <pc:sldMkLst>
          <pc:docMk/>
          <pc:sldMk cId="2171880255" sldId="1198"/>
        </pc:sldMkLst>
      </pc:sldChg>
      <pc:sldChg chg="del">
        <pc:chgData name="Outi Itävuo" userId="e85fcc03-adc2-4393-9211-8bd3aed247b4" providerId="ADAL" clId="{AC7C94B1-8E8A-0142-B545-022AD1D178C9}" dt="2024-08-03T10:33:42.190" v="8" actId="2696"/>
        <pc:sldMkLst>
          <pc:docMk/>
          <pc:sldMk cId="355629029" sldId="1199"/>
        </pc:sldMkLst>
      </pc:sldChg>
      <pc:sldChg chg="del">
        <pc:chgData name="Outi Itävuo" userId="e85fcc03-adc2-4393-9211-8bd3aed247b4" providerId="ADAL" clId="{AC7C94B1-8E8A-0142-B545-022AD1D178C9}" dt="2024-08-03T10:33:42.290" v="35" actId="2696"/>
        <pc:sldMkLst>
          <pc:docMk/>
          <pc:sldMk cId="913925977" sldId="1202"/>
        </pc:sldMkLst>
      </pc:sldChg>
      <pc:sldChg chg="del">
        <pc:chgData name="Outi Itävuo" userId="e85fcc03-adc2-4393-9211-8bd3aed247b4" providerId="ADAL" clId="{AC7C94B1-8E8A-0142-B545-022AD1D178C9}" dt="2024-08-03T10:33:42.178" v="5" actId="2696"/>
        <pc:sldMkLst>
          <pc:docMk/>
          <pc:sldMk cId="340543746" sldId="1208"/>
        </pc:sldMkLst>
      </pc:sldChg>
      <pc:sldChg chg="del">
        <pc:chgData name="Outi Itävuo" userId="e85fcc03-adc2-4393-9211-8bd3aed247b4" providerId="ADAL" clId="{AC7C94B1-8E8A-0142-B545-022AD1D178C9}" dt="2024-08-03T10:33:42.261" v="33" actId="2696"/>
        <pc:sldMkLst>
          <pc:docMk/>
          <pc:sldMk cId="812184535" sldId="1210"/>
        </pc:sldMkLst>
      </pc:sldChg>
      <pc:sldChg chg="del">
        <pc:chgData name="Outi Itävuo" userId="e85fcc03-adc2-4393-9211-8bd3aed247b4" providerId="ADAL" clId="{AC7C94B1-8E8A-0142-B545-022AD1D178C9}" dt="2024-08-03T10:33:42.210" v="11" actId="2696"/>
        <pc:sldMkLst>
          <pc:docMk/>
          <pc:sldMk cId="2211141893" sldId="1211"/>
        </pc:sldMkLst>
      </pc:sldChg>
      <pc:sldChg chg="del">
        <pc:chgData name="Outi Itävuo" userId="e85fcc03-adc2-4393-9211-8bd3aed247b4" providerId="ADAL" clId="{AC7C94B1-8E8A-0142-B545-022AD1D178C9}" dt="2024-08-03T10:33:42.172" v="3" actId="2696"/>
        <pc:sldMkLst>
          <pc:docMk/>
          <pc:sldMk cId="928463032" sldId="1212"/>
        </pc:sldMkLst>
      </pc:sldChg>
      <pc:sldChg chg="del">
        <pc:chgData name="Outi Itävuo" userId="e85fcc03-adc2-4393-9211-8bd3aed247b4" providerId="ADAL" clId="{AC7C94B1-8E8A-0142-B545-022AD1D178C9}" dt="2024-08-03T10:33:42.239" v="24" actId="2696"/>
        <pc:sldMkLst>
          <pc:docMk/>
          <pc:sldMk cId="559669869" sldId="1213"/>
        </pc:sldMkLst>
      </pc:sldChg>
      <pc:sldChg chg="del">
        <pc:chgData name="Outi Itävuo" userId="e85fcc03-adc2-4393-9211-8bd3aed247b4" providerId="ADAL" clId="{AC7C94B1-8E8A-0142-B545-022AD1D178C9}" dt="2024-08-03T10:33:42.233" v="20" actId="2696"/>
        <pc:sldMkLst>
          <pc:docMk/>
          <pc:sldMk cId="2366648822" sldId="1214"/>
        </pc:sldMkLst>
      </pc:sldChg>
      <pc:sldChg chg="del">
        <pc:chgData name="Outi Itävuo" userId="e85fcc03-adc2-4393-9211-8bd3aed247b4" providerId="ADAL" clId="{AC7C94B1-8E8A-0142-B545-022AD1D178C9}" dt="2024-08-03T10:33:42.216" v="13" actId="2696"/>
        <pc:sldMkLst>
          <pc:docMk/>
          <pc:sldMk cId="163530756" sldId="1215"/>
        </pc:sldMkLst>
      </pc:sldChg>
      <pc:sldChg chg="del">
        <pc:chgData name="Outi Itävuo" userId="e85fcc03-adc2-4393-9211-8bd3aed247b4" providerId="ADAL" clId="{AC7C94B1-8E8A-0142-B545-022AD1D178C9}" dt="2024-08-03T10:33:42.259" v="31" actId="2696"/>
        <pc:sldMkLst>
          <pc:docMk/>
          <pc:sldMk cId="3538752156" sldId="1217"/>
        </pc:sldMkLst>
      </pc:sldChg>
      <pc:sldChg chg="del">
        <pc:chgData name="Outi Itävuo" userId="e85fcc03-adc2-4393-9211-8bd3aed247b4" providerId="ADAL" clId="{AC7C94B1-8E8A-0142-B545-022AD1D178C9}" dt="2024-08-03T10:33:42.235" v="22" actId="2696"/>
        <pc:sldMkLst>
          <pc:docMk/>
          <pc:sldMk cId="1244053574" sldId="1228"/>
        </pc:sldMkLst>
      </pc:sldChg>
      <pc:sldChg chg="del">
        <pc:chgData name="Outi Itävuo" userId="e85fcc03-adc2-4393-9211-8bd3aed247b4" providerId="ADAL" clId="{AC7C94B1-8E8A-0142-B545-022AD1D178C9}" dt="2024-08-03T10:33:42.163" v="1" actId="2696"/>
        <pc:sldMkLst>
          <pc:docMk/>
          <pc:sldMk cId="848644384" sldId="1231"/>
        </pc:sldMkLst>
      </pc:sldChg>
      <pc:sldChg chg="del">
        <pc:chgData name="Outi Itävuo" userId="e85fcc03-adc2-4393-9211-8bd3aed247b4" providerId="ADAL" clId="{AC7C94B1-8E8A-0142-B545-022AD1D178C9}" dt="2024-08-03T10:33:42.231" v="18" actId="2696"/>
        <pc:sldMkLst>
          <pc:docMk/>
          <pc:sldMk cId="2808894244" sldId="1233"/>
        </pc:sldMkLst>
      </pc:sldChg>
      <pc:sldChg chg="del">
        <pc:chgData name="Outi Itävuo" userId="e85fcc03-adc2-4393-9211-8bd3aed247b4" providerId="ADAL" clId="{AC7C94B1-8E8A-0142-B545-022AD1D178C9}" dt="2024-08-03T10:33:42.237" v="23" actId="2696"/>
        <pc:sldMkLst>
          <pc:docMk/>
          <pc:sldMk cId="447551445" sldId="1234"/>
        </pc:sldMkLst>
      </pc:sldChg>
      <pc:sldChg chg="del">
        <pc:chgData name="Outi Itävuo" userId="e85fcc03-adc2-4393-9211-8bd3aed247b4" providerId="ADAL" clId="{AC7C94B1-8E8A-0142-B545-022AD1D178C9}" dt="2024-08-03T10:33:42.155" v="0" actId="2696"/>
        <pc:sldMkLst>
          <pc:docMk/>
          <pc:sldMk cId="3167456833" sldId="1235"/>
        </pc:sldMkLst>
      </pc:sldChg>
      <pc:sldChg chg="del">
        <pc:chgData name="Outi Itävuo" userId="e85fcc03-adc2-4393-9211-8bd3aed247b4" providerId="ADAL" clId="{AC7C94B1-8E8A-0142-B545-022AD1D178C9}" dt="2024-08-03T10:33:42.232" v="19" actId="2696"/>
        <pc:sldMkLst>
          <pc:docMk/>
          <pc:sldMk cId="2383063120" sldId="1238"/>
        </pc:sldMkLst>
      </pc:sldChg>
      <pc:sldChg chg="del">
        <pc:chgData name="Outi Itävuo" userId="e85fcc03-adc2-4393-9211-8bd3aed247b4" providerId="ADAL" clId="{AC7C94B1-8E8A-0142-B545-022AD1D178C9}" dt="2024-08-03T10:33:42.290" v="36" actId="2696"/>
        <pc:sldMkLst>
          <pc:docMk/>
          <pc:sldMk cId="2975752591" sldId="1239"/>
        </pc:sldMkLst>
      </pc:sldChg>
      <pc:sldChg chg="del">
        <pc:chgData name="Outi Itävuo" userId="e85fcc03-adc2-4393-9211-8bd3aed247b4" providerId="ADAL" clId="{AC7C94B1-8E8A-0142-B545-022AD1D178C9}" dt="2024-08-03T10:33:42.230" v="17" actId="2696"/>
        <pc:sldMkLst>
          <pc:docMk/>
          <pc:sldMk cId="1223728359" sldId="1240"/>
        </pc:sldMkLst>
      </pc:sldChg>
      <pc:sldChg chg="del">
        <pc:chgData name="Outi Itävuo" userId="e85fcc03-adc2-4393-9211-8bd3aed247b4" providerId="ADAL" clId="{AC7C94B1-8E8A-0142-B545-022AD1D178C9}" dt="2024-08-03T10:33:42.308" v="38" actId="2696"/>
        <pc:sldMkLst>
          <pc:docMk/>
          <pc:sldMk cId="65963839" sldId="1242"/>
        </pc:sldMkLst>
      </pc:sldChg>
      <pc:sldChg chg="del">
        <pc:chgData name="Outi Itävuo" userId="e85fcc03-adc2-4393-9211-8bd3aed247b4" providerId="ADAL" clId="{AC7C94B1-8E8A-0142-B545-022AD1D178C9}" dt="2024-08-03T10:33:42.228" v="16" actId="2696"/>
        <pc:sldMkLst>
          <pc:docMk/>
          <pc:sldMk cId="320668463" sldId="1244"/>
        </pc:sldMkLst>
      </pc:sldChg>
      <pc:sldChg chg="del">
        <pc:chgData name="Outi Itävuo" userId="e85fcc03-adc2-4393-9211-8bd3aed247b4" providerId="ADAL" clId="{AC7C94B1-8E8A-0142-B545-022AD1D178C9}" dt="2024-08-03T10:33:42.301" v="37" actId="2696"/>
        <pc:sldMkLst>
          <pc:docMk/>
          <pc:sldMk cId="2070953485" sldId="1245"/>
        </pc:sldMkLst>
      </pc:sldChg>
      <pc:sldChg chg="del">
        <pc:chgData name="Outi Itävuo" userId="e85fcc03-adc2-4393-9211-8bd3aed247b4" providerId="ADAL" clId="{AC7C94B1-8E8A-0142-B545-022AD1D178C9}" dt="2024-08-03T10:33:42.215" v="12" actId="2696"/>
        <pc:sldMkLst>
          <pc:docMk/>
          <pc:sldMk cId="2543279370" sldId="1246"/>
        </pc:sldMkLst>
      </pc:sldChg>
      <pc:sldChg chg="del">
        <pc:chgData name="Outi Itävuo" userId="e85fcc03-adc2-4393-9211-8bd3aed247b4" providerId="ADAL" clId="{AC7C94B1-8E8A-0142-B545-022AD1D178C9}" dt="2024-08-03T10:33:42.247" v="27" actId="2696"/>
        <pc:sldMkLst>
          <pc:docMk/>
          <pc:sldMk cId="2548144953" sldId="1247"/>
        </pc:sldMkLst>
      </pc:sldChg>
      <pc:sldChg chg="del">
        <pc:chgData name="Outi Itävuo" userId="e85fcc03-adc2-4393-9211-8bd3aed247b4" providerId="ADAL" clId="{AC7C94B1-8E8A-0142-B545-022AD1D178C9}" dt="2024-08-03T10:33:42.221" v="14" actId="2696"/>
        <pc:sldMkLst>
          <pc:docMk/>
          <pc:sldMk cId="904409602" sldId="1248"/>
        </pc:sldMkLst>
      </pc:sldChg>
      <pc:sldChg chg="del">
        <pc:chgData name="Outi Itävuo" userId="e85fcc03-adc2-4393-9211-8bd3aed247b4" providerId="ADAL" clId="{AC7C94B1-8E8A-0142-B545-022AD1D178C9}" dt="2024-08-03T10:33:42.242" v="25" actId="2696"/>
        <pc:sldMkLst>
          <pc:docMk/>
          <pc:sldMk cId="1817262091" sldId="1249"/>
        </pc:sldMkLst>
      </pc:sldChg>
      <pc:sldChg chg="del">
        <pc:chgData name="Outi Itävuo" userId="e85fcc03-adc2-4393-9211-8bd3aed247b4" providerId="ADAL" clId="{AC7C94B1-8E8A-0142-B545-022AD1D178C9}" dt="2024-08-03T10:33:42.204" v="10" actId="2696"/>
        <pc:sldMkLst>
          <pc:docMk/>
          <pc:sldMk cId="2218804706" sldId="1253"/>
        </pc:sldMkLst>
      </pc:sldChg>
      <pc:sldChg chg="del">
        <pc:chgData name="Outi Itävuo" userId="e85fcc03-adc2-4393-9211-8bd3aed247b4" providerId="ADAL" clId="{AC7C94B1-8E8A-0142-B545-022AD1D178C9}" dt="2024-08-03T10:33:42.256" v="29" actId="2696"/>
        <pc:sldMkLst>
          <pc:docMk/>
          <pc:sldMk cId="270978930" sldId="1254"/>
        </pc:sldMkLst>
      </pc:sldChg>
      <pc:sldChg chg="del">
        <pc:chgData name="Outi Itävuo" userId="e85fcc03-adc2-4393-9211-8bd3aed247b4" providerId="ADAL" clId="{AC7C94B1-8E8A-0142-B545-022AD1D178C9}" dt="2024-08-03T10:33:42.243" v="26" actId="2696"/>
        <pc:sldMkLst>
          <pc:docMk/>
          <pc:sldMk cId="2426340304" sldId="1255"/>
        </pc:sldMkLst>
      </pc:sldChg>
      <pc:sldChg chg="del">
        <pc:chgData name="Outi Itävuo" userId="e85fcc03-adc2-4393-9211-8bd3aed247b4" providerId="ADAL" clId="{AC7C94B1-8E8A-0142-B545-022AD1D178C9}" dt="2024-08-03T10:33:42.234" v="21" actId="2696"/>
        <pc:sldMkLst>
          <pc:docMk/>
          <pc:sldMk cId="745965880" sldId="12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2 248 330</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c:v>
                </c:pt>
                <c:pt idx="3">
                  <c:v>YouTube</c:v>
                </c:pt>
                <c:pt idx="4">
                  <c:v>Pinterest</c:v>
                </c:pt>
                <c:pt idx="5">
                  <c:v>TikTok</c:v>
                </c:pt>
              </c:strCache>
            </c:strRef>
          </c:cat>
          <c:val>
            <c:numRef>
              <c:f>Sheet1!$B$2:$B$7</c:f>
              <c:numCache>
                <c:formatCode>#,##0</c:formatCode>
                <c:ptCount val="6"/>
                <c:pt idx="0">
                  <c:v>2248330</c:v>
                </c:pt>
                <c:pt idx="1">
                  <c:v>1680902</c:v>
                </c:pt>
                <c:pt idx="2">
                  <c:v>642077</c:v>
                </c:pt>
                <c:pt idx="3">
                  <c:v>187336</c:v>
                </c:pt>
                <c:pt idx="4">
                  <c:v>102895</c:v>
                </c:pt>
                <c:pt idx="5">
                  <c:v>74486</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45078</c:v>
                </c:pt>
                <c:pt idx="1">
                  <c:v>45108</c:v>
                </c:pt>
                <c:pt idx="2">
                  <c:v>45139</c:v>
                </c:pt>
                <c:pt idx="3">
                  <c:v>45170</c:v>
                </c:pt>
                <c:pt idx="4">
                  <c:v>45200</c:v>
                </c:pt>
                <c:pt idx="5">
                  <c:v>45231</c:v>
                </c:pt>
                <c:pt idx="6">
                  <c:v>45261</c:v>
                </c:pt>
                <c:pt idx="7">
                  <c:v>45292</c:v>
                </c:pt>
                <c:pt idx="8">
                  <c:v>45323</c:v>
                </c:pt>
                <c:pt idx="9">
                  <c:v>45352</c:v>
                </c:pt>
                <c:pt idx="10">
                  <c:v>45383</c:v>
                </c:pt>
                <c:pt idx="11">
                  <c:v>45413</c:v>
                </c:pt>
                <c:pt idx="12">
                  <c:v>45444</c:v>
                </c:pt>
              </c:numCache>
            </c:numRef>
          </c:cat>
          <c:val>
            <c:numRef>
              <c:f>Sheet1!$B$2:$B$14</c:f>
              <c:numCache>
                <c:formatCode>#,##0</c:formatCode>
                <c:ptCount val="13"/>
                <c:pt idx="0">
                  <c:v>91407</c:v>
                </c:pt>
                <c:pt idx="1">
                  <c:v>91778</c:v>
                </c:pt>
                <c:pt idx="2">
                  <c:v>92145</c:v>
                </c:pt>
                <c:pt idx="3">
                  <c:v>92497</c:v>
                </c:pt>
                <c:pt idx="4">
                  <c:v>92841</c:v>
                </c:pt>
                <c:pt idx="5">
                  <c:v>93992</c:v>
                </c:pt>
                <c:pt idx="6">
                  <c:v>95546</c:v>
                </c:pt>
                <c:pt idx="7">
                  <c:v>96878</c:v>
                </c:pt>
                <c:pt idx="8">
                  <c:v>97999</c:v>
                </c:pt>
                <c:pt idx="9">
                  <c:v>99331</c:v>
                </c:pt>
                <c:pt idx="10">
                  <c:v>100749</c:v>
                </c:pt>
                <c:pt idx="11">
                  <c:v>101803</c:v>
                </c:pt>
                <c:pt idx="12">
                  <c:v>102895</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45078</c:v>
                </c:pt>
                <c:pt idx="1">
                  <c:v>45108</c:v>
                </c:pt>
                <c:pt idx="2">
                  <c:v>45139</c:v>
                </c:pt>
                <c:pt idx="3">
                  <c:v>45170</c:v>
                </c:pt>
                <c:pt idx="4">
                  <c:v>45200</c:v>
                </c:pt>
                <c:pt idx="5">
                  <c:v>45231</c:v>
                </c:pt>
                <c:pt idx="6">
                  <c:v>45261</c:v>
                </c:pt>
                <c:pt idx="7">
                  <c:v>45292</c:v>
                </c:pt>
                <c:pt idx="8">
                  <c:v>45323</c:v>
                </c:pt>
                <c:pt idx="9">
                  <c:v>45352</c:v>
                </c:pt>
                <c:pt idx="10">
                  <c:v>45383</c:v>
                </c:pt>
                <c:pt idx="11">
                  <c:v>45413</c:v>
                </c:pt>
                <c:pt idx="12">
                  <c:v>45444</c:v>
                </c:pt>
              </c:numCache>
            </c:numRef>
          </c:cat>
          <c:val>
            <c:numRef>
              <c:f>Sheet1!$B$2:$B$14</c:f>
              <c:numCache>
                <c:formatCode>#,##0</c:formatCode>
                <c:ptCount val="13"/>
                <c:pt idx="0">
                  <c:v>55399</c:v>
                </c:pt>
                <c:pt idx="1">
                  <c:v>56072</c:v>
                </c:pt>
                <c:pt idx="2">
                  <c:v>57697</c:v>
                </c:pt>
                <c:pt idx="3">
                  <c:v>58814</c:v>
                </c:pt>
                <c:pt idx="4">
                  <c:v>60382</c:v>
                </c:pt>
                <c:pt idx="5">
                  <c:v>61642</c:v>
                </c:pt>
                <c:pt idx="6">
                  <c:v>63231</c:v>
                </c:pt>
                <c:pt idx="7">
                  <c:v>66137</c:v>
                </c:pt>
                <c:pt idx="8">
                  <c:v>67930</c:v>
                </c:pt>
                <c:pt idx="9">
                  <c:v>69159</c:v>
                </c:pt>
                <c:pt idx="10">
                  <c:v>71069</c:v>
                </c:pt>
                <c:pt idx="11">
                  <c:v>72583</c:v>
                </c:pt>
                <c:pt idx="12">
                  <c:v>74486</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2 248 330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3020646485267223"/>
                      <c:h val="7.0338612642532078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#,##0</c:formatCode>
                <c:ptCount val="7"/>
                <c:pt idx="0">
                  <c:v>4936026</c:v>
                </c:pt>
                <c:pt idx="1">
                  <c:v>2248330</c:v>
                </c:pt>
                <c:pt idx="2">
                  <c:v>1680902</c:v>
                </c:pt>
                <c:pt idx="3">
                  <c:v>642077</c:v>
                </c:pt>
                <c:pt idx="4">
                  <c:v>187336</c:v>
                </c:pt>
                <c:pt idx="5">
                  <c:v>102895</c:v>
                </c:pt>
                <c:pt idx="6">
                  <c:v>74486</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174</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 ##0;\-#\ ##0;;@</c:formatCode>
                <c:ptCount val="7"/>
                <c:pt idx="0">
                  <c:v>495</c:v>
                </c:pt>
                <c:pt idx="1">
                  <c:v>174</c:v>
                </c:pt>
                <c:pt idx="2">
                  <c:v>137</c:v>
                </c:pt>
                <c:pt idx="3">
                  <c:v>71</c:v>
                </c:pt>
                <c:pt idx="4">
                  <c:v>64</c:v>
                </c:pt>
                <c:pt idx="5">
                  <c:v>31</c:v>
                </c:pt>
                <c:pt idx="6">
                  <c:v>18</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12 921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extLst>
              <c:ext xmlns:c16="http://schemas.microsoft.com/office/drawing/2014/chart" uri="{C3380CC4-5D6E-409C-BE32-E72D297353CC}">
                <c16:uniqueId val="{00000006-FFD9-4EC3-B77B-D6D15BE8A408}"/>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Kokonaisseuraajamäärä</c:v>
                </c:pt>
                <c:pt idx="1">
                  <c:v>Facebook</c:v>
                </c:pt>
                <c:pt idx="2">
                  <c:v>Instagram</c:v>
                </c:pt>
                <c:pt idx="3">
                  <c:v>X</c:v>
                </c:pt>
                <c:pt idx="4">
                  <c:v>TikTok</c:v>
                </c:pt>
                <c:pt idx="5">
                  <c:v>Pinterest</c:v>
                </c:pt>
                <c:pt idx="6">
                  <c:v>YouTube</c:v>
                </c:pt>
              </c:strCache>
            </c:strRef>
          </c:cat>
          <c:val>
            <c:numRef>
              <c:f>Sheet1!$B$2:$B$8</c:f>
              <c:numCache>
                <c:formatCode>#,##0</c:formatCode>
                <c:ptCount val="7"/>
                <c:pt idx="0">
                  <c:v>25183.806122448979</c:v>
                </c:pt>
                <c:pt idx="1">
                  <c:v>12921.436781609196</c:v>
                </c:pt>
                <c:pt idx="2">
                  <c:v>12269.357664233577</c:v>
                </c:pt>
                <c:pt idx="3">
                  <c:v>9043.3380281690133</c:v>
                </c:pt>
                <c:pt idx="4">
                  <c:v>4138.1111111111113</c:v>
                </c:pt>
                <c:pt idx="5">
                  <c:v>3319.1935483870966</c:v>
                </c:pt>
                <c:pt idx="6">
                  <c:v>2927.125</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45078</c:v>
                </c:pt>
                <c:pt idx="1">
                  <c:v>45108</c:v>
                </c:pt>
                <c:pt idx="2">
                  <c:v>45139</c:v>
                </c:pt>
                <c:pt idx="3">
                  <c:v>45170</c:v>
                </c:pt>
                <c:pt idx="4">
                  <c:v>45200</c:v>
                </c:pt>
                <c:pt idx="5">
                  <c:v>45231</c:v>
                </c:pt>
                <c:pt idx="6">
                  <c:v>45261</c:v>
                </c:pt>
                <c:pt idx="7">
                  <c:v>45292</c:v>
                </c:pt>
                <c:pt idx="8">
                  <c:v>45323</c:v>
                </c:pt>
                <c:pt idx="9">
                  <c:v>45352</c:v>
                </c:pt>
                <c:pt idx="10">
                  <c:v>45383</c:v>
                </c:pt>
                <c:pt idx="11">
                  <c:v>45413</c:v>
                </c:pt>
                <c:pt idx="12">
                  <c:v>45444</c:v>
                </c:pt>
              </c:numCache>
            </c:numRef>
          </c:cat>
          <c:val>
            <c:numRef>
              <c:f>Sheet1!$B$2:$B$14</c:f>
              <c:numCache>
                <c:formatCode>#,##0</c:formatCode>
                <c:ptCount val="13"/>
                <c:pt idx="0">
                  <c:v>4868957</c:v>
                </c:pt>
                <c:pt idx="1">
                  <c:v>4870468</c:v>
                </c:pt>
                <c:pt idx="2">
                  <c:v>4934330</c:v>
                </c:pt>
                <c:pt idx="3">
                  <c:v>4951012</c:v>
                </c:pt>
                <c:pt idx="4">
                  <c:v>4962188</c:v>
                </c:pt>
                <c:pt idx="5">
                  <c:v>4975330</c:v>
                </c:pt>
                <c:pt idx="6">
                  <c:v>4986221</c:v>
                </c:pt>
                <c:pt idx="7">
                  <c:v>4924350</c:v>
                </c:pt>
                <c:pt idx="8">
                  <c:v>4944081</c:v>
                </c:pt>
                <c:pt idx="9">
                  <c:v>4946429</c:v>
                </c:pt>
                <c:pt idx="10">
                  <c:v>4962178</c:v>
                </c:pt>
                <c:pt idx="11">
                  <c:v>4923969</c:v>
                </c:pt>
                <c:pt idx="12">
                  <c:v>4936026</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45078</c:v>
                </c:pt>
                <c:pt idx="1">
                  <c:v>45108</c:v>
                </c:pt>
                <c:pt idx="2">
                  <c:v>45139</c:v>
                </c:pt>
                <c:pt idx="3">
                  <c:v>45170</c:v>
                </c:pt>
                <c:pt idx="4">
                  <c:v>45200</c:v>
                </c:pt>
                <c:pt idx="5">
                  <c:v>45231</c:v>
                </c:pt>
                <c:pt idx="6">
                  <c:v>45261</c:v>
                </c:pt>
                <c:pt idx="7">
                  <c:v>45292</c:v>
                </c:pt>
                <c:pt idx="8">
                  <c:v>45323</c:v>
                </c:pt>
                <c:pt idx="9">
                  <c:v>45352</c:v>
                </c:pt>
                <c:pt idx="10">
                  <c:v>45383</c:v>
                </c:pt>
                <c:pt idx="11">
                  <c:v>45413</c:v>
                </c:pt>
                <c:pt idx="12">
                  <c:v>45444</c:v>
                </c:pt>
              </c:numCache>
            </c:numRef>
          </c:cat>
          <c:val>
            <c:numRef>
              <c:f>Sheet1!$B$2:$B$14</c:f>
              <c:numCache>
                <c:formatCode>#,##0</c:formatCode>
                <c:ptCount val="13"/>
                <c:pt idx="0">
                  <c:v>2247789</c:v>
                </c:pt>
                <c:pt idx="1">
                  <c:v>2243989</c:v>
                </c:pt>
                <c:pt idx="2">
                  <c:v>2265071</c:v>
                </c:pt>
                <c:pt idx="3">
                  <c:v>2272491</c:v>
                </c:pt>
                <c:pt idx="4">
                  <c:v>2276880</c:v>
                </c:pt>
                <c:pt idx="5">
                  <c:v>2279429</c:v>
                </c:pt>
                <c:pt idx="6">
                  <c:v>2281592</c:v>
                </c:pt>
                <c:pt idx="7">
                  <c:v>2272438</c:v>
                </c:pt>
                <c:pt idx="8">
                  <c:v>2280304</c:v>
                </c:pt>
                <c:pt idx="9">
                  <c:v>2274132</c:v>
                </c:pt>
                <c:pt idx="10">
                  <c:v>2278121</c:v>
                </c:pt>
                <c:pt idx="11">
                  <c:v>2246384</c:v>
                </c:pt>
                <c:pt idx="12">
                  <c:v>2248330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45078</c:v>
                </c:pt>
                <c:pt idx="1">
                  <c:v>45108</c:v>
                </c:pt>
                <c:pt idx="2">
                  <c:v>45139</c:v>
                </c:pt>
                <c:pt idx="3">
                  <c:v>45170</c:v>
                </c:pt>
                <c:pt idx="4">
                  <c:v>45200</c:v>
                </c:pt>
                <c:pt idx="5">
                  <c:v>45231</c:v>
                </c:pt>
                <c:pt idx="6">
                  <c:v>45261</c:v>
                </c:pt>
                <c:pt idx="7">
                  <c:v>45292</c:v>
                </c:pt>
                <c:pt idx="8">
                  <c:v>45323</c:v>
                </c:pt>
                <c:pt idx="9">
                  <c:v>45352</c:v>
                </c:pt>
                <c:pt idx="10">
                  <c:v>45383</c:v>
                </c:pt>
                <c:pt idx="11">
                  <c:v>45413</c:v>
                </c:pt>
                <c:pt idx="12">
                  <c:v>45444</c:v>
                </c:pt>
              </c:numCache>
            </c:numRef>
          </c:cat>
          <c:val>
            <c:numRef>
              <c:f>Sheet1!$B$2:$B$14</c:f>
              <c:numCache>
                <c:formatCode>#,##0</c:formatCode>
                <c:ptCount val="13"/>
                <c:pt idx="0">
                  <c:v>1599122</c:v>
                </c:pt>
                <c:pt idx="1">
                  <c:v>1602973</c:v>
                </c:pt>
                <c:pt idx="2">
                  <c:v>1639584</c:v>
                </c:pt>
                <c:pt idx="3">
                  <c:v>1646528</c:v>
                </c:pt>
                <c:pt idx="4">
                  <c:v>1652285</c:v>
                </c:pt>
                <c:pt idx="5">
                  <c:v>1659714</c:v>
                </c:pt>
                <c:pt idx="6">
                  <c:v>1664781</c:v>
                </c:pt>
                <c:pt idx="7">
                  <c:v>1664345</c:v>
                </c:pt>
                <c:pt idx="8">
                  <c:v>1671450</c:v>
                </c:pt>
                <c:pt idx="9">
                  <c:v>1675979</c:v>
                </c:pt>
                <c:pt idx="10">
                  <c:v>1682724</c:v>
                </c:pt>
                <c:pt idx="11">
                  <c:v>1675249</c:v>
                </c:pt>
                <c:pt idx="12">
                  <c:v>1680902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45078</c:v>
                </c:pt>
                <c:pt idx="1">
                  <c:v>45108</c:v>
                </c:pt>
                <c:pt idx="2">
                  <c:v>45139</c:v>
                </c:pt>
                <c:pt idx="3">
                  <c:v>45170</c:v>
                </c:pt>
                <c:pt idx="4">
                  <c:v>45200</c:v>
                </c:pt>
                <c:pt idx="5">
                  <c:v>45231</c:v>
                </c:pt>
                <c:pt idx="6">
                  <c:v>45261</c:v>
                </c:pt>
                <c:pt idx="7">
                  <c:v>45292</c:v>
                </c:pt>
                <c:pt idx="8">
                  <c:v>45323</c:v>
                </c:pt>
                <c:pt idx="9">
                  <c:v>45352</c:v>
                </c:pt>
                <c:pt idx="10">
                  <c:v>45383</c:v>
                </c:pt>
                <c:pt idx="11">
                  <c:v>45413</c:v>
                </c:pt>
                <c:pt idx="12">
                  <c:v>45444</c:v>
                </c:pt>
              </c:numCache>
            </c:numRef>
          </c:cat>
          <c:val>
            <c:numRef>
              <c:f>Sheet1!$B$2:$B$14</c:f>
              <c:numCache>
                <c:formatCode>#,##0</c:formatCode>
                <c:ptCount val="13"/>
                <c:pt idx="0">
                  <c:v>688223</c:v>
                </c:pt>
                <c:pt idx="1">
                  <c:v>687681</c:v>
                </c:pt>
                <c:pt idx="2">
                  <c:v>687079</c:v>
                </c:pt>
                <c:pt idx="3">
                  <c:v>686739</c:v>
                </c:pt>
                <c:pt idx="4">
                  <c:v>684603</c:v>
                </c:pt>
                <c:pt idx="5">
                  <c:v>684499</c:v>
                </c:pt>
                <c:pt idx="6">
                  <c:v>684334</c:v>
                </c:pt>
                <c:pt idx="7">
                  <c:v>642332</c:v>
                </c:pt>
                <c:pt idx="8">
                  <c:v>643474</c:v>
                </c:pt>
                <c:pt idx="9">
                  <c:v>643789</c:v>
                </c:pt>
                <c:pt idx="10">
                  <c:v>644643</c:v>
                </c:pt>
                <c:pt idx="11">
                  <c:v>642043</c:v>
                </c:pt>
                <c:pt idx="12">
                  <c:v>642077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45078</c:v>
                </c:pt>
                <c:pt idx="1">
                  <c:v>45108</c:v>
                </c:pt>
                <c:pt idx="2">
                  <c:v>45139</c:v>
                </c:pt>
                <c:pt idx="3">
                  <c:v>45170</c:v>
                </c:pt>
                <c:pt idx="4">
                  <c:v>45200</c:v>
                </c:pt>
                <c:pt idx="5">
                  <c:v>45231</c:v>
                </c:pt>
                <c:pt idx="6">
                  <c:v>45261</c:v>
                </c:pt>
                <c:pt idx="7">
                  <c:v>45292</c:v>
                </c:pt>
                <c:pt idx="8">
                  <c:v>45323</c:v>
                </c:pt>
                <c:pt idx="9">
                  <c:v>45352</c:v>
                </c:pt>
                <c:pt idx="10">
                  <c:v>45383</c:v>
                </c:pt>
                <c:pt idx="11">
                  <c:v>45413</c:v>
                </c:pt>
                <c:pt idx="12">
                  <c:v>45444</c:v>
                </c:pt>
              </c:numCache>
            </c:numRef>
          </c:cat>
          <c:val>
            <c:numRef>
              <c:f>Sheet1!$B$2:$B$14</c:f>
              <c:numCache>
                <c:formatCode>#,##0</c:formatCode>
                <c:ptCount val="13"/>
                <c:pt idx="0">
                  <c:v>187017</c:v>
                </c:pt>
                <c:pt idx="1">
                  <c:v>187975</c:v>
                </c:pt>
                <c:pt idx="2">
                  <c:v>192754</c:v>
                </c:pt>
                <c:pt idx="3">
                  <c:v>193943</c:v>
                </c:pt>
                <c:pt idx="4">
                  <c:v>195197</c:v>
                </c:pt>
                <c:pt idx="5">
                  <c:v>196054</c:v>
                </c:pt>
                <c:pt idx="6">
                  <c:v>196737</c:v>
                </c:pt>
                <c:pt idx="7">
                  <c:v>182220</c:v>
                </c:pt>
                <c:pt idx="8">
                  <c:v>182924</c:v>
                </c:pt>
                <c:pt idx="9">
                  <c:v>184039</c:v>
                </c:pt>
                <c:pt idx="10">
                  <c:v>184872</c:v>
                </c:pt>
                <c:pt idx="11">
                  <c:v>185907</c:v>
                </c:pt>
                <c:pt idx="12">
                  <c:v>187336</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4 936 026</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5.8.2024</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5.8.2024</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47663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7.emf"/><Relationship Id="rId7" Type="http://schemas.openxmlformats.org/officeDocument/2006/relationships/image" Target="../media/image20.emf"/><Relationship Id="rId2"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2.emf"/><Relationship Id="rId9" Type="http://schemas.openxmlformats.org/officeDocument/2006/relationships/image" Target="../media/image2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0" r:id="rId3"/>
    <p:sldLayoutId id="2147483691" r:id="rId4"/>
    <p:sldLayoutId id="2147483692" r:id="rId5"/>
    <p:sldLayoutId id="2147483689" r:id="rId6"/>
    <p:sldLayoutId id="2147483660" r:id="rId7"/>
    <p:sldLayoutId id="2147483654" r:id="rId8"/>
    <p:sldLayoutId id="2147483677" r:id="rId9"/>
    <p:sldLayoutId id="2147483679" r:id="rId10"/>
    <p:sldLayoutId id="2147483663" r:id="rId11"/>
    <p:sldLayoutId id="2147483686" r:id="rId12"/>
    <p:sldLayoutId id="2147483687" r:id="rId13"/>
    <p:sldLayoutId id="2147483667" r:id="rId14"/>
    <p:sldLayoutId id="2147483676" r:id="rId15"/>
    <p:sldLayoutId id="2147483664" r:id="rId16"/>
    <p:sldLayoutId id="2147483680" r:id="rId17"/>
    <p:sldLayoutId id="2147483678" r:id="rId18"/>
    <p:sldLayoutId id="2147483684" r:id="rId19"/>
    <p:sldLayoutId id="2147483661" r:id="rId20"/>
    <p:sldLayoutId id="2147483681" r:id="rId21"/>
    <p:sldLayoutId id="2147483683" r:id="rId22"/>
    <p:sldLayoutId id="2147483682" r:id="rId23"/>
    <p:sldLayoutId id="2147483662" r:id="rId24"/>
    <p:sldLayoutId id="2147483665" r:id="rId25"/>
    <p:sldLayoutId id="2147483657" r:id="rId26"/>
    <p:sldLayoutId id="2147483674" r:id="rId27"/>
    <p:sldLayoutId id="2147483666" r:id="rId28"/>
    <p:sldLayoutId id="2147483675" r:id="rId29"/>
    <p:sldLayoutId id="2147483670" r:id="rId30"/>
    <p:sldLayoutId id="2147483668" r:id="rId31"/>
    <p:sldLayoutId id="2147483669" r:id="rId32"/>
    <p:sldLayoutId id="2147483672" r:id="rId33"/>
    <p:sldLayoutId id="2147483673" r:id="rId34"/>
    <p:sldLayoutId id="2147483655" r:id="rId35"/>
    <p:sldLayoutId id="2147483671" r:id="rId3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25.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26.jpe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A5CDC6C7-187B-6F2A-EBB7-031118812A5F}"/>
              </a:ext>
            </a:extLst>
          </p:cNvPr>
          <p:cNvSpPr>
            <a:spLocks noGrp="1"/>
          </p:cNvSpPr>
          <p:nvPr>
            <p:ph type="subTitle" idx="1"/>
          </p:nvPr>
        </p:nvSpPr>
        <p:spPr/>
        <p:txBody>
          <a:bodyPr>
            <a:normAutofit fontScale="92500" lnSpcReduction="20000"/>
          </a:bodyPr>
          <a:lstStyle/>
          <a:p>
            <a:r>
              <a:rPr lang="fi-FI" dirty="0">
                <a:latin typeface="Neue Haas Unica W1G Medium" panose="020B0404030206020203" pitchFamily="34" charset="0"/>
              </a:rPr>
              <a:t>Kesäkuu 2024</a:t>
            </a:r>
          </a:p>
        </p:txBody>
      </p:sp>
    </p:spTree>
    <p:extLst>
      <p:ext uri="{BB962C8B-B14F-4D97-AF65-F5344CB8AC3E}">
        <p14:creationId xmlns:p14="http://schemas.microsoft.com/office/powerpoint/2010/main" val="103938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X:ssä</a:t>
            </a:r>
            <a:br>
              <a:rPr lang="fi-FI" sz="3200" dirty="0"/>
            </a:br>
            <a:r>
              <a:rPr lang="fi-FI" sz="3200" dirty="0"/>
              <a:t>6/2023 – 6/2024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197832465"/>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7A47C5A-0179-344D-A00F-48F51B0A4F2A}"/>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X-tilien seuraajat.</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YouTubessa</a:t>
            </a:r>
            <a:br>
              <a:rPr lang="fi-FI" sz="3200" dirty="0"/>
            </a:br>
            <a:r>
              <a:rPr lang="fi-FI" sz="3200" dirty="0"/>
              <a:t>6/2023 – 6/2024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928346925"/>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YouTube-kanavien tilaajat.</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Pinterestissä</a:t>
            </a:r>
            <a:br>
              <a:rPr lang="fi-FI" sz="3200" dirty="0"/>
            </a:br>
            <a:r>
              <a:rPr lang="fi-FI" sz="3200" dirty="0"/>
              <a:t>6/2023 – 6/2024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01434487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Pinterest-tilien seuraajat.</a:t>
            </a:r>
          </a:p>
        </p:txBody>
      </p:sp>
    </p:spTree>
    <p:extLst>
      <p:ext uri="{BB962C8B-B14F-4D97-AF65-F5344CB8AC3E}">
        <p14:creationId xmlns:p14="http://schemas.microsoft.com/office/powerpoint/2010/main" val="399329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Tiktokissa</a:t>
            </a:r>
            <a:br>
              <a:rPr lang="fi-FI" sz="3200" dirty="0"/>
            </a:br>
            <a:r>
              <a:rPr lang="fi-FI" sz="3200" dirty="0"/>
              <a:t>6/2023 – 6/2024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98254996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a:t>
            </a:r>
            <a:r>
              <a:rPr lang="fi-FI" sz="1200" dirty="0" err="1">
                <a:solidFill>
                  <a:schemeClr val="accent1"/>
                </a:solidFill>
                <a:latin typeface="Neue Haas Unica W1G" panose="020B0504030206020203" pitchFamily="34" charset="0"/>
              </a:rPr>
              <a:t>Tiktok</a:t>
            </a:r>
            <a:r>
              <a:rPr lang="fi-FI" sz="1200" dirty="0">
                <a:solidFill>
                  <a:schemeClr val="accent1"/>
                </a:solidFill>
                <a:latin typeface="Neue Haas Unica W1G" panose="020B0504030206020203" pitchFamily="34" charset="0"/>
              </a:rPr>
              <a:t>-tilien seuraajat.</a:t>
            </a:r>
          </a:p>
        </p:txBody>
      </p:sp>
    </p:spTree>
    <p:extLst>
      <p:ext uri="{BB962C8B-B14F-4D97-AF65-F5344CB8AC3E}">
        <p14:creationId xmlns:p14="http://schemas.microsoft.com/office/powerpoint/2010/main" val="310030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kesäkuu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957366124"/>
              </p:ext>
            </p:extLst>
          </p:nvPr>
        </p:nvGraphicFramePr>
        <p:xfrm>
          <a:off x="1158466" y="1410789"/>
          <a:ext cx="4785132" cy="45645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248 936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242 300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210 965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767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196 355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190 030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189 584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184 307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143 106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127 524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119 831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676450973"/>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103 690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93 805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85 653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77 869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77 232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72 633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69 032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68 465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66 023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63 430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tykkääjiä </a:t>
            </a:r>
            <a:r>
              <a:rPr lang="fi-FI" sz="3000" u="sng" dirty="0">
                <a:solidFill>
                  <a:schemeClr val="accent1"/>
                </a:solidFill>
              </a:rPr>
              <a:t>Facebookissa</a:t>
            </a:r>
            <a:r>
              <a:rPr lang="fi-FI" sz="3000" dirty="0">
                <a:solidFill>
                  <a:schemeClr val="accent1"/>
                </a:solidFill>
              </a:rPr>
              <a:t> TOP 20 / kesäkuu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511274640"/>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798734940"/>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kesäkuu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812144374"/>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123 457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87 006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71 608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67 742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63 669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62 020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57 545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53 032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46 344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42 677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953549491"/>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42 156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41 887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40 027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36 210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35 645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34 921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32 290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31 023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29 816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29 708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kesäkuu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136468783"/>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187 920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143 506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49 875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18 654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17 256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14 762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13 200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11 633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11 162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9 641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742206056"/>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9 579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9 520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8 555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7 760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7 098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6 679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6 301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5 922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4 891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kesäkuu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002130880"/>
              </p:ext>
            </p:extLst>
          </p:nvPr>
        </p:nvGraphicFramePr>
        <p:xfrm>
          <a:off x="1208162" y="1410789"/>
          <a:ext cx="4785132" cy="45776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8 020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5 170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21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4 530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3973945091"/>
              </p:ext>
            </p:extLst>
          </p:nvPr>
        </p:nvGraphicFramePr>
        <p:xfrm>
          <a:off x="6298100"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36 930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15 261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8 626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8 477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8 260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7 350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5 299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2 310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1 788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1 776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on a bench looking at her phone&#10;&#10;Description automatically generated">
            <a:extLst>
              <a:ext uri="{FF2B5EF4-FFF2-40B4-BE49-F238E27FC236}">
                <a16:creationId xmlns:a16="http://schemas.microsoft.com/office/drawing/2014/main" id="{FB02326F-281D-8C87-0C86-6B9C2DFC362B}"/>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839788" y="825500"/>
            <a:ext cx="4799012" cy="1231900"/>
          </a:xfrm>
        </p:spPr>
        <p:txBody>
          <a:bodyPr>
            <a:noAutofit/>
          </a:bodyPr>
          <a:lstStyle/>
          <a:p>
            <a:r>
              <a:rPr lang="fi-FI" sz="3400" dirty="0"/>
              <a:t>Meillä kotona nousi viidenneksi kesäkuussa</a:t>
            </a:r>
            <a:endParaRPr lang="en-FI" sz="34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838199" y="2115948"/>
            <a:ext cx="5046785" cy="4067553"/>
          </a:xfrm>
        </p:spPr>
        <p:txBody>
          <a:bodyPr anchor="ctr">
            <a:noAutofit/>
          </a:bodyPr>
          <a:lstStyle/>
          <a:p>
            <a:pPr fontAlgn="b"/>
            <a:r>
              <a:rPr lang="fi-FI" sz="1400" dirty="0" err="1"/>
              <a:t>Aikakausmedioilla</a:t>
            </a:r>
            <a:r>
              <a:rPr lang="fi-FI" sz="1400" dirty="0"/>
              <a:t> oli yhteensä 4 936 026 seuraajaa eri kanavissa.</a:t>
            </a:r>
          </a:p>
          <a:p>
            <a:pPr fontAlgn="b"/>
            <a:r>
              <a:rPr lang="fi-FI" sz="1400" dirty="0"/>
              <a:t>Uusia seuraajia saatiin toukokuussa 12 057. Kasvua oli kaikissa seuratuissa kanavissa, ja eniten uusia seuraajia saatiin Instagramissa.</a:t>
            </a:r>
          </a:p>
          <a:p>
            <a:pPr fontAlgn="b"/>
            <a:r>
              <a:rPr lang="fi-FI" sz="1400" dirty="0"/>
              <a:t>Eniten yleisöään kasvattivat Meillä kotona (+2 399), Suomen Luonto (+1 230) ja Kotiliesi (+1 162).</a:t>
            </a:r>
          </a:p>
          <a:p>
            <a:pPr fontAlgn="b"/>
            <a:r>
              <a:rPr lang="fi-FI" sz="1400" dirty="0"/>
              <a:t>Meillä kotona nousi Seiskan ohi ja on nyt viidenneksi suurin aikakausmedia somessa.</a:t>
            </a:r>
          </a:p>
          <a:p>
            <a:pPr fontAlgn="b"/>
            <a:r>
              <a:rPr lang="fi-FI" sz="1400" dirty="0"/>
              <a:t>Seiska nousi Instagramin top 20 -listalle pudottaen Suuri Käsityö -lehden. </a:t>
            </a:r>
          </a:p>
          <a:p>
            <a:pPr fontAlgn="b"/>
            <a:endParaRPr lang="fi-FI" sz="1400"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4918183"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kesäkuu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493189243"/>
              </p:ext>
            </p:extLst>
          </p:nvPr>
        </p:nvGraphicFramePr>
        <p:xfrm>
          <a:off x="3703434"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5 919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4 604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4 142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4 017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3 073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2 447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1 219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kesäkuu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28501493"/>
              </p:ext>
            </p:extLst>
          </p:nvPr>
        </p:nvGraphicFramePr>
        <p:xfrm>
          <a:off x="1158466"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321179">
                  <a:extLst>
                    <a:ext uri="{9D8B030D-6E8A-4147-A177-3AD203B41FA5}">
                      <a16:colId xmlns:a16="http://schemas.microsoft.com/office/drawing/2014/main" val="3107084423"/>
                    </a:ext>
                  </a:extLst>
                </a:gridCol>
                <a:gridCol w="5933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2 399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1 230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1 162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254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280634675"/>
              </p:ext>
            </p:extLst>
          </p:nvPr>
        </p:nvGraphicFramePr>
        <p:xfrm>
          <a:off x="6344421" y="1410790"/>
          <a:ext cx="4785132" cy="458332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62550">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2359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252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255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237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255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88</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787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82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6255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Sana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255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6255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787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2359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Taide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62550">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36255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104666037"/>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kesäkuu 2024</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97460" y="2499023"/>
            <a:ext cx="2667001" cy="2365305"/>
          </a:xfrm>
          <a:prstGeom prst="rect">
            <a:avLst/>
          </a:prstGeom>
          <a:ln>
            <a:solidFill>
              <a:schemeClr val="tx1"/>
            </a:solidFill>
            <a:prstDash val="sysDot"/>
          </a:ln>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dirty="0" err="1">
                <a:latin typeface="Neue Haas Unica Pro" panose="020B0504030206020203" pitchFamily="34" charset="77"/>
              </a:rPr>
              <a:t>Huom</a:t>
            </a:r>
            <a:r>
              <a:rPr lang="fi-FI" sz="1400" b="1" dirty="0">
                <a:latin typeface="Neue Haas Unica Pro" panose="020B0504030206020203" pitchFamily="34" charset="77"/>
              </a:rPr>
              <a:t>! </a:t>
            </a:r>
          </a:p>
          <a:p>
            <a:pPr marL="0" indent="0" fontAlgn="b">
              <a:buNone/>
            </a:pPr>
            <a:r>
              <a:rPr lang="fi-FI" sz="1400" dirty="0"/>
              <a:t>Meta muutti Facebook-sivujen tykkääjämäärän pyöristyskäytäntöä vuonna 2023, mikä vaikuttaa myös someseurannan tuloksiin.</a:t>
            </a:r>
          </a:p>
          <a:p>
            <a:pPr marL="0" indent="0" fontAlgn="b">
              <a:buNone/>
            </a:pPr>
            <a:r>
              <a:rPr lang="fi-FI" sz="1400" b="1" dirty="0">
                <a:latin typeface="Neue Haas Unica Pro" panose="020B0504030206020203" pitchFamily="34" charset="77"/>
                <a:hlinkClick r:id="rId2"/>
              </a:rPr>
              <a:t>Lue lisää täältä</a:t>
            </a:r>
            <a:endParaRPr lang="fi-FI" sz="1400" b="1"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2601642530"/>
              </p:ext>
            </p:extLst>
          </p:nvPr>
        </p:nvGraphicFramePr>
        <p:xfrm>
          <a:off x="3194541" y="1410789"/>
          <a:ext cx="4785132" cy="288906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27243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tykkääjiä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662608">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Meillä kotona, </a:t>
                      </a:r>
                      <a:br>
                        <a:rPr lang="fi-FI" sz="1500" b="0" i="0" u="none" strike="noStrike" dirty="0">
                          <a:solidFill>
                            <a:srgbClr val="002649"/>
                          </a:solidFill>
                          <a:effectLst/>
                          <a:latin typeface="Neue Haas Unica W1G" panose="020B0504030206020203" pitchFamily="34" charset="0"/>
                        </a:rPr>
                      </a:br>
                      <a:r>
                        <a:rPr lang="fi-FI" sz="1500" b="0" i="0" u="none" strike="noStrike" dirty="0">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r h="33130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Sana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r h="1325217">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Erä, Ihana, Kauneimmat Käsityöt, RONDO Classic, Seura, Siivet, Suomen Lääkärilehti, 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66998078"/>
                  </a:ext>
                </a:extLst>
              </a:tr>
              <a:tr h="297505">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endParaRPr lang="fi-FI" sz="1500" b="0" i="0" u="none" strike="noStrike" dirty="0">
                        <a:solidFill>
                          <a:srgbClr val="00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endParaRPr lang="fi-FI" sz="1500" b="0" i="0" u="none" strike="noStrike" dirty="0">
                        <a:solidFill>
                          <a:srgbClr val="002649"/>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76370086"/>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kesäkuu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71199372"/>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kesäkuu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411315170"/>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b="0" i="0" u="none" strike="noStrike">
                          <a:solidFill>
                            <a:srgbClr val="0E2649"/>
                          </a:solidFill>
                          <a:effectLst/>
                          <a:latin typeface="Neue Haas Unica W1G" panose="020B0504030206020203" pitchFamily="34" charset="0"/>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b="0" i="0" u="none" strike="noStrike">
                          <a:solidFill>
                            <a:srgbClr val="0E2649"/>
                          </a:solidFill>
                          <a:effectLst/>
                          <a:latin typeface="Neue Haas Unica W1G" panose="020B0504030206020203" pitchFamily="34" charset="0"/>
                        </a:rPr>
                        <a:t>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b="0" i="0" u="none" strike="noStrike">
                          <a:solidFill>
                            <a:srgbClr val="0E2649"/>
                          </a:solidFill>
                          <a:effectLst/>
                          <a:latin typeface="Neue Haas Unica W1G" panose="020B0504030206020203" pitchFamily="34" charset="0"/>
                        </a:rPr>
                        <a:t>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b="0" i="0" u="none" strike="noStrike">
                          <a:solidFill>
                            <a:srgbClr val="0E2649"/>
                          </a:solidFill>
                          <a:effectLst/>
                          <a:latin typeface="Neue Haas Unica W1G" panose="020B0504030206020203" pitchFamily="34" charset="0"/>
                        </a:rPr>
                        <a:t>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Ulkopolitiikka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b="0" i="0" u="none" strike="noStrike">
                          <a:solidFill>
                            <a:srgbClr val="0E2649"/>
                          </a:solidFill>
                          <a:effectLst/>
                          <a:latin typeface="Neue Haas Unica W1G" panose="020B0504030206020203" pitchFamily="34" charset="0"/>
                        </a:rPr>
                        <a:t>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Apteekkarilehti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b="0" i="0" u="none" strike="noStrike">
                          <a:solidFill>
                            <a:srgbClr val="0E2649"/>
                          </a:solidFill>
                          <a:effectLst/>
                          <a:latin typeface="Neue Haas Unica W1G" panose="020B0504030206020203" pitchFamily="34" charset="0"/>
                        </a:rPr>
                        <a:t>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b="0" i="0" u="none" strike="noStrike">
                          <a:solidFill>
                            <a:srgbClr val="0E2649"/>
                          </a:solidFill>
                          <a:effectLst/>
                          <a:latin typeface="Neue Haas Unica W1G" panose="020B0504030206020203" pitchFamily="34" charset="0"/>
                        </a:rPr>
                        <a:t>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Maailman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b="0" i="0" u="none" strike="noStrike">
                          <a:solidFill>
                            <a:srgbClr val="0E2649"/>
                          </a:solidFill>
                          <a:effectLst/>
                          <a:latin typeface="Neue Haas Unica W1G" panose="020B0504030206020203" pitchFamily="34" charset="0"/>
                        </a:rPr>
                        <a:t>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479928"/>
                  </a:ext>
                </a:extLst>
              </a:tr>
              <a:tr h="412074">
                <a:tc>
                  <a:txBody>
                    <a:bodyPr/>
                    <a:lstStyle/>
                    <a:p>
                      <a:pPr algn="ctr" fontAlgn="b"/>
                      <a:r>
                        <a:rPr lang="fi-FI" sz="1500" b="0" i="0" u="none" strike="noStrike">
                          <a:solidFill>
                            <a:srgbClr val="0E2649"/>
                          </a:solidFill>
                          <a:effectLst/>
                          <a:latin typeface="Neue Haas Unica W1G" panose="020B0504030206020203" pitchFamily="34" charset="0"/>
                        </a:rPr>
                        <a:t>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9978998"/>
                  </a:ext>
                </a:extLst>
              </a:tr>
              <a:tr h="412074">
                <a:tc>
                  <a:txBody>
                    <a:bodyPr/>
                    <a:lstStyle/>
                    <a:p>
                      <a:pPr algn="ctr" fontAlgn="b"/>
                      <a:r>
                        <a:rPr lang="fi-FI" sz="1500" b="0" i="0" u="none" strike="noStrike" dirty="0">
                          <a:solidFill>
                            <a:srgbClr val="0E2649"/>
                          </a:solidFill>
                          <a:effectLst/>
                          <a:latin typeface="Neue Haas Unica W1G" panose="020B0504030206020203" pitchFamily="34" charset="0"/>
                        </a:rPr>
                        <a:t>10.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487090641"/>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19</a:t>
            </a:r>
            <a:r>
              <a:rPr lang="fi-FI" sz="3400" dirty="0"/>
              <a:t>6</a:t>
            </a:r>
            <a:r>
              <a:rPr lang="fi-FI" sz="3400" dirty="0">
                <a:solidFill>
                  <a:schemeClr val="tx2"/>
                </a:solidFill>
                <a:latin typeface="Canela Medium" pitchFamily="2" charset="77"/>
              </a:rPr>
              <a:t> </a:t>
            </a:r>
            <a:r>
              <a:rPr lang="en-FI" sz="3400" dirty="0">
                <a:solidFill>
                  <a:schemeClr val="tx2"/>
                </a:solidFill>
                <a:latin typeface="Canela Medium" pitchFamily="2" charset="77"/>
              </a:rPr>
              <a:t>kpl) /</a:t>
            </a:r>
            <a:r>
              <a:rPr lang="fi-FI" sz="3400" dirty="0"/>
              <a:t> kesäkuu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Costa del Sol Magazine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Evento</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ruoka &amp; viini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Hymy     Hyvä Elämä     Hyvä terveys     Ihana     Image     Improbatur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Kamera-lehti     Katso     Kauneimmat Käsityöt     Kauneus &amp; Terveys     Kehittyvä kauppa     Kello &amp; Kulta     Kemiamedia.fi     </a:t>
            </a:r>
            <a:r>
              <a:rPr lang="fi-FI" sz="1600" dirty="0">
                <a:effectLst/>
                <a:latin typeface="+mn-lt"/>
                <a:ea typeface="Calibri" panose="020F0502020204030204" pitchFamily="34" charset="0"/>
                <a:cs typeface="Times New Roman" panose="02020603050405020304" pitchFamily="18" charset="0"/>
              </a:rPr>
              <a:t>Kiertotalouden erikoislehti Uusiouutiset     </a:t>
            </a:r>
            <a:r>
              <a:rPr lang="fi-FI" sz="1600" dirty="0">
                <a:effectLst/>
                <a:latin typeface="Calibri" panose="020F0502020204030204" pitchFamily="34" charset="0"/>
                <a:ea typeface="Calibri" panose="020F0502020204030204" pitchFamily="34" charset="0"/>
                <a:cs typeface="Times New Roman" panose="02020603050405020304" pitchFamily="18" charset="0"/>
              </a:rPr>
              <a:t>Kiinteistö &amp; energia     Kippari     Kissafani     Kodin Kuvalehti     Kodin Pellervo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Kotiliesi</a:t>
            </a:r>
            <a:r>
              <a:rPr lang="fi-FI" sz="1600" dirty="0">
                <a:effectLst/>
                <a:latin typeface="Calibri" panose="020F0502020204030204" pitchFamily="34" charset="0"/>
                <a:ea typeface="Calibri" panose="020F0502020204030204" pitchFamily="34" charset="0"/>
                <a:cs typeface="Times New Roman" panose="02020603050405020304" pitchFamily="18" charset="0"/>
              </a:rPr>
              <a:t> Käsityö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Koululainen     K-Ruoka     Kuluttaja     Kuntalehti     Kuntatekniikka     Kunto Plus     Käytännön Maamies     Lapsen Maailma     Lastenkirkko     Lastenmaa     Leivotaan     Luontaisterveys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Lätta</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bladet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Maailman Kuvalehti     Maalla     Maatilan Pellervo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     Meillä kotona     </a:t>
            </a:r>
            <a:r>
              <a:rPr lang="fi-FI" sz="1600" dirty="0">
                <a:effectLst/>
                <a:latin typeface="+mn-lt"/>
                <a:ea typeface="Calibri" panose="020F0502020204030204" pitchFamily="34" charset="0"/>
                <a:cs typeface="Times New Roman" panose="02020603050405020304" pitchFamily="18" charset="0"/>
              </a:rPr>
              <a:t>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a:t>
            </a:r>
            <a:r>
              <a:rPr lang="fi-FI" sz="1600" dirty="0" err="1">
                <a:effectLst/>
                <a:latin typeface="+mn-lt"/>
                <a:ea typeface="Calibri" panose="020F0502020204030204" pitchFamily="34" charset="0"/>
                <a:cs typeface="Times New Roman" panose="02020603050405020304" pitchFamily="18" charset="0"/>
              </a:rPr>
              <a:t>Metsätrans</a:t>
            </a:r>
            <a:r>
              <a:rPr lang="fi-FI" sz="1600" dirty="0">
                <a:effectLst/>
                <a:latin typeface="+mn-lt"/>
                <a:ea typeface="Calibri" panose="020F0502020204030204" pitchFamily="34" charset="0"/>
                <a:cs typeface="Times New Roman" panose="02020603050405020304" pitchFamily="18" charset="0"/>
              </a:rPr>
              <a:t>     Mikrobitti     Mondo     Moottori     Motiivi     Museo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196</a:t>
            </a:r>
            <a:r>
              <a:rPr lang="en-FI" sz="3400" dirty="0">
                <a:solidFill>
                  <a:schemeClr val="tx2"/>
                </a:solidFill>
                <a:latin typeface="Canela Medium" pitchFamily="2" charset="77"/>
              </a:rPr>
              <a:t> kpl) /</a:t>
            </a:r>
            <a:r>
              <a:rPr lang="fi-FI" sz="3400" dirty="0"/>
              <a:t> kesäkuu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Oma PIHA     Opettaja     Osuustoiminta     Palokuntalainen     Parnasso     Pelastustieto     Pelit     Perusta     Pieni on Suurin     Pinni     Pirkka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Rakennuslehti     Reserviläinen     Riffi     RONDO Classic     Sairaanhoitaja     Sana     Sanansaattaja     Sauna-lehti     Seiska     Selkosanomat     Seura     Siivet     Soppa365     Sosiaalivakuutus     Sport     Suomen Hammaslääkärilehti     Suomen Kiinteistölehti     Suomen Kuvalehti     Suomen Luonto     Suomen Lääkärilehti     Suomen Sotilas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Tekniikka&amp;Talous     Tiede     Tiede Luonto     Tieteen Kuvalehti     Tieteen Kuvalehti Historia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Viinilehti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Seurannasta poistetut kanavat / </a:t>
            </a:r>
            <a:r>
              <a:rPr lang="fi-FI" sz="3400" dirty="0"/>
              <a:t>kesäkuu 2024</a:t>
            </a:r>
            <a:endParaRPr lang="en-FI" sz="3400" dirty="0">
              <a:solidFill>
                <a:schemeClr val="tx2"/>
              </a:solidFill>
              <a:latin typeface="Canela Medium" pitchFamily="2" charset="77"/>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3" name="Content Placeholder 6">
            <a:extLst>
              <a:ext uri="{FF2B5EF4-FFF2-40B4-BE49-F238E27FC236}">
                <a16:creationId xmlns:a16="http://schemas.microsoft.com/office/drawing/2014/main" id="{56C86A19-C43E-9954-CC65-BDFC085EBCC4}"/>
              </a:ext>
            </a:extLst>
          </p:cNvPr>
          <p:cNvSpPr txBox="1">
            <a:spLocks/>
          </p:cNvSpPr>
          <p:nvPr/>
        </p:nvSpPr>
        <p:spPr>
          <a:xfrm>
            <a:off x="3676189" y="1870017"/>
            <a:ext cx="4926930" cy="3835238"/>
          </a:xfrm>
          <a:prstGeom prst="rect">
            <a:avLst/>
          </a:prstGeom>
        </p:spPr>
        <p:txBody>
          <a:bodyPr vert="horz" lIns="91440" tIns="45720" rIns="91440" bIns="45720"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pPr>
            <a:r>
              <a:rPr lang="fi-FI" sz="2000" b="1" u="sng" dirty="0">
                <a:latin typeface="Neue Haas Unica W1G" panose="020B0504030206020203" pitchFamily="34" charset="0"/>
              </a:rPr>
              <a:t>Poistetut</a:t>
            </a:r>
            <a:r>
              <a:rPr lang="fi-FI" sz="2000" dirty="0">
                <a:latin typeface="Neue Haas Unica W1G" panose="020B0504030206020203" pitchFamily="34" charset="0"/>
              </a:rPr>
              <a:t> </a:t>
            </a:r>
            <a:r>
              <a:rPr lang="fi-FI" sz="1600" dirty="0">
                <a:latin typeface="Neue Haas Unica W1G" panose="020B0504030206020203" pitchFamily="34" charset="0"/>
              </a:rPr>
              <a:t> </a:t>
            </a:r>
            <a:r>
              <a:rPr lang="fi-FI" sz="1600" i="1" dirty="0">
                <a:latin typeface="Neue Haas Unica W1G" panose="020B0504030206020203" pitchFamily="34" charset="0"/>
              </a:rPr>
              <a:t>|  vaikutus –5 seuraajaa</a:t>
            </a:r>
          </a:p>
          <a:p>
            <a:pPr marL="285750" indent="-285750">
              <a:lnSpc>
                <a:spcPct val="100000"/>
              </a:lnSpc>
              <a:buFont typeface="Arial" panose="020B0604020202020204" pitchFamily="34" charset="0"/>
              <a:buChar char="•"/>
            </a:pPr>
            <a:r>
              <a:rPr lang="en-GB" sz="1600" dirty="0" err="1"/>
              <a:t>Leivotaan</a:t>
            </a:r>
            <a:r>
              <a:rPr lang="en-GB" sz="1600" dirty="0"/>
              <a:t>: TikTok</a:t>
            </a:r>
          </a:p>
        </p:txBody>
      </p:sp>
    </p:spTree>
    <p:extLst>
      <p:ext uri="{BB962C8B-B14F-4D97-AF65-F5344CB8AC3E}">
        <p14:creationId xmlns:p14="http://schemas.microsoft.com/office/powerpoint/2010/main" val="50246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kesäkuu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–0,6</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+1,2</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–1,1</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0,0</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+0,2</a:t>
            </a:r>
          </a:p>
          <a:p>
            <a:pPr algn="ctr"/>
            <a:r>
              <a:rPr lang="fi-FI" sz="2000" i="1" dirty="0" err="1">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+0,4</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591811209"/>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0"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6650114" y="3274621"/>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aikakausmedioiden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6651699" y="1412338"/>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000" dirty="0"/>
              <a:t>Saatko jo</a:t>
            </a:r>
            <a:br>
              <a:rPr lang="fi-FI" sz="3000" dirty="0"/>
            </a:br>
            <a:r>
              <a:rPr lang="fi-FI" sz="3000" dirty="0"/>
              <a:t>uutiskirjeemme?</a:t>
            </a:r>
            <a:endParaRPr lang="fi-FI" sz="30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spTree>
    <p:extLst>
      <p:ext uri="{BB962C8B-B14F-4D97-AF65-F5344CB8AC3E}">
        <p14:creationId xmlns:p14="http://schemas.microsoft.com/office/powerpoint/2010/main" val="3753194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kesäkuu 2024</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kesäkuussa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i="1" dirty="0">
                <a:solidFill>
                  <a:schemeClr val="bg2"/>
                </a:solidFill>
                <a:latin typeface="Neue Haas Unica W1G" panose="020B0504030206020203" pitchFamily="34" charset="0"/>
              </a:rPr>
              <a:t>+12 057</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+1 946</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+5 653</a:t>
            </a:r>
          </a:p>
          <a:p>
            <a:pPr algn="ctr"/>
            <a:r>
              <a:rPr lang="fi-FI" sz="2000" i="1" dirty="0">
                <a:solidFill>
                  <a:schemeClr val="bg2"/>
                </a:solidFill>
                <a:latin typeface="Neue Haas Unica W1G" panose="020B0504030206020203" pitchFamily="34" charset="0"/>
              </a:rPr>
              <a:t>X +34</a:t>
            </a:r>
            <a:endParaRPr lang="fi-FI" sz="2000" dirty="0">
              <a:solidFill>
                <a:schemeClr val="bg2"/>
              </a:solidFill>
              <a:latin typeface="Neue Haas Unica W1G" panose="020B0504030206020203" pitchFamily="34" charset="0"/>
            </a:endParaRP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+1 429</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+1 092</a:t>
            </a:r>
          </a:p>
          <a:p>
            <a:pPr algn="ctr"/>
            <a:r>
              <a:rPr lang="fi-FI" sz="2000" i="1" dirty="0" err="1">
                <a:solidFill>
                  <a:schemeClr val="bg2"/>
                </a:solidFill>
                <a:latin typeface="Neue Haas Unica W1G" panose="020B0504030206020203" pitchFamily="34" charset="0"/>
              </a:rPr>
              <a:t>TikTok</a:t>
            </a: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+1 903</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634870950"/>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kesäkuu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Seurannassa oli mukana 196 aikakausmediaa, joilla oli käytössään yhteensä 495 somekanavaa.</a:t>
            </a:r>
            <a:br>
              <a:rPr lang="fi-FI" sz="2000" b="1" dirty="0">
                <a:solidFill>
                  <a:schemeClr val="bg2"/>
                </a:solidFill>
                <a:latin typeface="Neue Haas Unica W1G" panose="020B0504030206020203" pitchFamily="34" charset="0"/>
              </a:rPr>
            </a:br>
            <a:endParaRPr lang="fi-FI" sz="2000" b="1" dirty="0">
              <a:solidFill>
                <a:schemeClr val="bg2"/>
              </a:solidFill>
              <a:latin typeface="Neue Haas Unica W1G" panose="020B0504030206020203" pitchFamily="34" charset="0"/>
            </a:endParaRPr>
          </a:p>
          <a:p>
            <a:pPr algn="ctr"/>
            <a:r>
              <a:rPr lang="fi-FI" sz="2000" b="1" dirty="0">
                <a:solidFill>
                  <a:schemeClr val="bg2"/>
                </a:solidFill>
                <a:latin typeface="Neue Haas Unica W1G"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715259290"/>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kesäkuu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25 184</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294388937"/>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33856" y="229201"/>
            <a:ext cx="9957816" cy="1115506"/>
          </a:xfrm>
        </p:spPr>
        <p:txBody>
          <a:bodyPr>
            <a:normAutofit/>
          </a:bodyPr>
          <a:lstStyle/>
          <a:p>
            <a:r>
              <a:rPr lang="fi-FI" sz="3200" dirty="0"/>
              <a:t>Yleisömäärän kehitys kaikissa seuratuissa kanavissa 6/2023 – 6/2024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246429260"/>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93E1093-2567-014F-B4D0-9A5995FB34C9}"/>
              </a:ext>
            </a:extLst>
          </p:cNvPr>
          <p:cNvSpPr txBox="1"/>
          <p:nvPr/>
        </p:nvSpPr>
        <p:spPr>
          <a:xfrm>
            <a:off x="1169894" y="1524446"/>
            <a:ext cx="10058400" cy="461665"/>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200" dirty="0" err="1">
                <a:solidFill>
                  <a:schemeClr val="accent1"/>
                </a:solidFill>
                <a:latin typeface="Neue Haas Unica W1G" panose="020B0504030206020203" pitchFamily="34" charset="0"/>
              </a:rPr>
              <a:t>Pinterestissä</a:t>
            </a:r>
            <a:r>
              <a:rPr lang="fi-FI" sz="1200" dirty="0">
                <a:solidFill>
                  <a:schemeClr val="accent1"/>
                </a:solidFill>
                <a:latin typeface="Neue Haas Unica W1G" panose="020B0504030206020203" pitchFamily="34" charset="0"/>
              </a:rPr>
              <a:t> ja </a:t>
            </a:r>
            <a:r>
              <a:rPr lang="fi-FI" sz="1200" dirty="0" err="1">
                <a:solidFill>
                  <a:schemeClr val="accent1"/>
                </a:solidFill>
                <a:latin typeface="Neue Haas Unica W1G" panose="020B0504030206020203" pitchFamily="34" charset="0"/>
              </a:rPr>
              <a:t>TikTokissa</a:t>
            </a:r>
            <a:r>
              <a:rPr lang="fi-FI" sz="12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Facebookissa</a:t>
            </a:r>
            <a:br>
              <a:rPr lang="fi-FI" sz="3200" dirty="0"/>
            </a:br>
            <a:r>
              <a:rPr lang="fi-FI" sz="3200" dirty="0"/>
              <a:t>6/2023 – 6/2024</a:t>
            </a:r>
          </a:p>
        </p:txBody>
      </p:sp>
      <p:sp>
        <p:nvSpPr>
          <p:cNvPr id="3" name="TextBox 2">
            <a:extLst>
              <a:ext uri="{FF2B5EF4-FFF2-40B4-BE49-F238E27FC236}">
                <a16:creationId xmlns:a16="http://schemas.microsoft.com/office/drawing/2014/main" id="{00850169-5D2D-7F48-820B-3EDB48E744F2}"/>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Facebook-sivujen tykkääjät.</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116987961"/>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Instagramissa</a:t>
            </a:r>
            <a:br>
              <a:rPr lang="fi-FI" sz="3200" dirty="0"/>
            </a:br>
            <a:r>
              <a:rPr lang="fi-FI" sz="3200" dirty="0"/>
              <a:t>6/2023 – 6/2024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95822125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2DB9D6-6CD7-1A4A-B036-911179A4AD7F}"/>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Instagram-tilien seuraajat.</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21824-3573-4170-BB97-352BE88B69B2}">
  <ds:schemaRefs>
    <ds:schemaRef ds:uri="http://purl.org/dc/terms/"/>
    <ds:schemaRef ds:uri="http://purl.org/dc/elements/1.1/"/>
    <ds:schemaRef ds:uri="http://schemas.openxmlformats.org/package/2006/metadata/core-properties"/>
    <ds:schemaRef ds:uri="b8458977-e6f2-40e9-9621-96f4298c6bbe"/>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6BD3844-D0FB-414D-A452-15FC55E587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14786</TotalTime>
  <Words>2172</Words>
  <Application>Microsoft Macintosh PowerPoint</Application>
  <PresentationFormat>Widescreen</PresentationFormat>
  <Paragraphs>706</Paragraphs>
  <Slides>31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Neue Haas Unica W1G</vt:lpstr>
      <vt:lpstr>Clattering</vt:lpstr>
      <vt:lpstr>Neue Haas Unica W1G Light</vt:lpstr>
      <vt:lpstr>Neue Haas Unica Pro</vt:lpstr>
      <vt:lpstr>Calibri</vt:lpstr>
      <vt:lpstr>Canela Medium</vt:lpstr>
      <vt:lpstr>Neue Haas Unica W1G Medium</vt:lpstr>
      <vt:lpstr>Arial</vt:lpstr>
      <vt:lpstr>Office Theme</vt:lpstr>
      <vt:lpstr>PowerPoint Presentation</vt:lpstr>
      <vt:lpstr>Meillä kotona nousi viidenneksi kesäkuussa</vt:lpstr>
      <vt:lpstr>Aikakausmedioiden someyleisö / kesäkuu 2024</vt:lpstr>
      <vt:lpstr>Aikakausmedioiden seuraajamäärä / kesäkuu 2024</vt:lpstr>
      <vt:lpstr>Aikakausmedioiden somekanavien määrä / kesäkuu 2024</vt:lpstr>
      <vt:lpstr>Yleisön keskimääräinen koko /  kesäkuu 2024</vt:lpstr>
      <vt:lpstr>Yleisömäärän kehitys kaikissa seuratuissa kanavissa 6/2023 – 6/2024</vt:lpstr>
      <vt:lpstr>Yleisömäärän kehitys Facebookissa 6/2023 – 6/2024</vt:lpstr>
      <vt:lpstr>Yleisömäärän kehitys Instagramissa 6/2023 – 6/2024</vt:lpstr>
      <vt:lpstr>Yleisömäärän kehitys X:ssä 6/2023 – 6/2024</vt:lpstr>
      <vt:lpstr>Yleisömäärän kehitys YouTubessa 6/2023 – 6/2024</vt:lpstr>
      <vt:lpstr>Yleisömäärän kehitys Pinterestissä 6/2023 – 6/2024</vt:lpstr>
      <vt:lpstr>Yleisömäärän kehitys Tiktokissa 6/2023 – 6/2024</vt:lpstr>
      <vt:lpstr>Somen suurimmat</vt:lpstr>
      <vt:lpstr>Eniten seuraajia kaikissa kanavissa TOP 20 / kesäkuu 2024</vt:lpstr>
      <vt:lpstr>Eniten tykkääjiä Facebookissa TOP 20 / kesäkuu 2024</vt:lpstr>
      <vt:lpstr>Eniten seuraajia Instagramissa TOP 20 / kesäkuu 2024</vt:lpstr>
      <vt:lpstr>Eniten seuraajia X:ssä TOP 20 / kesäkuu 2024</vt:lpstr>
      <vt:lpstr>Eniten seuraajia YouTubessa ja Pinterestissä TOP 10 /  kesäkuu 2024</vt:lpstr>
      <vt:lpstr>Eniten seuraajia TikTokissa TOP 10 /  kesäkuu 2024</vt:lpstr>
      <vt:lpstr>Eniten yleisöään  kasvattaneet</vt:lpstr>
      <vt:lpstr>Eniten uusia seuraajia kaikissa kanavissa TOP 20 / kesäkuu 2024</vt:lpstr>
      <vt:lpstr>Eniten uusia seuraajia Facebookissa TOP 10 / kesäkuu 2024</vt:lpstr>
      <vt:lpstr>Eniten uusia seuraajia Instagramissa TOP 10 / kesäkuu 2024</vt:lpstr>
      <vt:lpstr>Eniten uusia seuraajia X:ssä TOP 10 / kesäkuu 2024</vt:lpstr>
      <vt:lpstr>Seuratut mediat</vt:lpstr>
      <vt:lpstr>Seurannassa olleet mediat (196 kpl) / kesäkuu 2024</vt:lpstr>
      <vt:lpstr>Seurannassa olleet mediat (196 kpl) / kesäkuu 2024</vt:lpstr>
      <vt:lpstr>Seurannasta poistetut kanavat / kesäkuu 2024</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tulee tähän</dc:title>
  <dc:subject/>
  <dc:creator>Katja Pietilä-Seppä</dc:creator>
  <cp:keywords/>
  <dc:description/>
  <cp:lastModifiedBy>Outi Itävuo</cp:lastModifiedBy>
  <cp:revision>580</cp:revision>
  <dcterms:created xsi:type="dcterms:W3CDTF">2021-01-05T09:04:45Z</dcterms:created>
  <dcterms:modified xsi:type="dcterms:W3CDTF">2024-08-05T12:31:38Z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