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1"/>
  </p:notesMasterIdLst>
  <p:handoutMasterIdLst>
    <p:handoutMasterId r:id="rId42"/>
  </p:handoutMasterIdLst>
  <p:sldIdLst>
    <p:sldId id="256" r:id="rId5"/>
    <p:sldId id="1235" r:id="rId6"/>
    <p:sldId id="285" r:id="rId7"/>
    <p:sldId id="1197" r:id="rId8"/>
    <p:sldId id="1198" r:id="rId9"/>
    <p:sldId id="1199" r:id="rId10"/>
    <p:sldId id="1191" r:id="rId11"/>
    <p:sldId id="1192" r:id="rId12"/>
    <p:sldId id="1193" r:id="rId13"/>
    <p:sldId id="1194" r:id="rId14"/>
    <p:sldId id="1195" r:id="rId15"/>
    <p:sldId id="1196" r:id="rId16"/>
    <p:sldId id="1231" r:id="rId17"/>
    <p:sldId id="1208" r:id="rId18"/>
    <p:sldId id="1203" r:id="rId19"/>
    <p:sldId id="1204" r:id="rId20"/>
    <p:sldId id="1205" r:id="rId21"/>
    <p:sldId id="1206" r:id="rId22"/>
    <p:sldId id="1207" r:id="rId23"/>
    <p:sldId id="1236" r:id="rId24"/>
    <p:sldId id="1214" r:id="rId25"/>
    <p:sldId id="1211" r:id="rId26"/>
    <p:sldId id="1210" r:id="rId27"/>
    <p:sldId id="1212" r:id="rId28"/>
    <p:sldId id="1213" r:id="rId29"/>
    <p:sldId id="1215" r:id="rId30"/>
    <p:sldId id="1217" r:id="rId31"/>
    <p:sldId id="1202" r:id="rId32"/>
    <p:sldId id="1233" r:id="rId33"/>
    <p:sldId id="1238" r:id="rId34"/>
    <p:sldId id="1242" r:id="rId35"/>
    <p:sldId id="1240" r:id="rId36"/>
    <p:sldId id="1228" r:id="rId37"/>
    <p:sldId id="1234" r:id="rId38"/>
    <p:sldId id="1239" r:id="rId39"/>
    <p:sldId id="275" r:id="rId40"/>
  </p:sldIdLst>
  <p:sldSz cx="12192000" cy="6858000"/>
  <p:notesSz cx="6858000" cy="9144000"/>
  <p:embeddedFontLst>
    <p:embeddedFont>
      <p:font typeface="Canela Medium" pitchFamily="2" charset="77"/>
      <p:regular r:id="rId43"/>
    </p:embeddedFont>
    <p:embeddedFont>
      <p:font typeface="Clattering" pitchFamily="2" charset="0"/>
      <p:regular r:id="rId44"/>
    </p:embeddedFont>
    <p:embeddedFont>
      <p:font typeface="Neue Haas Unica Pro" panose="020B0504030206020203" pitchFamily="34" charset="77"/>
      <p:regular r:id="rId45"/>
      <p:bold r:id="rId46"/>
      <p:italic r:id="rId47"/>
      <p:boldItalic r:id="rId48"/>
    </p:embeddedFont>
    <p:embeddedFont>
      <p:font typeface="Neue Haas Unica Pro Light" panose="020B0404030206020203" pitchFamily="34" charset="77"/>
      <p:regular r:id="rId49"/>
      <p:italic r:id="rId50"/>
    </p:embeddedFont>
    <p:embeddedFont>
      <p:font typeface="Neue Haas Unica W1G" panose="020B0504030206020203" pitchFamily="34" charset="0"/>
      <p:regular r:id="rId51"/>
      <p:bold r:id="rId52"/>
      <p:italic r:id="rId53"/>
      <p:boldItalic r:id="rId54"/>
    </p:embeddedFont>
    <p:embeddedFont>
      <p:font typeface="Neue Haas Unica W1G Light" panose="020B0404030206020203" pitchFamily="34" charset="0"/>
      <p:regular r:id="rId55"/>
      <p:italic r:id="rId56"/>
    </p:embeddedFont>
    <p:embeddedFont>
      <p:font typeface="Neue Haas Unica W1G Medium" panose="020B0504030206020203" pitchFamily="34" charset="0"/>
      <p:regular r:id="rId57"/>
      <p:italic r:id="rId5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0"/>
    <a:srgbClr val="002649"/>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C61A5-E51D-0A44-88F7-1C2E1219E39F}" v="29" dt="2024-06-04T14:05:32.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6259"/>
  </p:normalViewPr>
  <p:slideViewPr>
    <p:cSldViewPr snapToGrid="0" snapToObjects="1">
      <p:cViewPr varScale="1">
        <p:scale>
          <a:sx n="123" d="100"/>
          <a:sy n="123" d="100"/>
        </p:scale>
        <p:origin x="616" y="18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2 246 384</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2246384</c:v>
                </c:pt>
                <c:pt idx="1">
                  <c:v>1675249</c:v>
                </c:pt>
                <c:pt idx="2">
                  <c:v>642043</c:v>
                </c:pt>
                <c:pt idx="3">
                  <c:v>185907</c:v>
                </c:pt>
                <c:pt idx="4">
                  <c:v>101803</c:v>
                </c:pt>
                <c:pt idx="5">
                  <c:v>72583</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91092</c:v>
                </c:pt>
                <c:pt idx="1">
                  <c:v>91407</c:v>
                </c:pt>
                <c:pt idx="2">
                  <c:v>91778</c:v>
                </c:pt>
                <c:pt idx="3">
                  <c:v>92145</c:v>
                </c:pt>
                <c:pt idx="4">
                  <c:v>92497</c:v>
                </c:pt>
                <c:pt idx="5">
                  <c:v>92841</c:v>
                </c:pt>
                <c:pt idx="6">
                  <c:v>93992</c:v>
                </c:pt>
                <c:pt idx="7">
                  <c:v>95546</c:v>
                </c:pt>
                <c:pt idx="8">
                  <c:v>96878</c:v>
                </c:pt>
                <c:pt idx="9">
                  <c:v>97999</c:v>
                </c:pt>
                <c:pt idx="10">
                  <c:v>99331</c:v>
                </c:pt>
                <c:pt idx="11">
                  <c:v>100749</c:v>
                </c:pt>
                <c:pt idx="12">
                  <c:v>101803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50841</c:v>
                </c:pt>
                <c:pt idx="1">
                  <c:v>55399</c:v>
                </c:pt>
                <c:pt idx="2">
                  <c:v>56072</c:v>
                </c:pt>
                <c:pt idx="3">
                  <c:v>57697</c:v>
                </c:pt>
                <c:pt idx="4">
                  <c:v>58814</c:v>
                </c:pt>
                <c:pt idx="5">
                  <c:v>60382</c:v>
                </c:pt>
                <c:pt idx="6">
                  <c:v>61642</c:v>
                </c:pt>
                <c:pt idx="7">
                  <c:v>63231</c:v>
                </c:pt>
                <c:pt idx="8">
                  <c:v>66137</c:v>
                </c:pt>
                <c:pt idx="9">
                  <c:v>67930</c:v>
                </c:pt>
                <c:pt idx="10">
                  <c:v>69159</c:v>
                </c:pt>
                <c:pt idx="11">
                  <c:v>71069</c:v>
                </c:pt>
                <c:pt idx="12">
                  <c:v>72583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2 246 384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4923969</c:v>
                </c:pt>
                <c:pt idx="1">
                  <c:v>2246384</c:v>
                </c:pt>
                <c:pt idx="2">
                  <c:v>1675249</c:v>
                </c:pt>
                <c:pt idx="3">
                  <c:v>642043</c:v>
                </c:pt>
                <c:pt idx="4">
                  <c:v>185907</c:v>
                </c:pt>
                <c:pt idx="5">
                  <c:v>101803</c:v>
                </c:pt>
                <c:pt idx="6">
                  <c:v>72583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496</c:v>
                </c:pt>
                <c:pt idx="1">
                  <c:v>174</c:v>
                </c:pt>
                <c:pt idx="2">
                  <c:v>137</c:v>
                </c:pt>
                <c:pt idx="3">
                  <c:v>71</c:v>
                </c:pt>
                <c:pt idx="4">
                  <c:v>64</c:v>
                </c:pt>
                <c:pt idx="5">
                  <c:v>31</c:v>
                </c:pt>
                <c:pt idx="6">
                  <c:v>19</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12 910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25122.290816326531</c:v>
                </c:pt>
                <c:pt idx="1">
                  <c:v>12910.252873563219</c:v>
                </c:pt>
                <c:pt idx="2">
                  <c:v>12228.094890510949</c:v>
                </c:pt>
                <c:pt idx="3">
                  <c:v>9042.8591549295779</c:v>
                </c:pt>
                <c:pt idx="4">
                  <c:v>3820.1578947368421</c:v>
                </c:pt>
                <c:pt idx="5">
                  <c:v>3283.9677419354839</c:v>
                </c:pt>
                <c:pt idx="6">
                  <c:v>2904.796875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4858729</c:v>
                </c:pt>
                <c:pt idx="1">
                  <c:v>4868957</c:v>
                </c:pt>
                <c:pt idx="2">
                  <c:v>4870468</c:v>
                </c:pt>
                <c:pt idx="3">
                  <c:v>4934330</c:v>
                </c:pt>
                <c:pt idx="4">
                  <c:v>4951012</c:v>
                </c:pt>
                <c:pt idx="5">
                  <c:v>4962188</c:v>
                </c:pt>
                <c:pt idx="6">
                  <c:v>4975330</c:v>
                </c:pt>
                <c:pt idx="7">
                  <c:v>4986221</c:v>
                </c:pt>
                <c:pt idx="8">
                  <c:v>4924350</c:v>
                </c:pt>
                <c:pt idx="9">
                  <c:v>4944081</c:v>
                </c:pt>
                <c:pt idx="10">
                  <c:v>4946429</c:v>
                </c:pt>
                <c:pt idx="11">
                  <c:v>4962178</c:v>
                </c:pt>
                <c:pt idx="12">
                  <c:v>4923969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2248462</c:v>
                </c:pt>
                <c:pt idx="1">
                  <c:v>2247789</c:v>
                </c:pt>
                <c:pt idx="2">
                  <c:v>2243989</c:v>
                </c:pt>
                <c:pt idx="3">
                  <c:v>2265071</c:v>
                </c:pt>
                <c:pt idx="4">
                  <c:v>2272491</c:v>
                </c:pt>
                <c:pt idx="5">
                  <c:v>2276880</c:v>
                </c:pt>
                <c:pt idx="6">
                  <c:v>2279429</c:v>
                </c:pt>
                <c:pt idx="7">
                  <c:v>2281592</c:v>
                </c:pt>
                <c:pt idx="8">
                  <c:v>2272438</c:v>
                </c:pt>
                <c:pt idx="9">
                  <c:v>2280304</c:v>
                </c:pt>
                <c:pt idx="10">
                  <c:v>2274132</c:v>
                </c:pt>
                <c:pt idx="11">
                  <c:v>2278121</c:v>
                </c:pt>
                <c:pt idx="12">
                  <c:v>2246384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1595541</c:v>
                </c:pt>
                <c:pt idx="1">
                  <c:v>1599122</c:v>
                </c:pt>
                <c:pt idx="2">
                  <c:v>1602973</c:v>
                </c:pt>
                <c:pt idx="3">
                  <c:v>1639584</c:v>
                </c:pt>
                <c:pt idx="4">
                  <c:v>1646528</c:v>
                </c:pt>
                <c:pt idx="5">
                  <c:v>1652285</c:v>
                </c:pt>
                <c:pt idx="6">
                  <c:v>1659714</c:v>
                </c:pt>
                <c:pt idx="7">
                  <c:v>1664781</c:v>
                </c:pt>
                <c:pt idx="8">
                  <c:v>1664345</c:v>
                </c:pt>
                <c:pt idx="9">
                  <c:v>1671450</c:v>
                </c:pt>
                <c:pt idx="10">
                  <c:v>1675979</c:v>
                </c:pt>
                <c:pt idx="11">
                  <c:v>1682724</c:v>
                </c:pt>
                <c:pt idx="12">
                  <c:v>1675249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687604</c:v>
                </c:pt>
                <c:pt idx="1">
                  <c:v>688223</c:v>
                </c:pt>
                <c:pt idx="2">
                  <c:v>687681</c:v>
                </c:pt>
                <c:pt idx="3">
                  <c:v>687079</c:v>
                </c:pt>
                <c:pt idx="4">
                  <c:v>686739</c:v>
                </c:pt>
                <c:pt idx="5">
                  <c:v>684603</c:v>
                </c:pt>
                <c:pt idx="6">
                  <c:v>684499</c:v>
                </c:pt>
                <c:pt idx="7">
                  <c:v>684334</c:v>
                </c:pt>
                <c:pt idx="8">
                  <c:v>642332</c:v>
                </c:pt>
                <c:pt idx="9">
                  <c:v>643474</c:v>
                </c:pt>
                <c:pt idx="10">
                  <c:v>643789</c:v>
                </c:pt>
                <c:pt idx="11">
                  <c:v>644643</c:v>
                </c:pt>
                <c:pt idx="12">
                  <c:v>642043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numCache>
            </c:numRef>
          </c:cat>
          <c:val>
            <c:numRef>
              <c:f>Sheet1!$B$2:$B$14</c:f>
              <c:numCache>
                <c:formatCode>#,##0</c:formatCode>
                <c:ptCount val="13"/>
                <c:pt idx="0">
                  <c:v>185189</c:v>
                </c:pt>
                <c:pt idx="1">
                  <c:v>187017</c:v>
                </c:pt>
                <c:pt idx="2">
                  <c:v>187975</c:v>
                </c:pt>
                <c:pt idx="3">
                  <c:v>192754</c:v>
                </c:pt>
                <c:pt idx="4">
                  <c:v>193943</c:v>
                </c:pt>
                <c:pt idx="5">
                  <c:v>195197</c:v>
                </c:pt>
                <c:pt idx="6">
                  <c:v>196054</c:v>
                </c:pt>
                <c:pt idx="7">
                  <c:v>196737</c:v>
                </c:pt>
                <c:pt idx="8">
                  <c:v>182220</c:v>
                </c:pt>
                <c:pt idx="9">
                  <c:v>182924</c:v>
                </c:pt>
                <c:pt idx="10">
                  <c:v>184039</c:v>
                </c:pt>
                <c:pt idx="11">
                  <c:v>184872</c:v>
                </c:pt>
                <c:pt idx="12">
                  <c:v>185907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4 923 969</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6.6.2024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6.6.2024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31</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32</a:t>
            </a:fld>
            <a:endParaRPr lang="en-FI" dirty="0"/>
          </a:p>
        </p:txBody>
      </p:sp>
    </p:spTree>
    <p:extLst>
      <p:ext uri="{BB962C8B-B14F-4D97-AF65-F5344CB8AC3E}">
        <p14:creationId xmlns:p14="http://schemas.microsoft.com/office/powerpoint/2010/main" val="2793924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5/2024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hyperlink" Target="https://www.aikakausmedia.fi/ajankohtaista/ajankohtaista-aikakausmedioista/2024/nyt-se-on-julki-uudistettu-ja-entista-parempi-mediakorttipalvelu/" TargetMode="External"/><Relationship Id="rId4" Type="http://schemas.openxmlformats.org/officeDocument/2006/relationships/hyperlink" Target="https://www.mediakortit.f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hyperlink" Target="https://www.aikakausmedia.fi/ajankohtaista/ajankohtaista-aikakausmedioista/2024/nain-juhlittiin-saihkyvassa-editgaalassa-katso-kuvat/" TargetMode="External"/><Relationship Id="rId4" Type="http://schemas.openxmlformats.org/officeDocument/2006/relationships/hyperlink" Target="https://www.youtube.com/watch?v=863_RMfaZ3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s://www.aikakausmedia.fi/ajankohtaista/ajankohtaista-aikakausmedioista/2024/vuoden-2023-valokuvaaja-aapo-huhta-haluaa-venyttaa-valokuvan-rajoja-en-tee-kompromisseja-kuvavalintojen-kanss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ikakausmedia.fi/ajankohtaista/ajankohtaista-aikakausmedioista/2024/vuoden-2023-lifestylejutusta-jaa-kevyt-ja-kesasta-huumaantunut-olo/" TargetMode="Externa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Toukokuu 2024</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X:ssä</a:t>
            </a:r>
            <a:br>
              <a:rPr lang="fi-FI" sz="3200" dirty="0"/>
            </a:br>
            <a:r>
              <a:rPr lang="fi-FI" sz="3200" dirty="0"/>
              <a:t>5/2023 – 5/2024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3016313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X-tilien seuraajat.</a:t>
            </a:r>
          </a:p>
        </p:txBody>
      </p:sp>
    </p:spTree>
    <p:extLst>
      <p:ext uri="{BB962C8B-B14F-4D97-AF65-F5344CB8AC3E}">
        <p14:creationId xmlns:p14="http://schemas.microsoft.com/office/powerpoint/2010/main" val="48056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5/2023 – 5/2024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51493378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7986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5/2023 – 5/2024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1650027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92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5/2023 – 5/2024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7241597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8486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3405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969614061"/>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247 706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242 237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210 991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196 250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189 202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187 631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184 055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141 944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127 402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120 891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350354968"/>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103 688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93 792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85 462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77 471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77 142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72 554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69 004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68 454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65 737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63 314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1601106"/>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02267433"/>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34250012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123 262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86 477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71 386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67 803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63 471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61 878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57 531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53 004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46 266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42 668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61106846"/>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41 873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41 831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39 867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36 206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35 050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34 907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32 160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31 041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29 845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29 418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90116561"/>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187 926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143 405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49 910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18 667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17 283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14 770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13 191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11 630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11 175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9 634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702322651"/>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8 564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7 768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7 089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6 691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6 306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4 895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936068732"/>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7 970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5 370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5 180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4 490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720534219"/>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36 668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7 742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7 293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1 773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erson standing on a bus stop reading a magazine&#10;&#10;Description automatically generated">
            <a:extLst>
              <a:ext uri="{FF2B5EF4-FFF2-40B4-BE49-F238E27FC236}">
                <a16:creationId xmlns:a16="http://schemas.microsoft.com/office/drawing/2014/main" id="{56B34267-0F4E-51FC-D6E9-4E3A51B88C71}"/>
              </a:ext>
            </a:extLst>
          </p:cNvPr>
          <p:cNvPicPr>
            <a:picLocks noGrp="1" noChangeAspect="1"/>
          </p:cNvPicPr>
          <p:nvPr>
            <p:ph type="pic" idx="1"/>
          </p:nvPr>
        </p:nvPicPr>
        <p:blipFill>
          <a:blip r:embed="rId2"/>
          <a:srcRect l="2768" r="2768"/>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352302"/>
            <a:ext cx="4799012" cy="1231900"/>
          </a:xfrm>
        </p:spPr>
        <p:txBody>
          <a:bodyPr>
            <a:noAutofit/>
          </a:bodyPr>
          <a:lstStyle/>
          <a:p>
            <a:r>
              <a:rPr lang="fi-FI" sz="3400" dirty="0"/>
              <a:t>Toukokuun oleelliset</a:t>
            </a:r>
            <a:endParaRPr lang="en-FI" sz="34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1726953"/>
            <a:ext cx="5046785" cy="4067553"/>
          </a:xfrm>
        </p:spPr>
        <p:txBody>
          <a:bodyPr anchor="ctr">
            <a:noAutofit/>
          </a:bodyPr>
          <a:lstStyle/>
          <a:p>
            <a:pPr fontAlgn="b"/>
            <a:r>
              <a:rPr lang="fi-FI" sz="1400" dirty="0" err="1"/>
              <a:t>Aikakausmedioilla</a:t>
            </a:r>
            <a:r>
              <a:rPr lang="fi-FI" sz="1400" dirty="0"/>
              <a:t> oli yhteensä 4 923 969 seuraajaa.</a:t>
            </a:r>
          </a:p>
          <a:p>
            <a:pPr fontAlgn="b"/>
            <a:r>
              <a:rPr lang="fi-FI" sz="1400" dirty="0"/>
              <a:t>Seuraajamäärä laski toukokuussa, sillä seurannasta poistettiin yksi media, jolla oli yhteensä yli 51 000 seuraajaa eri kanavissa. </a:t>
            </a:r>
          </a:p>
          <a:p>
            <a:pPr fontAlgn="b"/>
            <a:r>
              <a:rPr lang="fi-FI" sz="1400" dirty="0"/>
              <a:t>Eniten yleisöään kasvattivat Meillä kotona (+1 503), Kotipuutarha (+1 211) ja Anna (+1 121).</a:t>
            </a:r>
          </a:p>
          <a:p>
            <a:pPr>
              <a:buFont typeface="Arial" panose="020B0604020202020204" pitchFamily="34" charset="0"/>
              <a:buChar char="•"/>
            </a:pPr>
            <a:r>
              <a:rPr lang="fi-FI" sz="1400" dirty="0"/>
              <a:t>Meillä kotona oli seitsemättä kuukautta peräkkäin Pinterestin suurin kasvaja, ja se nousi Pinterestin viidenneksi suurimmaksi mediaksi.</a:t>
            </a:r>
          </a:p>
          <a:p>
            <a:pPr>
              <a:buFont typeface="Arial" panose="020B0604020202020204" pitchFamily="34" charset="0"/>
              <a:buChar char="•"/>
            </a:pPr>
            <a:r>
              <a:rPr lang="fi-FI" sz="1400" dirty="0"/>
              <a:t>Kotiliesi rikkoi ensimmäisenä </a:t>
            </a:r>
            <a:r>
              <a:rPr lang="fi-FI" sz="1400" dirty="0" err="1"/>
              <a:t>aikakausmediana</a:t>
            </a:r>
            <a:r>
              <a:rPr lang="fi-FI" sz="1400" dirty="0"/>
              <a:t> 20 000 seuraajan rajan </a:t>
            </a:r>
            <a:r>
              <a:rPr lang="fi-FI" sz="1400" dirty="0" err="1"/>
              <a:t>Tiktokissa</a:t>
            </a:r>
            <a:r>
              <a:rPr lang="fi-FI" sz="1400" dirty="0"/>
              <a:t>. </a:t>
            </a:r>
          </a:p>
          <a:p>
            <a:pPr>
              <a:buFont typeface="Arial" panose="020B0604020202020204" pitchFamily="34" charset="0"/>
              <a:buChar char="•"/>
            </a:pPr>
            <a:r>
              <a:rPr lang="fi-FI" sz="1400" dirty="0"/>
              <a:t>Anna nousi </a:t>
            </a:r>
            <a:r>
              <a:rPr lang="fi-FI" sz="1400" dirty="0" err="1"/>
              <a:t>Tiktokissa</a:t>
            </a:r>
            <a:r>
              <a:rPr lang="fi-FI" sz="1400" dirty="0"/>
              <a:t> kymmenen suurimman joukkoon.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5884985" y="0"/>
            <a:ext cx="2451100" cy="1441450"/>
          </a:xfrm>
          <a:prstGeom prst="rect">
            <a:avLst/>
          </a:prstGeom>
        </p:spPr>
      </p:pic>
    </p:spTree>
    <p:extLst>
      <p:ext uri="{BB962C8B-B14F-4D97-AF65-F5344CB8AC3E}">
        <p14:creationId xmlns:p14="http://schemas.microsoft.com/office/powerpoint/2010/main" val="31674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43000909"/>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4 540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4 141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3 922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2 993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2 402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1 113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36664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66163923"/>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1 503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1 211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1 121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Kunto 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1 072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063329335"/>
              </p:ext>
            </p:extLst>
          </p:nvPr>
        </p:nvGraphicFramePr>
        <p:xfrm>
          <a:off x="6344421" y="1410790"/>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Juoksija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153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22111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toukokuu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vuonna 2023,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932482020"/>
              </p:ext>
            </p:extLst>
          </p:nvPr>
        </p:nvGraphicFramePr>
        <p:xfrm>
          <a:off x="3194541" y="1410788"/>
          <a:ext cx="4785132" cy="460452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239548">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75448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Anna, Kotipuutarha, Kunto 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264068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Katso, Kippari, Koneviesti, Kuntalehti, Meidän Talo, Metsästys ja Kalastus, Opettaja, Sana, Seura, Suomen Lääkärilehti, Super, Tunne &amp; Mieli, Vapaussoturi, 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2327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Hyvä 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882929554"/>
                  </a:ext>
                </a:extLst>
              </a:tr>
              <a:tr h="32327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795061490"/>
                  </a:ext>
                </a:extLst>
              </a:tr>
              <a:tr h="32327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282013095"/>
                  </a:ext>
                </a:extLst>
              </a:tr>
            </a:tbl>
          </a:graphicData>
        </a:graphic>
      </p:graphicFrame>
    </p:spTree>
    <p:extLst>
      <p:ext uri="{BB962C8B-B14F-4D97-AF65-F5344CB8AC3E}">
        <p14:creationId xmlns:p14="http://schemas.microsoft.com/office/powerpoint/2010/main" val="812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202514920"/>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9284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toukokuu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685773532"/>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Apteekkarilehti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Tekniikka&amp;Talous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55966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16353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a:t>
            </a:r>
            <a:r>
              <a:rPr lang="fi-FI" sz="3400" dirty="0"/>
              <a:t>6</a:t>
            </a:r>
            <a:r>
              <a:rPr lang="fi-FI" sz="3400" dirty="0">
                <a:solidFill>
                  <a:schemeClr val="tx2"/>
                </a:solidFill>
                <a:latin typeface="Canela Medium" pitchFamily="2" charset="77"/>
              </a:rPr>
              <a:t> </a:t>
            </a:r>
            <a:r>
              <a:rPr lang="en-FI" sz="3400" dirty="0">
                <a:solidFill>
                  <a:schemeClr val="tx2"/>
                </a:solidFill>
                <a:latin typeface="Canela Medium" pitchFamily="2" charset="77"/>
              </a:rPr>
              <a:t>kpl) /</a:t>
            </a:r>
            <a:r>
              <a:rPr lang="fi-FI" sz="3400" dirty="0"/>
              <a:t> toukokuu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5387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196</a:t>
            </a:r>
            <a:r>
              <a:rPr lang="en-FI" sz="3400" dirty="0">
                <a:solidFill>
                  <a:schemeClr val="tx2"/>
                </a:solidFill>
                <a:latin typeface="Canela Medium" pitchFamily="2" charset="77"/>
              </a:rPr>
              <a:t> kpl) /</a:t>
            </a:r>
            <a:r>
              <a:rPr lang="fi-FI" sz="3400" dirty="0"/>
              <a:t> toukokuu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91392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toukokuu 2024</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3" name="Content Placeholder 6">
            <a:extLst>
              <a:ext uri="{FF2B5EF4-FFF2-40B4-BE49-F238E27FC236}">
                <a16:creationId xmlns:a16="http://schemas.microsoft.com/office/drawing/2014/main" id="{56C86A19-C43E-9954-CC65-BDFC085EBCC4}"/>
              </a:ext>
            </a:extLst>
          </p:cNvPr>
          <p:cNvSpPr txBox="1">
            <a:spLocks/>
          </p:cNvSpPr>
          <p:nvPr/>
        </p:nvSpPr>
        <p:spPr>
          <a:xfrm>
            <a:off x="3676189" y="1870017"/>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r>
              <a:rPr lang="fi-FI" sz="2000" b="1" u="sng" dirty="0">
                <a:latin typeface="Neue Haas Unica W1G" panose="020B0504030206020203" pitchFamily="34" charset="0"/>
              </a:rPr>
              <a:t>Poistetut</a:t>
            </a:r>
            <a:r>
              <a:rPr lang="fi-FI" sz="2000" dirty="0">
                <a:latin typeface="Neue Haas Unica W1G" panose="020B0504030206020203" pitchFamily="34" charset="0"/>
              </a:rPr>
              <a:t> </a:t>
            </a:r>
            <a:r>
              <a:rPr lang="fi-FI" sz="1600" dirty="0">
                <a:latin typeface="Neue Haas Unica W1G" panose="020B0504030206020203" pitchFamily="34" charset="0"/>
              </a:rPr>
              <a:t> </a:t>
            </a:r>
            <a:r>
              <a:rPr lang="fi-FI" sz="1600" i="1" dirty="0">
                <a:latin typeface="Neue Haas Unica W1G" panose="020B0504030206020203" pitchFamily="34" charset="0"/>
              </a:rPr>
              <a:t>|  vaikutus –51 381 seuraajaa</a:t>
            </a:r>
          </a:p>
          <a:p>
            <a:pPr marL="285750" indent="-285750">
              <a:lnSpc>
                <a:spcPct val="100000"/>
              </a:lnSpc>
              <a:buFont typeface="Arial" panose="020B0604020202020204" pitchFamily="34" charset="0"/>
              <a:buChar char="•"/>
            </a:pPr>
            <a:r>
              <a:rPr lang="en-GB" sz="1600" dirty="0"/>
              <a:t>HS </a:t>
            </a:r>
            <a:r>
              <a:rPr lang="en-GB" sz="1600" dirty="0" err="1"/>
              <a:t>Elämä</a:t>
            </a:r>
            <a:r>
              <a:rPr lang="en-GB" sz="1600" dirty="0"/>
              <a:t>: Facebook, Instagram, X, Pinterest</a:t>
            </a:r>
          </a:p>
        </p:txBody>
      </p:sp>
    </p:spTree>
    <p:extLst>
      <p:ext uri="{BB962C8B-B14F-4D97-AF65-F5344CB8AC3E}">
        <p14:creationId xmlns:p14="http://schemas.microsoft.com/office/powerpoint/2010/main" val="280889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toukokuu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–0,7</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+1,2</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–1,1</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0,0</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+0,2</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700675844"/>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484786"/>
            <a:ext cx="10515600" cy="1292086"/>
          </a:xfrm>
        </p:spPr>
        <p:txBody>
          <a:bodyPr>
            <a:normAutofit/>
          </a:bodyPr>
          <a:lstStyle/>
          <a:p>
            <a:r>
              <a:rPr lang="en-FI" sz="6400" dirty="0"/>
              <a:t>Ajankohtaista 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9706" y="3726003"/>
            <a:ext cx="8824801" cy="3131997"/>
          </a:xfrm>
        </p:spPr>
        <p:txBody>
          <a:bodyPr/>
          <a:lstStyle/>
          <a:p>
            <a:r>
              <a:rPr lang="en-FI" dirty="0"/>
              <a:t>Luitko jo nämä?</a:t>
            </a:r>
          </a:p>
        </p:txBody>
      </p:sp>
    </p:spTree>
    <p:extLst>
      <p:ext uri="{BB962C8B-B14F-4D97-AF65-F5344CB8AC3E}">
        <p14:creationId xmlns:p14="http://schemas.microsoft.com/office/powerpoint/2010/main" val="238306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A person in a red dress holding a book&#10;&#10;Description automatically generated">
            <a:extLst>
              <a:ext uri="{FF2B5EF4-FFF2-40B4-BE49-F238E27FC236}">
                <a16:creationId xmlns:a16="http://schemas.microsoft.com/office/drawing/2014/main" id="{CD4DF9A4-7A4E-5DEC-75EE-AC06D7A739AC}"/>
              </a:ext>
            </a:extLst>
          </p:cNvPr>
          <p:cNvPicPr>
            <a:picLocks noGrp="1" noChangeAspect="1"/>
          </p:cNvPicPr>
          <p:nvPr>
            <p:ph type="pic" idx="1"/>
          </p:nvPr>
        </p:nvPicPr>
        <p:blipFill>
          <a:blip r:embed="rId3"/>
          <a:srcRect l="26875" r="26875"/>
          <a:stretch>
            <a:fillRect/>
          </a:stretch>
        </p:blipFill>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891643"/>
            <a:ext cx="5112325" cy="2101785"/>
          </a:xfrm>
        </p:spPr>
        <p:txBody>
          <a:bodyPr>
            <a:noAutofit/>
          </a:bodyPr>
          <a:lstStyle/>
          <a:p>
            <a:r>
              <a:rPr lang="fi-FI" sz="3000" dirty="0"/>
              <a:t>Huippusuosittu </a:t>
            </a:r>
            <a:r>
              <a:rPr lang="fi-FI" sz="3000" dirty="0" err="1"/>
              <a:t>Mediakortit.fi</a:t>
            </a:r>
            <a:r>
              <a:rPr lang="fi-FI" sz="3000" dirty="0"/>
              <a:t>-palvelu </a:t>
            </a:r>
            <a:br>
              <a:rPr lang="fi-FI" sz="3000" dirty="0"/>
            </a:br>
            <a:r>
              <a:rPr lang="fi-FI" sz="3000" dirty="0"/>
              <a:t>on uudistunut!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2993428"/>
            <a:ext cx="4797425" cy="2806285"/>
          </a:xfrm>
        </p:spPr>
        <p:txBody>
          <a:bodyPr anchor="ctr">
            <a:noAutofit/>
          </a:bodyPr>
          <a:lstStyle/>
          <a:p>
            <a:pPr marL="0" indent="0">
              <a:buNone/>
            </a:pPr>
            <a:r>
              <a:rPr lang="fi-FI" sz="1600" dirty="0"/>
              <a:t>Uudistuneessa Mediakorttipalvelussa tieto on selkeämmin esillä, hakuominaisuudet ovat monipuolisemmat ja vertailu on helpompaa. </a:t>
            </a:r>
            <a:br>
              <a:rPr lang="fi-FI" sz="1600" dirty="0"/>
            </a:br>
            <a:r>
              <a:rPr lang="fi-FI" sz="1600" dirty="0"/>
              <a:t>K</a:t>
            </a:r>
            <a:r>
              <a:rPr lang="en-GB" sz="1600" dirty="0" err="1"/>
              <a:t>aikki</a:t>
            </a:r>
            <a:r>
              <a:rPr lang="en-GB" sz="1600" dirty="0"/>
              <a:t> </a:t>
            </a:r>
            <a:r>
              <a:rPr lang="en-GB" sz="1600" dirty="0" err="1"/>
              <a:t>tieto</a:t>
            </a:r>
            <a:r>
              <a:rPr lang="en-GB" sz="1600" dirty="0"/>
              <a:t> on </a:t>
            </a:r>
            <a:r>
              <a:rPr lang="en-GB" sz="1600" dirty="0" err="1"/>
              <a:t>saatavilla</a:t>
            </a:r>
            <a:r>
              <a:rPr lang="en-GB" sz="1600" dirty="0"/>
              <a:t> </a:t>
            </a:r>
            <a:r>
              <a:rPr lang="en-GB" sz="1600" dirty="0" err="1"/>
              <a:t>ilman</a:t>
            </a:r>
            <a:r>
              <a:rPr lang="en-GB" sz="1600" dirty="0"/>
              <a:t> </a:t>
            </a:r>
            <a:r>
              <a:rPr lang="en-GB" sz="1600" dirty="0" err="1"/>
              <a:t>tunnuksia</a:t>
            </a:r>
            <a:r>
              <a:rPr lang="en-GB" sz="1600" dirty="0"/>
              <a:t> </a:t>
            </a:r>
            <a:r>
              <a:rPr lang="en-GB" sz="1600" dirty="0" err="1"/>
              <a:t>suomeksi</a:t>
            </a:r>
            <a:r>
              <a:rPr lang="en-GB" sz="1600" dirty="0"/>
              <a:t> </a:t>
            </a:r>
            <a:r>
              <a:rPr lang="en-GB" sz="1600" dirty="0" err="1"/>
              <a:t>ja</a:t>
            </a:r>
            <a:r>
              <a:rPr lang="en-GB" sz="1600" dirty="0"/>
              <a:t> </a:t>
            </a:r>
            <a:r>
              <a:rPr lang="en-GB" sz="1600" dirty="0" err="1"/>
              <a:t>englanniksi</a:t>
            </a:r>
            <a:r>
              <a:rPr lang="en-GB" sz="1600" dirty="0"/>
              <a:t>!</a:t>
            </a:r>
            <a:endParaRPr lang="fi-FI" sz="1600" dirty="0"/>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Tutustu palveluun</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5"/>
              </a:rPr>
              <a:t>Lue, mikä muuttui</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3DBEDC46-45AF-4787-292F-08A3E006A723}"/>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accent1"/>
                </a:solidFill>
              </a:rPr>
              <a:t>Kuva: Anniina Nissinen</a:t>
            </a:r>
          </a:p>
        </p:txBody>
      </p:sp>
    </p:spTree>
    <p:extLst>
      <p:ext uri="{BB962C8B-B14F-4D97-AF65-F5344CB8AC3E}">
        <p14:creationId xmlns:p14="http://schemas.microsoft.com/office/powerpoint/2010/main" val="6596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close-up of a dj's hands&#10;&#10;Description automatically generated">
            <a:extLst>
              <a:ext uri="{FF2B5EF4-FFF2-40B4-BE49-F238E27FC236}">
                <a16:creationId xmlns:a16="http://schemas.microsoft.com/office/drawing/2014/main" id="{E6EE4BA8-E3AA-50DF-93A2-BFA7579716E1}"/>
              </a:ext>
            </a:extLst>
          </p:cNvPr>
          <p:cNvPicPr>
            <a:picLocks noGrp="1" noChangeAspect="1"/>
          </p:cNvPicPr>
          <p:nvPr>
            <p:ph type="pic" idx="1"/>
          </p:nvPr>
        </p:nvPicPr>
        <p:blipFill rotWithShape="1">
          <a:blip r:embed="rId3"/>
          <a:srcRect l="52948" r="802"/>
          <a:stretch/>
        </p:blipFill>
        <p:spPr>
          <a:xfrm>
            <a:off x="6553202" y="0"/>
            <a:ext cx="5638798" cy="6858000"/>
          </a:xfrm>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2071840"/>
            <a:ext cx="4799012" cy="1231900"/>
          </a:xfrm>
        </p:spPr>
        <p:txBody>
          <a:bodyPr>
            <a:noAutofit/>
          </a:bodyPr>
          <a:lstStyle/>
          <a:p>
            <a:r>
              <a:rPr lang="fi-FI" dirty="0" err="1"/>
              <a:t>Editgaalan</a:t>
            </a:r>
            <a:r>
              <a:rPr lang="fi-FI" dirty="0"/>
              <a:t> huikea </a:t>
            </a:r>
            <a:r>
              <a:rPr lang="fi-FI" dirty="0" err="1"/>
              <a:t>aftermovie</a:t>
            </a:r>
            <a:r>
              <a:rPr lang="fi-FI" dirty="0"/>
              <a:t> on nyt julki – katso videolta illan </a:t>
            </a:r>
            <a:br>
              <a:rPr lang="fi-FI" dirty="0"/>
            </a:br>
            <a:r>
              <a:rPr lang="fi-FI" dirty="0"/>
              <a:t>parhaat palat!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2857500"/>
            <a:ext cx="4799012" cy="3299691"/>
          </a:xfrm>
        </p:spPr>
        <p:txBody>
          <a:bodyPr anchor="ctr">
            <a:noAutofit/>
          </a:bodyPr>
          <a:lstStyle/>
          <a:p>
            <a:pPr marL="0" indent="0">
              <a:buNone/>
            </a:pPr>
            <a:r>
              <a:rPr lang="fi-FI" dirty="0" err="1"/>
              <a:t>Editkilpailun</a:t>
            </a:r>
            <a:r>
              <a:rPr lang="fi-FI" dirty="0"/>
              <a:t> 2023 upeita voittajia juhlittiin Valkoisessa Salissa järjestetyssä </a:t>
            </a:r>
            <a:r>
              <a:rPr lang="fi-FI" dirty="0" err="1"/>
              <a:t>Editgaalassa</a:t>
            </a:r>
            <a:r>
              <a:rPr lang="fi-FI" dirty="0"/>
              <a:t> 16. toukokuuta. Katso illan ikimuistoisimmat hetket videolta ja bongaa tutut kasvot! </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Katso aftermovie</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r>
              <a:rPr lang="fi-FI" b="1" dirty="0">
                <a:latin typeface="Neue Haas Unica W1G" panose="020B0504030206020203" pitchFamily="34" charset="0"/>
                <a:cs typeface="Calibri" panose="020F0502020204030204" pitchFamily="34" charset="0"/>
                <a:hlinkClick r:id="rId5"/>
              </a:rPr>
              <a:t>Katso kuvia gaalasta</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Mirella Penttilä</a:t>
            </a:r>
          </a:p>
        </p:txBody>
      </p:sp>
    </p:spTree>
    <p:extLst>
      <p:ext uri="{BB962C8B-B14F-4D97-AF65-F5344CB8AC3E}">
        <p14:creationId xmlns:p14="http://schemas.microsoft.com/office/powerpoint/2010/main" val="122372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with long hair looking to the side&#10;&#10;Description automatically generated">
            <a:extLst>
              <a:ext uri="{FF2B5EF4-FFF2-40B4-BE49-F238E27FC236}">
                <a16:creationId xmlns:a16="http://schemas.microsoft.com/office/drawing/2014/main" id="{9D05B2AD-194B-1F3F-F805-F7704C441399}"/>
              </a:ext>
            </a:extLst>
          </p:cNvPr>
          <p:cNvPicPr>
            <a:picLocks noGrp="1" noChangeAspect="1"/>
          </p:cNvPicPr>
          <p:nvPr>
            <p:ph type="pic" idx="1"/>
          </p:nvPr>
        </p:nvPicPr>
        <p:blipFill rotWithShape="1">
          <a:blip r:embed="rId3"/>
          <a:srcRect t="1727" b="7057"/>
          <a:stretch/>
        </p:blipFill>
        <p:spPr>
          <a:xfrm>
            <a:off x="0" y="0"/>
            <a:ext cx="5638798" cy="6858000"/>
          </a:xfrm>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327215"/>
            <a:ext cx="5112325" cy="2101785"/>
          </a:xfrm>
        </p:spPr>
        <p:txBody>
          <a:bodyPr>
            <a:noAutofit/>
          </a:bodyPr>
          <a:lstStyle/>
          <a:p>
            <a:r>
              <a:rPr lang="fi-FI" sz="3000" dirty="0">
                <a:solidFill>
                  <a:schemeClr val="accent1"/>
                </a:solidFill>
              </a:rPr>
              <a:t>Vuoden 2023 valokuvaaja Aapo Huhta haluaa venyttää valokuvan rajoja: </a:t>
            </a:r>
            <a:br>
              <a:rPr lang="fi-FI" sz="3000" dirty="0">
                <a:solidFill>
                  <a:schemeClr val="accent1"/>
                </a:solidFill>
              </a:rPr>
            </a:br>
            <a:r>
              <a:rPr lang="fi-FI" sz="3000" dirty="0">
                <a:solidFill>
                  <a:schemeClr val="accent1"/>
                </a:solidFill>
              </a:rPr>
              <a:t>"En tee kompromisseja kuvavalintojen kanssa"</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77892"/>
            <a:ext cx="4797425" cy="2521205"/>
          </a:xfrm>
        </p:spPr>
        <p:txBody>
          <a:bodyPr anchor="ctr">
            <a:noAutofit/>
          </a:bodyPr>
          <a:lstStyle/>
          <a:p>
            <a:pPr marL="0" indent="0">
              <a:buNone/>
            </a:pPr>
            <a:r>
              <a:rPr lang="fi-FI" sz="1600" dirty="0"/>
              <a:t>Vuoden valokuvaajana aikakausmediassa palkittu </a:t>
            </a:r>
            <a:r>
              <a:rPr lang="fi-FI" sz="1600" dirty="0">
                <a:latin typeface="Neue Haas Unica W1G Medium" panose="020B0504030206020203" pitchFamily="34" charset="0"/>
              </a:rPr>
              <a:t>Aapo Huhta </a:t>
            </a:r>
            <a:r>
              <a:rPr lang="fi-FI" sz="1600" dirty="0"/>
              <a:t>kuvaa mieluiten ihmisiä, sillä heidän kohtaamisessaan ja katsomisessaan on jotakin loputtoman kiinnostavaa. </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juttu</a:t>
            </a:r>
            <a:endParaRPr lang="fi-FI" sz="1600" dirty="0">
              <a:solidFill>
                <a:schemeClr val="tx2"/>
              </a:solidFill>
              <a:latin typeface="Neue Haas Unica W1G" panose="020B0504030206020203" pitchFamily="34" charset="0"/>
            </a:endParaRPr>
          </a:p>
        </p:txBody>
      </p:sp>
      <p:sp>
        <p:nvSpPr>
          <p:cNvPr id="8" name="Content Placeholder 4">
            <a:extLst>
              <a:ext uri="{FF2B5EF4-FFF2-40B4-BE49-F238E27FC236}">
                <a16:creationId xmlns:a16="http://schemas.microsoft.com/office/drawing/2014/main" id="{45FDD5D8-C40D-E55F-01E6-B0054A6BFD20}"/>
              </a:ext>
            </a:extLst>
          </p:cNvPr>
          <p:cNvSpPr txBox="1">
            <a:spLocks/>
          </p:cNvSpPr>
          <p:nvPr/>
        </p:nvSpPr>
        <p:spPr>
          <a:xfrm rot="16200000">
            <a:off x="3906436"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Aapo Huhta</a:t>
            </a:r>
          </a:p>
        </p:txBody>
      </p:sp>
    </p:spTree>
    <p:extLst>
      <p:ext uri="{BB962C8B-B14F-4D97-AF65-F5344CB8AC3E}">
        <p14:creationId xmlns:p14="http://schemas.microsoft.com/office/powerpoint/2010/main" val="1244053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397613"/>
            <a:ext cx="4473876" cy="2258291"/>
          </a:xfrm>
        </p:spPr>
        <p:txBody>
          <a:bodyPr anchor="ctr">
            <a:noAutofit/>
          </a:bodyPr>
          <a:lstStyle/>
          <a:p>
            <a:pPr marL="0" indent="0">
              <a:buNone/>
            </a:pPr>
            <a:r>
              <a:rPr lang="fi-FI" sz="1600" dirty="0"/>
              <a:t>Kesäfiilistä huokuva Trendin Hellehelmat-juttu voitti Editkilpailussa Vuoden lifestylejuttu -sarjan. Tiimi käytti paljon aikaa jutun suunnitteluun ja valokuvaaja </a:t>
            </a:r>
            <a:r>
              <a:rPr lang="fi-FI" sz="1600" dirty="0">
                <a:latin typeface="Neue Haas Unica W1G Medium" panose="020B0504030206020203" pitchFamily="34" charset="0"/>
              </a:rPr>
              <a:t>Satu Nyström </a:t>
            </a:r>
            <a:r>
              <a:rPr lang="fi-FI" sz="1600" dirty="0"/>
              <a:t>kävi hevosen kanssa treenaamassa salaman käyttöä ennakkoon.</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2"/>
              </a:rPr>
              <a:t>Lue lisää</a:t>
            </a:r>
            <a:endParaRPr lang="fi-FI" sz="160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209748"/>
            <a:ext cx="4895995" cy="1862283"/>
          </a:xfrm>
        </p:spPr>
        <p:txBody>
          <a:bodyPr>
            <a:noAutofit/>
          </a:bodyPr>
          <a:lstStyle/>
          <a:p>
            <a:r>
              <a:rPr lang="fi-FI" dirty="0"/>
              <a:t>Vuoden 2023 </a:t>
            </a:r>
            <a:r>
              <a:rPr lang="fi-FI" dirty="0" err="1"/>
              <a:t>lifestylejutusta</a:t>
            </a:r>
            <a:r>
              <a:rPr lang="fi-FI" dirty="0"/>
              <a:t> jää kevyt ja kesästä huumaantunut olo</a:t>
            </a:r>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DA397016-704D-20B9-84C1-33810A0A806E}"/>
              </a:ext>
            </a:extLst>
          </p:cNvPr>
          <p:cNvSpPr txBox="1"/>
          <p:nvPr/>
        </p:nvSpPr>
        <p:spPr>
          <a:xfrm>
            <a:off x="11014364" y="6474122"/>
            <a:ext cx="1447733" cy="230832"/>
          </a:xfrm>
          <a:prstGeom prst="rect">
            <a:avLst/>
          </a:prstGeom>
          <a:noFill/>
        </p:spPr>
        <p:txBody>
          <a:bodyPr wrap="square" rtlCol="0">
            <a:spAutoFit/>
          </a:bodyPr>
          <a:lstStyle/>
          <a:p>
            <a:pPr algn="l"/>
            <a:r>
              <a:rPr lang="fi-FI" sz="900" dirty="0">
                <a:solidFill>
                  <a:srgbClr val="FFF6FA"/>
                </a:solidFill>
                <a:latin typeface="Neue Haas Unica Pro Light" panose="020B0404030206020203" pitchFamily="34" charset="77"/>
              </a:rPr>
              <a:t>Kuva: </a:t>
            </a:r>
            <a:r>
              <a:rPr lang="fi-FI" sz="900" dirty="0" err="1">
                <a:solidFill>
                  <a:srgbClr val="FFF6FA"/>
                </a:solidFill>
                <a:latin typeface="Neue Haas Unica Pro Light" panose="020B0404030206020203" pitchFamily="34" charset="77"/>
              </a:rPr>
              <a:t>Unsplash</a:t>
            </a:r>
            <a:endParaRPr lang="en-FI" sz="900" dirty="0">
              <a:solidFill>
                <a:srgbClr val="FFF6FA"/>
              </a:solidFill>
              <a:latin typeface="Neue Haas Unica Pro Light" panose="020B0404030206020203" pitchFamily="34" charset="77"/>
            </a:endParaRPr>
          </a:p>
        </p:txBody>
      </p:sp>
      <p:sp>
        <p:nvSpPr>
          <p:cNvPr id="10" name="Content Placeholder 4">
            <a:extLst>
              <a:ext uri="{FF2B5EF4-FFF2-40B4-BE49-F238E27FC236}">
                <a16:creationId xmlns:a16="http://schemas.microsoft.com/office/drawing/2014/main" id="{0991F7FC-85EA-1CE6-9478-DF13D5FE7709}"/>
              </a:ext>
            </a:extLst>
          </p:cNvPr>
          <p:cNvSpPr txBox="1">
            <a:spLocks/>
          </p:cNvSpPr>
          <p:nvPr/>
        </p:nvSpPr>
        <p:spPr>
          <a:xfrm rot="16200000">
            <a:off x="10787929"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200" dirty="0">
                <a:solidFill>
                  <a:schemeClr val="bg1"/>
                </a:solidFill>
              </a:rPr>
              <a:t>Kuva: Alko</a:t>
            </a:r>
          </a:p>
        </p:txBody>
      </p:sp>
      <p:pic>
        <p:nvPicPr>
          <p:cNvPr id="8" name="Picture Placeholder 7" descr="A person in a yellow hat standing next to a horse&#10;&#10;Description automatically generated">
            <a:extLst>
              <a:ext uri="{FF2B5EF4-FFF2-40B4-BE49-F238E27FC236}">
                <a16:creationId xmlns:a16="http://schemas.microsoft.com/office/drawing/2014/main" id="{7E793880-C238-6116-2373-16B766E189C8}"/>
              </a:ext>
            </a:extLst>
          </p:cNvPr>
          <p:cNvPicPr>
            <a:picLocks noGrp="1" noChangeAspect="1"/>
          </p:cNvPicPr>
          <p:nvPr>
            <p:ph type="pic" idx="1"/>
          </p:nvPr>
        </p:nvPicPr>
        <p:blipFill rotWithShape="1">
          <a:blip r:embed="rId4"/>
          <a:srcRect l="1462" t="2708" b="4629"/>
          <a:stretch/>
        </p:blipFill>
        <p:spPr>
          <a:xfrm>
            <a:off x="6553202" y="0"/>
            <a:ext cx="5638798" cy="6858000"/>
          </a:xfrm>
        </p:spPr>
      </p:pic>
      <p:sp>
        <p:nvSpPr>
          <p:cNvPr id="11" name="Content Placeholder 4">
            <a:extLst>
              <a:ext uri="{FF2B5EF4-FFF2-40B4-BE49-F238E27FC236}">
                <a16:creationId xmlns:a16="http://schemas.microsoft.com/office/drawing/2014/main" id="{AD722557-9D14-67A3-F66D-921BFB14DC75}"/>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Trendi</a:t>
            </a:r>
          </a:p>
        </p:txBody>
      </p:sp>
    </p:spTree>
    <p:extLst>
      <p:ext uri="{BB962C8B-B14F-4D97-AF65-F5344CB8AC3E}">
        <p14:creationId xmlns:p14="http://schemas.microsoft.com/office/powerpoint/2010/main" val="44755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a:srcRect t="6495" b="6495"/>
          <a:stretch>
            <a:fillRect/>
          </a:stretch>
        </p:blipFill>
        <p:spPr>
          <a:xfrm>
            <a:off x="0"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6650114"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6651699"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000" dirty="0"/>
              <a:t>Saatko jo</a:t>
            </a:r>
            <a:br>
              <a:rPr lang="fi-FI" sz="3000" dirty="0"/>
            </a:br>
            <a:r>
              <a:rPr lang="fi-FI" sz="3000" dirty="0"/>
              <a:t>uutiskirjeemme?</a:t>
            </a:r>
            <a:endParaRPr lang="fi-FI" sz="30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spTree>
    <p:extLst>
      <p:ext uri="{BB962C8B-B14F-4D97-AF65-F5344CB8AC3E}">
        <p14:creationId xmlns:p14="http://schemas.microsoft.com/office/powerpoint/2010/main" val="297575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toukokuu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toukokuussa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–38 209</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–31 737</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–7 475</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2 600</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+1 025</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+1 054</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+1 514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501421876"/>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17432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toukokuu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197 aikakausmediaa, joilla oli käytössään yhteensä 500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155714991"/>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8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toukokuu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25 122</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187015883"/>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5/2023 – 5/2024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141619235"/>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8481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5/2023 – 5/2024</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288770407"/>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2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5/2023 – 5/2024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70775491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1019087664"/>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82D8B325-EAD1-44C0-8379-E45AB454C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21824-3573-4170-BB97-352BE88B69B2}">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b8458977-e6f2-40e9-9621-96f4298c6bbe"/>
    <ds:schemaRef ds:uri="http://purl.org/dc/elements/1.1/"/>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11286</TotalTime>
  <Words>2402</Words>
  <Application>Microsoft Macintosh PowerPoint</Application>
  <PresentationFormat>Widescreen</PresentationFormat>
  <Paragraphs>733</Paragraphs>
  <Slides>36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Canela Medium</vt:lpstr>
      <vt:lpstr>Arial</vt:lpstr>
      <vt:lpstr>Clattering</vt:lpstr>
      <vt:lpstr>Neue Haas Unica Pro Light</vt:lpstr>
      <vt:lpstr>Neue Haas Unica Pro</vt:lpstr>
      <vt:lpstr>Calibri</vt:lpstr>
      <vt:lpstr>Neue Haas Unica W1G Light</vt:lpstr>
      <vt:lpstr>Neue Haas Unica W1G</vt:lpstr>
      <vt:lpstr>Neue Haas Unica W1G Medium</vt:lpstr>
      <vt:lpstr>Office Theme</vt:lpstr>
      <vt:lpstr>Aikakausmediat somessa</vt:lpstr>
      <vt:lpstr>Toukokuun oleelliset</vt:lpstr>
      <vt:lpstr>Aikakausmedioiden someyleisö / toukokuu 2024</vt:lpstr>
      <vt:lpstr>Aikakausmedioiden seuraajamäärä / toukokuu 2024</vt:lpstr>
      <vt:lpstr>Aikakausmedioiden somekanavien määrä / toukokuu 2024</vt:lpstr>
      <vt:lpstr>Yleisön keskimääräinen koko /  toukokuu 2024</vt:lpstr>
      <vt:lpstr>Yleisömäärän kehitys kaikissa seuratuissa kanavissa 5/2023 – 5/2024</vt:lpstr>
      <vt:lpstr>Yleisömäärän kehitys Facebookissa 5/2023 – 5/2024</vt:lpstr>
      <vt:lpstr>Yleisömäärän kehitys Instagramissa 5/2023 – 5/2024</vt:lpstr>
      <vt:lpstr>Yleisömäärän kehitys X:ssä 5/2023 – 5/2024</vt:lpstr>
      <vt:lpstr>Yleisömäärän kehitys YouTubessa 5/2023 – 5/2024</vt:lpstr>
      <vt:lpstr>Yleisömäärän kehitys Pinterestissä 5/2023 – 5/2024</vt:lpstr>
      <vt:lpstr>Yleisömäärän kehitys Tiktokissa 5/2023 – 5/2024</vt:lpstr>
      <vt:lpstr>Somen suurimmat</vt:lpstr>
      <vt:lpstr>Eniten seuraajia kaikissa kanavissa TOP 20 / toukokuu 2024</vt:lpstr>
      <vt:lpstr>Eniten tykkääjiä Facebookissa TOP 20 / toukokuu 2024</vt:lpstr>
      <vt:lpstr>Eniten seuraajia Instagramissa TOP 20 / toukokuu 2024</vt:lpstr>
      <vt:lpstr>Eniten seuraajia X:ssä TOP 20 / toukokuu 2024</vt:lpstr>
      <vt:lpstr>Eniten seuraajia YouTubessa ja Pinterestissä TOP 10 /  toukokuu 2024</vt:lpstr>
      <vt:lpstr>Eniten seuraajia TikTokissa TOP 10 /  toukokuu 2024</vt:lpstr>
      <vt:lpstr>Eniten yleisöään  kasvattaneet</vt:lpstr>
      <vt:lpstr>Eniten uusia seuraajia kaikissa kanavissa TOP 20 / toukokuu 2024</vt:lpstr>
      <vt:lpstr>Eniten uusia seuraajia Facebookissa TOP 10 / toukokuu 2024</vt:lpstr>
      <vt:lpstr>Eniten uusia seuraajia Instagramissa TOP 10 / toukokuu 2024</vt:lpstr>
      <vt:lpstr>Eniten uusia seuraajia X:ssä TOP 10 / toukokuu 2024</vt:lpstr>
      <vt:lpstr>Seuratut mediat</vt:lpstr>
      <vt:lpstr>Seurannassa olleet mediat (196 kpl) / toukokuu 2024</vt:lpstr>
      <vt:lpstr>Seurannassa olleet mediat (196 kpl) / toukokuu 2024</vt:lpstr>
      <vt:lpstr>Seurannasta poistetut kanavat / toukokuu 2024</vt:lpstr>
      <vt:lpstr>Ajankohtaista aikakausmedioista</vt:lpstr>
      <vt:lpstr>Huippusuosittu Mediakortit.fi-palvelu  on uudistunut!</vt:lpstr>
      <vt:lpstr>Editgaalan huikea aftermovie on nyt julki – katso videolta illan  parhaat palat!</vt:lpstr>
      <vt:lpstr>Vuoden 2023 valokuvaaja Aapo Huhta haluaa venyttää valokuvan rajoja:  "En tee kompromisseja kuvavalintojen kanssa"</vt:lpstr>
      <vt:lpstr>Vuoden 2023 lifestylejutusta jää kevyt ja kesästä huumaantunut olo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Katja Pietilä-Seppä</dc:creator>
  <cp:lastModifiedBy>Outi Itävuo</cp:lastModifiedBy>
  <cp:revision>552</cp:revision>
  <dcterms:created xsi:type="dcterms:W3CDTF">2021-01-05T09:04:45Z</dcterms:created>
  <dcterms:modified xsi:type="dcterms:W3CDTF">2024-06-06T10:23:04Z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