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xml" ContentType="application/vnd.openxmlformats-officedocument.themeOverride+xml"/>
  <Override PartName="/ppt/notesSlides/notesSlide1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8.xml" ContentType="application/vnd.openxmlformats-officedocument.themeOverride+xml"/>
  <Override PartName="/ppt/notesSlides/notesSlide1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9.xml" ContentType="application/vnd.openxmlformats-officedocument.themeOverride+xml"/>
  <Override PartName="/ppt/notesSlides/notesSlide1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0.xml" ContentType="application/vnd.openxmlformats-officedocument.themeOverride+xml"/>
  <Override PartName="/ppt/notesSlides/notesSlide2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1.xml" ContentType="application/vnd.openxmlformats-officedocument.themeOverride+xml"/>
  <Override PartName="/ppt/notesSlides/notesSlide2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2.xml" ContentType="application/vnd.openxmlformats-officedocument.themeOverride+xml"/>
  <Override PartName="/ppt/notesSlides/notesSlide2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3.xml" ContentType="application/vnd.openxmlformats-officedocument.themeOverride+xml"/>
  <Override PartName="/ppt/notesSlides/notesSlide2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4.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5.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4.xml" ContentType="application/vnd.openxmlformats-officedocument.themeOverride+xml"/>
  <Override PartName="/ppt/notesSlides/notesSlide34.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5.xml" ContentType="application/vnd.openxmlformats-officedocument.themeOverride+xml"/>
  <Override PartName="/ppt/notesSlides/notesSlide3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6.xml" ContentType="application/vnd.openxmlformats-officedocument.themeOverride+xml"/>
  <Override PartName="/ppt/notesSlides/notesSlide36.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7.xml" ContentType="application/vnd.openxmlformats-officedocument.themeOverride+xml"/>
  <Override PartName="/ppt/notesSlides/notesSlide37.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8.xml" ContentType="application/vnd.openxmlformats-officedocument.themeOverride+xml"/>
  <Override PartName="/ppt/notesSlides/notesSlide38.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9.xml" ContentType="application/vnd.openxmlformats-officedocument.themeOverride+xml"/>
  <Override PartName="/ppt/notesSlides/notesSlide39.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0.xml" ContentType="application/vnd.openxmlformats-officedocument.themeOverride+xml"/>
  <Override PartName="/ppt/notesSlides/notesSlide40.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1.xml" ContentType="application/vnd.openxmlformats-officedocument.themeOverride+xml"/>
  <Override PartName="/ppt/notesSlides/notesSlide41.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22.xml" ContentType="application/vnd.openxmlformats-officedocument.themeOverride+xml"/>
  <Override PartName="/ppt/notesSlides/notesSlide42.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23.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24.xml" ContentType="application/vnd.openxmlformats-officedocument.themeOverride+xml"/>
  <Override PartName="/ppt/notesSlides/notesSlide45.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6.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25.xml" ContentType="application/vnd.openxmlformats-officedocument.themeOverr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26.xml" ContentType="application/vnd.openxmlformats-officedocument.themeOverride+xml"/>
  <Override PartName="/ppt/notesSlides/notesSlide4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27.xml" ContentType="application/vnd.openxmlformats-officedocument.themeOverride+xml"/>
  <Override PartName="/ppt/notesSlides/notesSlide50.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28.xml" ContentType="application/vnd.openxmlformats-officedocument.themeOverride+xml"/>
  <Override PartName="/ppt/notesSlides/notesSlide51.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29.xml" ContentType="application/vnd.openxmlformats-officedocument.themeOverride+xml"/>
  <Override PartName="/ppt/notesSlides/notesSlide52.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30.xml" ContentType="application/vnd.openxmlformats-officedocument.themeOverride+xml"/>
  <Override PartName="/ppt/notesSlides/notesSlide53.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31.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32.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33.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3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3" r:id="rId4"/>
  </p:sldMasterIdLst>
  <p:notesMasterIdLst>
    <p:notesMasterId r:id="rId102"/>
  </p:notesMasterIdLst>
  <p:handoutMasterIdLst>
    <p:handoutMasterId r:id="rId103"/>
  </p:handoutMasterIdLst>
  <p:sldIdLst>
    <p:sldId id="299" r:id="rId5"/>
    <p:sldId id="1268" r:id="rId6"/>
    <p:sldId id="1191" r:id="rId7"/>
    <p:sldId id="312" r:id="rId8"/>
    <p:sldId id="1113" r:id="rId9"/>
    <p:sldId id="1194" r:id="rId10"/>
    <p:sldId id="1195" r:id="rId11"/>
    <p:sldId id="1196" r:id="rId12"/>
    <p:sldId id="1198" r:id="rId13"/>
    <p:sldId id="1197" r:id="rId14"/>
    <p:sldId id="1199" r:id="rId15"/>
    <p:sldId id="1200" r:id="rId16"/>
    <p:sldId id="1117" r:id="rId17"/>
    <p:sldId id="1208" r:id="rId18"/>
    <p:sldId id="1209" r:id="rId19"/>
    <p:sldId id="1212" r:id="rId20"/>
    <p:sldId id="1211" r:id="rId21"/>
    <p:sldId id="1202" r:id="rId22"/>
    <p:sldId id="308" r:id="rId23"/>
    <p:sldId id="1213" r:id="rId24"/>
    <p:sldId id="316" r:id="rId25"/>
    <p:sldId id="314" r:id="rId26"/>
    <p:sldId id="321" r:id="rId27"/>
    <p:sldId id="1123" r:id="rId28"/>
    <p:sldId id="322" r:id="rId29"/>
    <p:sldId id="323" r:id="rId30"/>
    <p:sldId id="1190" r:id="rId31"/>
    <p:sldId id="1206" r:id="rId32"/>
    <p:sldId id="1207" r:id="rId33"/>
    <p:sldId id="1192" r:id="rId34"/>
    <p:sldId id="1193" r:id="rId35"/>
    <p:sldId id="1203" r:id="rId36"/>
    <p:sldId id="1204" r:id="rId37"/>
    <p:sldId id="1205" r:id="rId38"/>
    <p:sldId id="324" r:id="rId39"/>
    <p:sldId id="325" r:id="rId40"/>
    <p:sldId id="326" r:id="rId41"/>
    <p:sldId id="256" r:id="rId42"/>
    <p:sldId id="1237" r:id="rId43"/>
    <p:sldId id="1240" r:id="rId44"/>
    <p:sldId id="1239" r:id="rId45"/>
    <p:sldId id="1216" r:id="rId46"/>
    <p:sldId id="721" r:id="rId47"/>
    <p:sldId id="719" r:id="rId48"/>
    <p:sldId id="1244" r:id="rId49"/>
    <p:sldId id="723" r:id="rId50"/>
    <p:sldId id="1249" r:id="rId51"/>
    <p:sldId id="1146" r:id="rId52"/>
    <p:sldId id="1241" r:id="rId53"/>
    <p:sldId id="1242" r:id="rId54"/>
    <p:sldId id="1243" r:id="rId55"/>
    <p:sldId id="725" r:id="rId56"/>
    <p:sldId id="1232" r:id="rId57"/>
    <p:sldId id="1233" r:id="rId58"/>
    <p:sldId id="1234" r:id="rId59"/>
    <p:sldId id="1235" r:id="rId60"/>
    <p:sldId id="1236" r:id="rId61"/>
    <p:sldId id="727" r:id="rId62"/>
    <p:sldId id="1107" r:id="rId63"/>
    <p:sldId id="1179" r:id="rId64"/>
    <p:sldId id="1180" r:id="rId65"/>
    <p:sldId id="1153" r:id="rId66"/>
    <p:sldId id="335" r:id="rId67"/>
    <p:sldId id="1245" r:id="rId68"/>
    <p:sldId id="1154" r:id="rId69"/>
    <p:sldId id="738" r:id="rId70"/>
    <p:sldId id="749" r:id="rId71"/>
    <p:sldId id="1246" r:id="rId72"/>
    <p:sldId id="1247" r:id="rId73"/>
    <p:sldId id="336" r:id="rId74"/>
    <p:sldId id="761" r:id="rId75"/>
    <p:sldId id="1250" r:id="rId76"/>
    <p:sldId id="1111" r:id="rId77"/>
    <p:sldId id="763" r:id="rId78"/>
    <p:sldId id="765" r:id="rId79"/>
    <p:sldId id="1105" r:id="rId80"/>
    <p:sldId id="1162" r:id="rId81"/>
    <p:sldId id="1251" r:id="rId82"/>
    <p:sldId id="1252" r:id="rId83"/>
    <p:sldId id="1260" r:id="rId84"/>
    <p:sldId id="1253" r:id="rId85"/>
    <p:sldId id="1254" r:id="rId86"/>
    <p:sldId id="1255" r:id="rId87"/>
    <p:sldId id="1256" r:id="rId88"/>
    <p:sldId id="1257" r:id="rId89"/>
    <p:sldId id="1262" r:id="rId90"/>
    <p:sldId id="1258" r:id="rId91"/>
    <p:sldId id="1259" r:id="rId92"/>
    <p:sldId id="1248" r:id="rId93"/>
    <p:sldId id="772" r:id="rId94"/>
    <p:sldId id="773" r:id="rId95"/>
    <p:sldId id="807" r:id="rId96"/>
    <p:sldId id="1272" r:id="rId97"/>
    <p:sldId id="1263" r:id="rId98"/>
    <p:sldId id="1271" r:id="rId99"/>
    <p:sldId id="1181" r:id="rId100"/>
    <p:sldId id="275" r:id="rId101"/>
  </p:sldIdLst>
  <p:sldSz cx="12192000" cy="6858000"/>
  <p:notesSz cx="6858000" cy="9144000"/>
  <p:embeddedFontLst>
    <p:embeddedFont>
      <p:font typeface="Calibri" panose="020F0502020204030204" pitchFamily="34" charset="0"/>
      <p:regular r:id="rId104"/>
      <p:bold r:id="rId105"/>
      <p:italic r:id="rId106"/>
      <p:boldItalic r:id="rId107"/>
    </p:embeddedFont>
    <p:embeddedFont>
      <p:font typeface="Canela Medium" pitchFamily="2" charset="77"/>
      <p:regular r:id="rId108"/>
    </p:embeddedFont>
    <p:embeddedFont>
      <p:font typeface="Clattering" pitchFamily="2" charset="0"/>
      <p:regular r:id="rId109"/>
    </p:embeddedFont>
    <p:embeddedFont>
      <p:font typeface="Neue Haas Unica W1G" panose="020B0504030206020203" pitchFamily="34" charset="0"/>
      <p:regular r:id="rId110"/>
      <p:bold r:id="rId111"/>
      <p:italic r:id="rId112"/>
      <p:boldItalic r:id="rId113"/>
    </p:embeddedFont>
    <p:embeddedFont>
      <p:font typeface="Neue Haas Unica W1G Light" panose="020B0404030206020203" pitchFamily="34" charset="0"/>
      <p:regular r:id="rId114"/>
      <p:italic r:id="rId115"/>
    </p:embeddedFont>
    <p:embeddedFont>
      <p:font typeface="Neue Haas Unica W1G Medium" panose="020B0504030206020203" pitchFamily="34" charset="0"/>
      <p:regular r:id="rId116"/>
      <p:italic r:id="rId117"/>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9"/>
    <a:srgbClr val="F5F5F5"/>
    <a:srgbClr val="FFE0E0"/>
    <a:srgbClr val="FF6464"/>
    <a:srgbClr val="F4CF67"/>
    <a:srgbClr val="F5F4F7"/>
    <a:srgbClr val="9CFFF8"/>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8" autoAdjust="0"/>
    <p:restoredTop sz="95703" autoAdjust="0"/>
  </p:normalViewPr>
  <p:slideViewPr>
    <p:cSldViewPr snapToGrid="0" snapToObjects="1">
      <p:cViewPr>
        <p:scale>
          <a:sx n="114" d="100"/>
          <a:sy n="114" d="100"/>
        </p:scale>
        <p:origin x="1768" y="968"/>
      </p:cViewPr>
      <p:guideLst/>
    </p:cSldViewPr>
  </p:slideViewPr>
  <p:notesTextViewPr>
    <p:cViewPr>
      <p:scale>
        <a:sx n="1" d="1"/>
        <a:sy n="1" d="1"/>
      </p:scale>
      <p:origin x="0" y="0"/>
    </p:cViewPr>
  </p:notesTextViewPr>
  <p:sorterViewPr>
    <p:cViewPr varScale="1">
      <p:scale>
        <a:sx n="100" d="100"/>
        <a:sy n="100" d="100"/>
      </p:scale>
      <p:origin x="0" y="-8304"/>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font" Target="fonts/font14.fntdata"/><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9.fntdata"/><Relationship Id="rId16" Type="http://schemas.openxmlformats.org/officeDocument/2006/relationships/slide" Target="slides/slide12.xml"/><Relationship Id="rId107" Type="http://schemas.openxmlformats.org/officeDocument/2006/relationships/font" Target="fonts/font4.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notesMaster" Target="notesMasters/notesMaster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font" Target="fonts/font10.fntdata"/><Relationship Id="rId118"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handoutMaster" Target="handoutMasters/handoutMaster1.xml"/><Relationship Id="rId108" Type="http://schemas.openxmlformats.org/officeDocument/2006/relationships/font" Target="fonts/font5.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font" Target="fonts/font11.fntdata"/><Relationship Id="rId119" Type="http://schemas.openxmlformats.org/officeDocument/2006/relationships/viewProps" Target="view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6.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font" Target="fonts/font1.fntdata"/><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7.fntdata"/><Relationship Id="rId115" Type="http://schemas.openxmlformats.org/officeDocument/2006/relationships/font" Target="fonts/font12.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font" Target="fonts/font2.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font" Target="fonts/font8.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font" Target="fonts/font3.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50.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07840400426973"/>
          <c:y val="7.9140165368103033E-2"/>
          <c:w val="0.49035847051453069"/>
          <c:h val="0.77804922284941957"/>
        </c:manualLayout>
      </c:layout>
      <c:doughnutChart>
        <c:varyColors val="1"/>
        <c:ser>
          <c:idx val="0"/>
          <c:order val="0"/>
          <c:tx>
            <c:strRef>
              <c:f>Sheet1!$B$1</c:f>
              <c:strCache>
                <c:ptCount val="1"/>
                <c:pt idx="0">
                  <c:v>7 ASSI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53-F647-A03A-3598FFE6282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C53-F647-A03A-3598FFE6282E}"/>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DC53-F647-A03A-3598FFE6282E}"/>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DC53-F647-A03A-3598FFE6282E}"/>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A-DC53-F647-A03A-3598FFE6282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A-5FD8-43C8-8F32-C582ECCC1027}"/>
              </c:ext>
            </c:extLst>
          </c:dPt>
          <c:dLbls>
            <c:dLbl>
              <c:idx val="0"/>
              <c:layout>
                <c:manualLayout>
                  <c:x val="0.14963717377466582"/>
                  <c:y val="4.7288047583081569E-2"/>
                </c:manualLayout>
              </c:layout>
              <c:tx>
                <c:rich>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fld id="{AA9C9BC9-CB34-334F-8575-94A8B6E23191}" type="CATEGORYNAME">
                      <a:rPr lang="en-US" sz="1600"/>
                      <a:pPr algn="ctr" rtl="0">
                        <a:defRPr sz="1600">
                          <a:solidFill>
                            <a:schemeClr val="accent2"/>
                          </a:solidFill>
                          <a:latin typeface="Neue Haas Unica W1G Medium" panose="020B0404030206020203" pitchFamily="34" charset="0"/>
                        </a:defRPr>
                      </a:pPr>
                      <a:t>[CATEGORY NAME]</a:t>
                    </a:fld>
                    <a:r>
                      <a:rPr lang="en-US" sz="1600" b="0" i="0" u="none" baseline="0"/>
                      <a:t>, </a:t>
                    </a:r>
                    <a:br>
                      <a:rPr lang="en-US" sz="1600" baseline="0"/>
                    </a:br>
                    <a:fld id="{18228FC7-F198-DF4A-9CB4-325B732745BC}" type="PERCENTAGE">
                      <a:rPr lang="en-US" sz="1600" baseline="0"/>
                      <a:pPr algn="ctr" rtl="0">
                        <a:defRPr sz="1600">
                          <a:solidFill>
                            <a:schemeClr val="accent2"/>
                          </a:solidFill>
                          <a:latin typeface="Neue Haas Unica W1G Medium" panose="020B0404030206020203" pitchFamily="34" charset="0"/>
                        </a:defRPr>
                      </a:pPr>
                      <a:t>[PERCENTAGE]</a:t>
                    </a:fld>
                    <a:endParaRPr lang="en-US" sz="1600" baseline="0"/>
                  </a:p>
                </c:rich>
              </c:tx>
              <c:spPr>
                <a:noFill/>
                <a:ln>
                  <a:noFill/>
                </a:ln>
                <a:effectLst/>
              </c:spPr>
              <c:txPr>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940454834789654"/>
                      <c:h val="0.20900779138177769"/>
                    </c:manualLayout>
                  </c15:layout>
                  <c15:dlblFieldTable/>
                  <c15:showDataLabelsRange val="0"/>
                </c:ext>
                <c:ext xmlns:c16="http://schemas.microsoft.com/office/drawing/2014/chart" uri="{C3380CC4-5D6E-409C-BE32-E72D297353CC}">
                  <c16:uniqueId val="{00000001-DC53-F647-A03A-3598FFE6282E}"/>
                </c:ext>
              </c:extLst>
            </c:dLbl>
            <c:dLbl>
              <c:idx val="1"/>
              <c:layout>
                <c:manualLayout>
                  <c:x val="-0.20203213548598653"/>
                  <c:y val="4.9009182699952299E-3"/>
                </c:manualLayout>
              </c:layout>
              <c:tx>
                <c:rich>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fld id="{4E2E6599-B6A5-D341-B8BF-F04968B32172}" type="CATEGORYNAME">
                      <a:rPr lang="en-US" sz="1600"/>
                      <a:pPr algn="ctr" rtl="0">
                        <a:defRPr sz="1600">
                          <a:solidFill>
                            <a:schemeClr val="accent2"/>
                          </a:solidFill>
                          <a:latin typeface="Neue Haas Unica W1G Medium" panose="020B0404030206020203" pitchFamily="34" charset="0"/>
                        </a:defRPr>
                      </a:pPr>
                      <a:t>[CATEGORY NAME]</a:t>
                    </a:fld>
                    <a:r>
                      <a:rPr lang="en-US" sz="1600" b="0" i="0" u="none" baseline="0"/>
                      <a:t>, </a:t>
                    </a:r>
                    <a:br>
                      <a:rPr lang="en-US" sz="1600" baseline="0"/>
                    </a:br>
                    <a:fld id="{58C7DE48-D36A-C144-A551-1E832F12EE65}" type="PERCENTAGE">
                      <a:rPr lang="en-US" sz="1600" baseline="0"/>
                      <a:pPr algn="ctr" rtl="0">
                        <a:defRPr sz="1600">
                          <a:solidFill>
                            <a:schemeClr val="accent2"/>
                          </a:solidFill>
                          <a:latin typeface="Neue Haas Unica W1G Medium" panose="020B0404030206020203" pitchFamily="34" charset="0"/>
                        </a:defRPr>
                      </a:pPr>
                      <a:t>[PERCENTAGE]</a:t>
                    </a:fld>
                    <a:endParaRPr lang="en-US" sz="1600" baseline="0"/>
                  </a:p>
                </c:rich>
              </c:tx>
              <c:spPr>
                <a:noFill/>
                <a:ln>
                  <a:noFill/>
                </a:ln>
                <a:effectLst/>
              </c:spPr>
              <c:txPr>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8395483014407368"/>
                      <c:h val="0.1648567936078868"/>
                    </c:manualLayout>
                  </c15:layout>
                  <c15:dlblFieldTable/>
                  <c15:showDataLabelsRange val="0"/>
                </c:ext>
                <c:ext xmlns:c16="http://schemas.microsoft.com/office/drawing/2014/chart" uri="{C3380CC4-5D6E-409C-BE32-E72D297353CC}">
                  <c16:uniqueId val="{00000003-DC53-F647-A03A-3598FFE6282E}"/>
                </c:ext>
              </c:extLst>
            </c:dLbl>
            <c:dLbl>
              <c:idx val="2"/>
              <c:layout>
                <c:manualLayout>
                  <c:x val="-0.27469283606624656"/>
                  <c:y val="3.6976935309173446E-2"/>
                </c:manualLayout>
              </c:layout>
              <c:spPr>
                <a:noFill/>
                <a:ln>
                  <a:noFill/>
                </a:ln>
                <a:effectLst/>
              </c:spPr>
              <c:txPr>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DC53-F647-A03A-3598FFE6282E}"/>
                </c:ext>
              </c:extLst>
            </c:dLbl>
            <c:dLbl>
              <c:idx val="3"/>
              <c:layout>
                <c:manualLayout>
                  <c:x val="-0.28018188306429853"/>
                  <c:y val="6.3691782050486027E-3"/>
                </c:manualLayout>
              </c:layout>
              <c:tx>
                <c:rich>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fld id="{32EF5A3A-9C4D-3444-9925-DA65E05B6B13}" type="CATEGORYNAME">
                      <a:rPr lang="fi-FI" sz="1600"/>
                      <a:pPr algn="ctr" rtl="0">
                        <a:defRPr sz="1600">
                          <a:solidFill>
                            <a:schemeClr val="accent2"/>
                          </a:solidFill>
                          <a:latin typeface="Neue Haas Unica W1G Medium" panose="020B0404030206020203" pitchFamily="34" charset="0"/>
                        </a:defRPr>
                      </a:pPr>
                      <a:t>[CATEGORY NAME]</a:t>
                    </a:fld>
                    <a:r>
                      <a:rPr lang="en" sz="1600" b="0" i="0" u="none" baseline="0"/>
                      <a:t>, </a:t>
                    </a:r>
                    <a:fld id="{A2A20B56-63E7-0B40-BDF8-63B4FB5C88BC}" type="PERCENTAGE">
                      <a:rPr lang="fi-FI" sz="1600" baseline="0"/>
                      <a:pPr algn="ctr" rtl="0">
                        <a:defRPr sz="1600">
                          <a:solidFill>
                            <a:schemeClr val="accent2"/>
                          </a:solidFill>
                          <a:latin typeface="Neue Haas Unica W1G Medium" panose="020B0404030206020203" pitchFamily="34" charset="0"/>
                        </a:defRPr>
                      </a:pPr>
                      <a:t>[PERCENTAGE]</a:t>
                    </a:fld>
                    <a:endParaRPr lang="en" sz="1600" b="0" i="0" u="none" baseline="0"/>
                  </a:p>
                </c:rich>
              </c:tx>
              <c:spPr>
                <a:noFill/>
                <a:ln>
                  <a:noFill/>
                </a:ln>
                <a:effectLst/>
              </c:spPr>
              <c:txPr>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8619174160576588"/>
                      <c:h val="0.12547688529227119"/>
                    </c:manualLayout>
                  </c15:layout>
                  <c15:dlblFieldTable/>
                  <c15:showDataLabelsRange val="0"/>
                </c:ext>
                <c:ext xmlns:c16="http://schemas.microsoft.com/office/drawing/2014/chart" uri="{C3380CC4-5D6E-409C-BE32-E72D297353CC}">
                  <c16:uniqueId val="{00000007-DC53-F647-A03A-3598FFE6282E}"/>
                </c:ext>
              </c:extLst>
            </c:dLbl>
            <c:dLbl>
              <c:idx val="4"/>
              <c:layout>
                <c:manualLayout>
                  <c:x val="-0.25965668712024675"/>
                  <c:y val="-9.5647731819718418E-2"/>
                </c:manualLayout>
              </c:layout>
              <c:tx>
                <c:rich>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fld id="{5178C4C3-2EEA-DB4B-AC99-B5649958244B}" type="CATEGORYNAME">
                      <a:rPr lang="fi-FI" sz="1600"/>
                      <a:pPr algn="ctr" rtl="0">
                        <a:defRPr sz="1600">
                          <a:solidFill>
                            <a:schemeClr val="accent2"/>
                          </a:solidFill>
                          <a:latin typeface="Neue Haas Unica W1G Medium" panose="020B0404030206020203" pitchFamily="34" charset="0"/>
                        </a:defRPr>
                      </a:pPr>
                      <a:t>[CATEGORY NAME]</a:t>
                    </a:fld>
                    <a:r>
                      <a:rPr lang="en" sz="1600" b="0" i="0" u="none" baseline="0"/>
                      <a:t>, </a:t>
                    </a:r>
                    <a:fld id="{C14621A0-3CD5-D141-B020-A1BEEC1BB6EA}" type="PERCENTAGE">
                      <a:rPr lang="fi-FI" sz="1600" baseline="0"/>
                      <a:pPr algn="ctr" rtl="0">
                        <a:defRPr sz="1600">
                          <a:solidFill>
                            <a:schemeClr val="accent2"/>
                          </a:solidFill>
                          <a:latin typeface="Neue Haas Unica W1G Medium" panose="020B0404030206020203" pitchFamily="34" charset="0"/>
                        </a:defRPr>
                      </a:pPr>
                      <a:t>[PERCENTAGE]</a:t>
                    </a:fld>
                    <a:endParaRPr lang="en" sz="1600" b="0" i="0" u="none" baseline="0"/>
                  </a:p>
                </c:rich>
              </c:tx>
              <c:spPr>
                <a:noFill/>
                <a:ln>
                  <a:noFill/>
                </a:ln>
                <a:effectLst/>
              </c:spPr>
              <c:txPr>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3816318655694271"/>
                      <c:h val="8.9657453208325563E-2"/>
                    </c:manualLayout>
                  </c15:layout>
                  <c15:dlblFieldTable/>
                  <c15:showDataLabelsRange val="0"/>
                </c:ext>
                <c:ext xmlns:c16="http://schemas.microsoft.com/office/drawing/2014/chart" uri="{C3380CC4-5D6E-409C-BE32-E72D297353CC}">
                  <c16:uniqueId val="{0000000A-DC53-F647-A03A-3598FFE6282E}"/>
                </c:ext>
              </c:extLst>
            </c:dLbl>
            <c:dLbl>
              <c:idx val="5"/>
              <c:layout>
                <c:manualLayout>
                  <c:x val="-0.2259078327834117"/>
                  <c:y val="-0.2085464441431932"/>
                </c:manualLayout>
              </c:layout>
              <c:tx>
                <c:rich>
                  <a:bodyPr/>
                  <a:lstStyle/>
                  <a:p>
                    <a:fld id="{DD09F95B-B187-EB40-A00B-2794F247C6AE}" type="CATEGORYNAME">
                      <a:rPr lang="fi-FI" sz="1400"/>
                      <a:pPr/>
                      <a:t>[CATEGORY NAME]</a:t>
                    </a:fld>
                    <a:r>
                      <a:rPr lang="en" sz="1400" b="0" i="0" u="none" baseline="0"/>
                      <a:t>, </a:t>
                    </a:r>
                    <a:fld id="{A87B7E9B-2F66-E143-8F3E-01226E1A9D22}" type="PERCENTAGE">
                      <a:rPr lang="fi-FI" sz="1400" baseline="0"/>
                      <a:pPr/>
                      <a:t>[PERCENTAGE]</a:t>
                    </a:fld>
                    <a:r>
                      <a:rPr lang="en" sz="1400" b="0" i="0" u="none" baseline="0"/>
                      <a:t> </a:t>
                    </a:r>
                    <a:br>
                      <a:rPr lang="en" sz="1400" baseline="0"/>
                    </a:br>
                    <a:r>
                      <a:rPr lang="en" sz="1200" b="0" i="1" u="none" strike="noStrike" kern="1200" baseline="0">
                        <a:solidFill>
                          <a:srgbClr val="002548"/>
                        </a:solidFill>
                        <a:latin typeface="Neue Haas Unica W1G Medium" panose="020B0404030206020203" pitchFamily="34" charset="0"/>
                        <a:ea typeface="Neue Haas Unica W1G Medium" panose="020B0404030206020203" pitchFamily="34" charset="0"/>
                        <a:cs typeface="Neue Haas Unica W1G Medium" panose="020B0404030206020203" pitchFamily="34" charset="0"/>
                      </a:rPr>
                      <a:t>(the survey ended here for these respondents)</a:t>
                    </a:r>
                  </a:p>
                </c:rich>
              </c:tx>
              <c:showLegendKey val="1"/>
              <c:showVal val="0"/>
              <c:showCatName val="1"/>
              <c:showSerName val="0"/>
              <c:showPercent val="1"/>
              <c:showBubbleSize val="0"/>
              <c:separator>, </c:separator>
              <c:extLst>
                <c:ext xmlns:c15="http://schemas.microsoft.com/office/drawing/2012/chart" uri="{CE6537A1-D6FC-4f65-9D91-7224C49458BB}">
                  <c15:layout>
                    <c:manualLayout>
                      <c:w val="0.30569567628733885"/>
                      <c:h val="0.18928573276486535"/>
                    </c:manualLayout>
                  </c15:layout>
                  <c15:dlblFieldTable/>
                  <c15:showDataLabelsRange val="0"/>
                </c:ext>
                <c:ext xmlns:c16="http://schemas.microsoft.com/office/drawing/2014/chart" uri="{C3380CC4-5D6E-409C-BE32-E72D297353CC}">
                  <c16:uniqueId val="{0000000A-5FD8-43C8-8F32-C582ECCC1027}"/>
                </c:ext>
              </c:extLst>
            </c:dLbl>
            <c:spPr>
              <a:noFill/>
              <a:ln>
                <a:noFill/>
              </a:ln>
              <a:effectLst/>
            </c:spPr>
            <c:txPr>
              <a:bodyPr rot="0" spcFirstLastPara="1" vertOverflow="overflow" horzOverflow="overflow" vert="horz" wrap="square" lIns="38100" tIns="19050" rIns="38100" bIns="19050" anchor="ctr"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rnd" cmpd="sng" algn="ctr">
                  <a:solidFill>
                    <a:schemeClr val="tx1"/>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Sheet1!$A$2:$A$3</c:f>
              <c:strCache>
                <c:ptCount val="2"/>
                <c:pt idx="0">
                  <c:v>Read in print</c:v>
                </c:pt>
                <c:pt idx="1">
                  <c:v>Read digitally</c:v>
                </c:pt>
              </c:strCache>
            </c:strRef>
          </c:cat>
          <c:val>
            <c:numRef>
              <c:f>Sheet1!$B$2:$B$3</c:f>
              <c:numCache>
                <c:formatCode>General</c:formatCode>
                <c:ptCount val="2"/>
                <c:pt idx="0">
                  <c:v>3638</c:v>
                </c:pt>
                <c:pt idx="1">
                  <c:v>105</c:v>
                </c:pt>
              </c:numCache>
            </c:numRef>
          </c:val>
          <c:extLst>
            <c:ext xmlns:c16="http://schemas.microsoft.com/office/drawing/2014/chart" uri="{C3380CC4-5D6E-409C-BE32-E72D297353CC}">
              <c16:uniqueId val="{00000008-DC53-F647-A03A-3598FFE6282E}"/>
            </c:ext>
          </c:extLst>
        </c:ser>
        <c:dLbls>
          <c:showLegendKey val="0"/>
          <c:showVal val="0"/>
          <c:showCatName val="0"/>
          <c:showSerName val="0"/>
          <c:showPercent val="0"/>
          <c:showBubbleSize val="0"/>
          <c:showLeaderLines val="1"/>
        </c:dLbls>
        <c:firstSliceAng val="273"/>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60863741723457"/>
          <c:y val="8.4325364325834248E-3"/>
          <c:w val="0.35314916881916814"/>
          <c:h val="0.8955372217499072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3798-4C38-A01F-E31D77C39ABF}"/>
              </c:ext>
            </c:extLst>
          </c:dPt>
          <c:dPt>
            <c:idx val="1"/>
            <c:invertIfNegative val="0"/>
            <c:bubble3D val="0"/>
            <c:spPr>
              <a:solidFill>
                <a:srgbClr val="FF6363"/>
              </a:solidFill>
              <a:ln>
                <a:noFill/>
              </a:ln>
              <a:effectLst/>
            </c:spPr>
            <c:extLst>
              <c:ext xmlns:c16="http://schemas.microsoft.com/office/drawing/2014/chart" uri="{C3380CC4-5D6E-409C-BE32-E72D297353CC}">
                <c16:uniqueId val="{00000003-3798-4C38-A01F-E31D77C39ABF}"/>
              </c:ext>
            </c:extLst>
          </c:dPt>
          <c:dPt>
            <c:idx val="2"/>
            <c:invertIfNegative val="0"/>
            <c:bubble3D val="0"/>
            <c:spPr>
              <a:solidFill>
                <a:srgbClr val="FF6363"/>
              </a:solidFill>
              <a:ln>
                <a:noFill/>
              </a:ln>
              <a:effectLst/>
            </c:spPr>
            <c:extLst>
              <c:ext xmlns:c16="http://schemas.microsoft.com/office/drawing/2014/chart" uri="{C3380CC4-5D6E-409C-BE32-E72D297353CC}">
                <c16:uniqueId val="{00000005-3798-4C38-A01F-E31D77C39ABF}"/>
              </c:ext>
            </c:extLst>
          </c:dPt>
          <c:dPt>
            <c:idx val="4"/>
            <c:invertIfNegative val="0"/>
            <c:bubble3D val="0"/>
            <c:spPr>
              <a:solidFill>
                <a:srgbClr val="FF6363"/>
              </a:solidFill>
              <a:ln>
                <a:noFill/>
              </a:ln>
              <a:effectLst/>
            </c:spPr>
            <c:extLst>
              <c:ext xmlns:c16="http://schemas.microsoft.com/office/drawing/2014/chart" uri="{C3380CC4-5D6E-409C-BE32-E72D297353CC}">
                <c16:uniqueId val="{00000009-3798-4C38-A01F-E31D77C39AB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4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Print magazines</c:v>
                </c:pt>
                <c:pt idx="1">
                  <c:v>Mainly print magazines, with supplementary information in digital form</c:v>
                </c:pt>
                <c:pt idx="2">
                  <c:v>Email newsletter</c:v>
                </c:pt>
                <c:pt idx="3">
                  <c:v>Magazine’s/company’s website</c:v>
                </c:pt>
                <c:pt idx="4">
                  <c:v>Magazine’s/company’s social media</c:v>
                </c:pt>
              </c:strCache>
            </c:strRef>
          </c:cat>
          <c:val>
            <c:numRef>
              <c:f>Sheet1!$B$2:$B$6</c:f>
              <c:numCache>
                <c:formatCode>General</c:formatCode>
                <c:ptCount val="5"/>
                <c:pt idx="0">
                  <c:v>56.999999999999993</c:v>
                </c:pt>
                <c:pt idx="1">
                  <c:v>29.799999999999997</c:v>
                </c:pt>
                <c:pt idx="2">
                  <c:v>9.1999999999999993</c:v>
                </c:pt>
                <c:pt idx="3">
                  <c:v>2.5</c:v>
                </c:pt>
                <c:pt idx="4">
                  <c:v>1.5</c:v>
                </c:pt>
              </c:numCache>
            </c:numRef>
          </c:val>
          <c:extLst>
            <c:ext xmlns:c16="http://schemas.microsoft.com/office/drawing/2014/chart" uri="{C3380CC4-5D6E-409C-BE32-E72D297353CC}">
              <c16:uniqueId val="{0000000A-3798-4C38-A01F-E31D77C39ABF}"/>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1"/>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26335069177908"/>
          <c:y val="5.633252070149395E-2"/>
          <c:w val="0.61745364199363695"/>
          <c:h val="0.76283430991079659"/>
        </c:manualLayout>
      </c:layout>
      <c:lineChart>
        <c:grouping val="standard"/>
        <c:varyColors val="0"/>
        <c:ser>
          <c:idx val="0"/>
          <c:order val="0"/>
          <c:tx>
            <c:strRef>
              <c:f>Sheet1!$A$2</c:f>
              <c:strCache>
                <c:ptCount val="1"/>
                <c:pt idx="0">
                  <c:v>Print magazines</c:v>
                </c:pt>
              </c:strCache>
            </c:strRef>
          </c:tx>
          <c:spPr>
            <a:ln w="34925" cap="rnd">
              <a:solidFill>
                <a:schemeClr val="accent1"/>
              </a:solidFill>
              <a:round/>
            </a:ln>
            <a:effectLst/>
          </c:spPr>
          <c:marker>
            <c:symbol val="none"/>
          </c:marker>
          <c:cat>
            <c:strRef>
              <c:f>Sheet1!$B$1:$G$1</c:f>
              <c:strCache>
                <c:ptCount val="6"/>
                <c:pt idx="0">
                  <c:v>All</c:v>
                </c:pt>
                <c:pt idx="1">
                  <c:v>people under 30</c:v>
                </c:pt>
                <c:pt idx="2">
                  <c:v>30–39
years old</c:v>
                </c:pt>
                <c:pt idx="3">
                  <c:v>40–49
years old</c:v>
                </c:pt>
                <c:pt idx="4">
                  <c:v>50–65
years old</c:v>
                </c:pt>
                <c:pt idx="5">
                  <c:v>over 65
years old</c:v>
                </c:pt>
              </c:strCache>
            </c:strRef>
          </c:cat>
          <c:val>
            <c:numRef>
              <c:f>Sheet1!$B$2:$G$2</c:f>
              <c:numCache>
                <c:formatCode>0</c:formatCode>
                <c:ptCount val="6"/>
                <c:pt idx="0">
                  <c:v>57</c:v>
                </c:pt>
                <c:pt idx="1">
                  <c:v>49.5</c:v>
                </c:pt>
                <c:pt idx="2">
                  <c:v>55.400000000000006</c:v>
                </c:pt>
                <c:pt idx="3">
                  <c:v>52.400000000000006</c:v>
                </c:pt>
                <c:pt idx="4">
                  <c:v>57.099999999999994</c:v>
                </c:pt>
                <c:pt idx="5">
                  <c:v>58.8</c:v>
                </c:pt>
              </c:numCache>
            </c:numRef>
          </c:val>
          <c:smooth val="0"/>
          <c:extLst>
            <c:ext xmlns:c16="http://schemas.microsoft.com/office/drawing/2014/chart" uri="{C3380CC4-5D6E-409C-BE32-E72D297353CC}">
              <c16:uniqueId val="{00000000-0475-5449-96BE-C70CF79F4F3C}"/>
            </c:ext>
          </c:extLst>
        </c:ser>
        <c:ser>
          <c:idx val="1"/>
          <c:order val="1"/>
          <c:tx>
            <c:strRef>
              <c:f>Sheet1!$A$3</c:f>
              <c:strCache>
                <c:ptCount val="1"/>
                <c:pt idx="0">
                  <c:v>Mainly print magazines, with supplementary information in digital form</c:v>
                </c:pt>
              </c:strCache>
            </c:strRef>
          </c:tx>
          <c:spPr>
            <a:ln w="34925" cap="rnd">
              <a:solidFill>
                <a:schemeClr val="accent2"/>
              </a:solidFill>
              <a:prstDash val="sysDot"/>
              <a:round/>
            </a:ln>
            <a:effectLst/>
          </c:spPr>
          <c:marker>
            <c:symbol val="none"/>
          </c:marker>
          <c:cat>
            <c:strRef>
              <c:f>Sheet1!$B$1:$G$1</c:f>
              <c:strCache>
                <c:ptCount val="6"/>
                <c:pt idx="0">
                  <c:v>All</c:v>
                </c:pt>
                <c:pt idx="1">
                  <c:v>people under 30</c:v>
                </c:pt>
                <c:pt idx="2">
                  <c:v>30–39
years old</c:v>
                </c:pt>
                <c:pt idx="3">
                  <c:v>40–49
years old</c:v>
                </c:pt>
                <c:pt idx="4">
                  <c:v>50–65
years old</c:v>
                </c:pt>
                <c:pt idx="5">
                  <c:v>over 65
years old</c:v>
                </c:pt>
              </c:strCache>
            </c:strRef>
          </c:cat>
          <c:val>
            <c:numRef>
              <c:f>Sheet1!$B$3:$G$3</c:f>
              <c:numCache>
                <c:formatCode>0</c:formatCode>
                <c:ptCount val="6"/>
                <c:pt idx="0">
                  <c:v>29.8</c:v>
                </c:pt>
                <c:pt idx="1">
                  <c:v>26.3</c:v>
                </c:pt>
                <c:pt idx="2">
                  <c:v>21.2</c:v>
                </c:pt>
                <c:pt idx="3">
                  <c:v>28.299999999999997</c:v>
                </c:pt>
                <c:pt idx="4">
                  <c:v>30.2</c:v>
                </c:pt>
                <c:pt idx="5">
                  <c:v>31.4</c:v>
                </c:pt>
              </c:numCache>
            </c:numRef>
          </c:val>
          <c:smooth val="0"/>
          <c:extLst>
            <c:ext xmlns:c16="http://schemas.microsoft.com/office/drawing/2014/chart" uri="{C3380CC4-5D6E-409C-BE32-E72D297353CC}">
              <c16:uniqueId val="{00000001-0475-5449-96BE-C70CF79F4F3C}"/>
            </c:ext>
          </c:extLst>
        </c:ser>
        <c:ser>
          <c:idx val="2"/>
          <c:order val="2"/>
          <c:tx>
            <c:strRef>
              <c:f>Sheet1!$A$4</c:f>
              <c:strCache>
                <c:ptCount val="1"/>
                <c:pt idx="0">
                  <c:v>Newsletter (email)</c:v>
                </c:pt>
              </c:strCache>
            </c:strRef>
          </c:tx>
          <c:spPr>
            <a:ln w="34925" cap="rnd">
              <a:solidFill>
                <a:schemeClr val="accent3"/>
              </a:solidFill>
              <a:prstDash val="sysDash"/>
              <a:round/>
            </a:ln>
            <a:effectLst/>
          </c:spPr>
          <c:marker>
            <c:symbol val="none"/>
          </c:marker>
          <c:cat>
            <c:strRef>
              <c:f>Sheet1!$B$1:$G$1</c:f>
              <c:strCache>
                <c:ptCount val="6"/>
                <c:pt idx="0">
                  <c:v>All</c:v>
                </c:pt>
                <c:pt idx="1">
                  <c:v>people under 30</c:v>
                </c:pt>
                <c:pt idx="2">
                  <c:v>30–39
years old</c:v>
                </c:pt>
                <c:pt idx="3">
                  <c:v>40–49
years old</c:v>
                </c:pt>
                <c:pt idx="4">
                  <c:v>50–65
years old</c:v>
                </c:pt>
                <c:pt idx="5">
                  <c:v>over 65
years old</c:v>
                </c:pt>
              </c:strCache>
            </c:strRef>
          </c:cat>
          <c:val>
            <c:numRef>
              <c:f>Sheet1!$B$4:$G$4</c:f>
              <c:numCache>
                <c:formatCode>0</c:formatCode>
                <c:ptCount val="6"/>
                <c:pt idx="0">
                  <c:v>9.1999999999999993</c:v>
                </c:pt>
                <c:pt idx="1">
                  <c:v>12.1</c:v>
                </c:pt>
                <c:pt idx="2">
                  <c:v>12.3</c:v>
                </c:pt>
                <c:pt idx="3">
                  <c:v>11.700000000000001</c:v>
                </c:pt>
                <c:pt idx="4">
                  <c:v>9</c:v>
                </c:pt>
                <c:pt idx="5">
                  <c:v>8</c:v>
                </c:pt>
              </c:numCache>
            </c:numRef>
          </c:val>
          <c:smooth val="0"/>
          <c:extLst>
            <c:ext xmlns:c16="http://schemas.microsoft.com/office/drawing/2014/chart" uri="{C3380CC4-5D6E-409C-BE32-E72D297353CC}">
              <c16:uniqueId val="{00000002-0475-5449-96BE-C70CF79F4F3C}"/>
            </c:ext>
          </c:extLst>
        </c:ser>
        <c:ser>
          <c:idx val="3"/>
          <c:order val="3"/>
          <c:tx>
            <c:strRef>
              <c:f>Sheet1!$A$5</c:f>
              <c:strCache>
                <c:ptCount val="1"/>
                <c:pt idx="0">
                  <c:v>Magazine’s/company’s website</c:v>
                </c:pt>
              </c:strCache>
            </c:strRef>
          </c:tx>
          <c:spPr>
            <a:ln w="38100" cap="rnd">
              <a:solidFill>
                <a:schemeClr val="accent1"/>
              </a:solidFill>
              <a:prstDash val="sysDash"/>
              <a:round/>
            </a:ln>
            <a:effectLst/>
          </c:spPr>
          <c:marker>
            <c:symbol val="none"/>
          </c:marker>
          <c:cat>
            <c:strRef>
              <c:f>Sheet1!$B$1:$G$1</c:f>
              <c:strCache>
                <c:ptCount val="6"/>
                <c:pt idx="0">
                  <c:v>All</c:v>
                </c:pt>
                <c:pt idx="1">
                  <c:v>people under 30</c:v>
                </c:pt>
                <c:pt idx="2">
                  <c:v>30–39
years old</c:v>
                </c:pt>
                <c:pt idx="3">
                  <c:v>40–49
years old</c:v>
                </c:pt>
                <c:pt idx="4">
                  <c:v>50–65
years old</c:v>
                </c:pt>
                <c:pt idx="5">
                  <c:v>over 65
years old</c:v>
                </c:pt>
              </c:strCache>
            </c:strRef>
          </c:cat>
          <c:val>
            <c:numRef>
              <c:f>Sheet1!$B$5:$G$5</c:f>
              <c:numCache>
                <c:formatCode>0</c:formatCode>
                <c:ptCount val="6"/>
                <c:pt idx="0">
                  <c:v>2.5</c:v>
                </c:pt>
                <c:pt idx="1">
                  <c:v>7.1</c:v>
                </c:pt>
                <c:pt idx="2">
                  <c:v>5.2</c:v>
                </c:pt>
                <c:pt idx="3">
                  <c:v>3.8</c:v>
                </c:pt>
                <c:pt idx="4">
                  <c:v>2.4</c:v>
                </c:pt>
                <c:pt idx="5">
                  <c:v>1.6</c:v>
                </c:pt>
              </c:numCache>
            </c:numRef>
          </c:val>
          <c:smooth val="0"/>
          <c:extLst>
            <c:ext xmlns:c16="http://schemas.microsoft.com/office/drawing/2014/chart" uri="{C3380CC4-5D6E-409C-BE32-E72D297353CC}">
              <c16:uniqueId val="{00000003-0475-5449-96BE-C70CF79F4F3C}"/>
            </c:ext>
          </c:extLst>
        </c:ser>
        <c:ser>
          <c:idx val="4"/>
          <c:order val="4"/>
          <c:tx>
            <c:strRef>
              <c:f>Sheet1!$A$6</c:f>
              <c:strCache>
                <c:ptCount val="1"/>
                <c:pt idx="0">
                  <c:v>Magazine’s/company’s social media</c:v>
                </c:pt>
              </c:strCache>
            </c:strRef>
          </c:tx>
          <c:spPr>
            <a:ln w="31750" cap="rnd">
              <a:solidFill>
                <a:schemeClr val="accent2"/>
              </a:solidFill>
              <a:round/>
            </a:ln>
            <a:effectLst/>
          </c:spPr>
          <c:marker>
            <c:symbol val="none"/>
          </c:marker>
          <c:cat>
            <c:strRef>
              <c:f>Sheet1!$B$1:$G$1</c:f>
              <c:strCache>
                <c:ptCount val="6"/>
                <c:pt idx="0">
                  <c:v>All</c:v>
                </c:pt>
                <c:pt idx="1">
                  <c:v>people under 30</c:v>
                </c:pt>
                <c:pt idx="2">
                  <c:v>30–39
years old</c:v>
                </c:pt>
                <c:pt idx="3">
                  <c:v>40–49
years old</c:v>
                </c:pt>
                <c:pt idx="4">
                  <c:v>50–65
years old</c:v>
                </c:pt>
                <c:pt idx="5">
                  <c:v>over 65
years old</c:v>
                </c:pt>
              </c:strCache>
            </c:strRef>
          </c:cat>
          <c:val>
            <c:numRef>
              <c:f>Sheet1!$B$6:$G$6</c:f>
              <c:numCache>
                <c:formatCode>0</c:formatCode>
                <c:ptCount val="6"/>
                <c:pt idx="0">
                  <c:v>1.5</c:v>
                </c:pt>
                <c:pt idx="1">
                  <c:v>5.0999999999999996</c:v>
                </c:pt>
                <c:pt idx="2">
                  <c:v>5.8999999999999995</c:v>
                </c:pt>
                <c:pt idx="3">
                  <c:v>3.8</c:v>
                </c:pt>
                <c:pt idx="4">
                  <c:v>1.3</c:v>
                </c:pt>
                <c:pt idx="5">
                  <c:v>0.2</c:v>
                </c:pt>
              </c:numCache>
            </c:numRef>
          </c:val>
          <c:smooth val="0"/>
          <c:extLst>
            <c:ext xmlns:c16="http://schemas.microsoft.com/office/drawing/2014/chart" uri="{C3380CC4-5D6E-409C-BE32-E72D297353CC}">
              <c16:uniqueId val="{00000004-0475-5449-96BE-C70CF79F4F3C}"/>
            </c:ext>
          </c:extLst>
        </c:ser>
        <c:dLbls>
          <c:showLegendKey val="0"/>
          <c:showVal val="0"/>
          <c:showCatName val="0"/>
          <c:showSerName val="0"/>
          <c:showPercent val="0"/>
          <c:showBubbleSize val="0"/>
        </c:dLbls>
        <c:smooth val="0"/>
        <c:axId val="1890891712"/>
        <c:axId val="1869618640"/>
      </c:lineChart>
      <c:catAx>
        <c:axId val="1890891712"/>
        <c:scaling>
          <c:orientation val="minMax"/>
        </c:scaling>
        <c:delete val="0"/>
        <c:axPos val="b"/>
        <c:numFmt formatCode="General" sourceLinked="1"/>
        <c:majorTickMark val="none"/>
        <c:minorTickMark val="none"/>
        <c:tickLblPos val="nextTo"/>
        <c:spPr>
          <a:noFill/>
          <a:ln w="9525" cap="flat" cmpd="sng" algn="ctr">
            <a:solidFill>
              <a:schemeClr val="accent2"/>
            </a:solidFill>
            <a:round/>
          </a:ln>
          <a:effectLst/>
        </c:spPr>
        <c:txPr>
          <a:bodyPr rot="-60000000" spcFirstLastPara="1" vertOverflow="ellipsis" vert="horz" wrap="square" anchor="ctr" anchorCtr="1"/>
          <a:lstStyle/>
          <a:p>
            <a:pPr rtl="0">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Algn val="ctr"/>
        <c:lblOffset val="100"/>
        <c:noMultiLvlLbl val="0"/>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midCat"/>
      </c:valAx>
      <c:spPr>
        <a:noFill/>
        <a:ln>
          <a:noFill/>
        </a:ln>
        <a:effectLst/>
      </c:spPr>
    </c:plotArea>
    <c:legend>
      <c:legendPos val="l"/>
      <c:layout>
        <c:manualLayout>
          <c:xMode val="edge"/>
          <c:yMode val="edge"/>
          <c:x val="7.4942693918400392E-3"/>
          <c:y val="0.13387852501723826"/>
          <c:w val="0.3000656289496742"/>
          <c:h val="0.6774842787702785"/>
        </c:manualLayout>
      </c:layout>
      <c:overlay val="0"/>
      <c:spPr>
        <a:noFill/>
        <a:ln>
          <a:noFill/>
        </a:ln>
        <a:effectLst/>
      </c:spPr>
      <c:txPr>
        <a:bodyPr rot="0" spcFirstLastPara="1" vertOverflow="ellipsis" vert="horz" wrap="square" anchor="ctr" anchorCtr="1"/>
        <a:lstStyle/>
        <a:p>
          <a:pPr rtl="0">
            <a:defRPr sz="1300" b="0" i="0" u="none" strike="noStrike" kern="1200" baseline="0">
              <a:solidFill>
                <a:schemeClr val="tx2"/>
              </a:solidFill>
              <a:latin typeface="Neue Haas Unica W1G Medium"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60863741723457"/>
          <c:y val="8.4325364325834248E-3"/>
          <c:w val="0.35314916881916814"/>
          <c:h val="0.8955372217499072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3798-4C38-A01F-E31D77C39ABF}"/>
              </c:ext>
            </c:extLst>
          </c:dPt>
          <c:dPt>
            <c:idx val="1"/>
            <c:invertIfNegative val="0"/>
            <c:bubble3D val="0"/>
            <c:spPr>
              <a:solidFill>
                <a:srgbClr val="FF6363"/>
              </a:solidFill>
              <a:ln>
                <a:noFill/>
              </a:ln>
              <a:effectLst/>
            </c:spPr>
            <c:extLst>
              <c:ext xmlns:c16="http://schemas.microsoft.com/office/drawing/2014/chart" uri="{C3380CC4-5D6E-409C-BE32-E72D297353CC}">
                <c16:uniqueId val="{00000003-3798-4C38-A01F-E31D77C39ABF}"/>
              </c:ext>
            </c:extLst>
          </c:dPt>
          <c:dPt>
            <c:idx val="2"/>
            <c:invertIfNegative val="0"/>
            <c:bubble3D val="0"/>
            <c:spPr>
              <a:solidFill>
                <a:srgbClr val="FF6363"/>
              </a:solidFill>
              <a:ln>
                <a:noFill/>
              </a:ln>
              <a:effectLst/>
            </c:spPr>
            <c:extLst>
              <c:ext xmlns:c16="http://schemas.microsoft.com/office/drawing/2014/chart" uri="{C3380CC4-5D6E-409C-BE32-E72D297353CC}">
                <c16:uniqueId val="{00000005-3798-4C38-A01F-E31D77C39ABF}"/>
              </c:ext>
            </c:extLst>
          </c:dPt>
          <c:dPt>
            <c:idx val="4"/>
            <c:invertIfNegative val="0"/>
            <c:bubble3D val="0"/>
            <c:spPr>
              <a:solidFill>
                <a:srgbClr val="FF6363"/>
              </a:solidFill>
              <a:ln>
                <a:noFill/>
              </a:ln>
              <a:effectLst/>
            </c:spPr>
            <c:extLst>
              <c:ext xmlns:c16="http://schemas.microsoft.com/office/drawing/2014/chart" uri="{C3380CC4-5D6E-409C-BE32-E72D297353CC}">
                <c16:uniqueId val="{00000009-3798-4C38-A01F-E31D77C39AB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4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Print magazines</c:v>
                </c:pt>
                <c:pt idx="1">
                  <c:v>Mainly print magazines, with supplementary information in digital form</c:v>
                </c:pt>
                <c:pt idx="2">
                  <c:v>Newsletter (email)</c:v>
                </c:pt>
                <c:pt idx="3">
                  <c:v>Magazine’s/organization’s website</c:v>
                </c:pt>
                <c:pt idx="4">
                  <c:v>Magazine’s/organization’s social media</c:v>
                </c:pt>
              </c:strCache>
            </c:strRef>
          </c:cat>
          <c:val>
            <c:numRef>
              <c:f>Sheet1!$B$2:$B$6</c:f>
              <c:numCache>
                <c:formatCode>0</c:formatCode>
                <c:ptCount val="5"/>
                <c:pt idx="0">
                  <c:v>60.9</c:v>
                </c:pt>
                <c:pt idx="1">
                  <c:v>31.6</c:v>
                </c:pt>
                <c:pt idx="2">
                  <c:v>5.4</c:v>
                </c:pt>
                <c:pt idx="3">
                  <c:v>1.3</c:v>
                </c:pt>
                <c:pt idx="4">
                  <c:v>0.89999999999999991</c:v>
                </c:pt>
              </c:numCache>
            </c:numRef>
          </c:val>
          <c:extLst>
            <c:ext xmlns:c16="http://schemas.microsoft.com/office/drawing/2014/chart" uri="{C3380CC4-5D6E-409C-BE32-E72D297353CC}">
              <c16:uniqueId val="{0000000A-3798-4C38-A01F-E31D77C39ABF}"/>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60863741723457"/>
          <c:y val="8.4325364325834248E-3"/>
          <c:w val="0.35314916881916814"/>
          <c:h val="0.8955372217499072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3798-4C38-A01F-E31D77C39ABF}"/>
              </c:ext>
            </c:extLst>
          </c:dPt>
          <c:dPt>
            <c:idx val="1"/>
            <c:invertIfNegative val="0"/>
            <c:bubble3D val="0"/>
            <c:spPr>
              <a:solidFill>
                <a:srgbClr val="FF6363"/>
              </a:solidFill>
              <a:ln>
                <a:noFill/>
              </a:ln>
              <a:effectLst/>
            </c:spPr>
            <c:extLst>
              <c:ext xmlns:c16="http://schemas.microsoft.com/office/drawing/2014/chart" uri="{C3380CC4-5D6E-409C-BE32-E72D297353CC}">
                <c16:uniqueId val="{00000003-3798-4C38-A01F-E31D77C39ABF}"/>
              </c:ext>
            </c:extLst>
          </c:dPt>
          <c:dPt>
            <c:idx val="2"/>
            <c:invertIfNegative val="0"/>
            <c:bubble3D val="0"/>
            <c:spPr>
              <a:solidFill>
                <a:srgbClr val="FF6363"/>
              </a:solidFill>
              <a:ln>
                <a:noFill/>
              </a:ln>
              <a:effectLst/>
            </c:spPr>
            <c:extLst>
              <c:ext xmlns:c16="http://schemas.microsoft.com/office/drawing/2014/chart" uri="{C3380CC4-5D6E-409C-BE32-E72D297353CC}">
                <c16:uniqueId val="{00000005-3798-4C38-A01F-E31D77C39ABF}"/>
              </c:ext>
            </c:extLst>
          </c:dPt>
          <c:dPt>
            <c:idx val="4"/>
            <c:invertIfNegative val="0"/>
            <c:bubble3D val="0"/>
            <c:spPr>
              <a:solidFill>
                <a:srgbClr val="FF6363"/>
              </a:solidFill>
              <a:ln>
                <a:noFill/>
              </a:ln>
              <a:effectLst/>
            </c:spPr>
            <c:extLst>
              <c:ext xmlns:c16="http://schemas.microsoft.com/office/drawing/2014/chart" uri="{C3380CC4-5D6E-409C-BE32-E72D297353CC}">
                <c16:uniqueId val="{00000009-3798-4C38-A01F-E31D77C39AB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4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Print magazines</c:v>
                </c:pt>
                <c:pt idx="1">
                  <c:v>Newsletter (email)</c:v>
                </c:pt>
                <c:pt idx="2">
                  <c:v>Mainly print magazines, with supplementary information in digital form</c:v>
                </c:pt>
                <c:pt idx="3">
                  <c:v>Magazine’s/organization’s website</c:v>
                </c:pt>
                <c:pt idx="4">
                  <c:v>Magazine’s/organization’s social media</c:v>
                </c:pt>
              </c:strCache>
            </c:strRef>
          </c:cat>
          <c:val>
            <c:numRef>
              <c:f>Sheet1!$B$2:$B$6</c:f>
              <c:numCache>
                <c:formatCode>0</c:formatCode>
                <c:ptCount val="5"/>
                <c:pt idx="0">
                  <c:v>30.5</c:v>
                </c:pt>
                <c:pt idx="1">
                  <c:v>30.5</c:v>
                </c:pt>
                <c:pt idx="2">
                  <c:v>25.7</c:v>
                </c:pt>
                <c:pt idx="3">
                  <c:v>9.5</c:v>
                </c:pt>
                <c:pt idx="4">
                  <c:v>3.8</c:v>
                </c:pt>
              </c:numCache>
            </c:numRef>
          </c:val>
          <c:extLst>
            <c:ext xmlns:c16="http://schemas.microsoft.com/office/drawing/2014/chart" uri="{C3380CC4-5D6E-409C-BE32-E72D297353CC}">
              <c16:uniqueId val="{0000000A-3798-4C38-A01F-E31D77C39ABF}"/>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60863741723457"/>
          <c:y val="8.4325364325834248E-3"/>
          <c:w val="0.35314916881916814"/>
          <c:h val="0.8955372217499072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3798-4C38-A01F-E31D77C39ABF}"/>
              </c:ext>
            </c:extLst>
          </c:dPt>
          <c:dPt>
            <c:idx val="1"/>
            <c:invertIfNegative val="0"/>
            <c:bubble3D val="0"/>
            <c:spPr>
              <a:solidFill>
                <a:srgbClr val="FF6363"/>
              </a:solidFill>
              <a:ln>
                <a:noFill/>
              </a:ln>
              <a:effectLst/>
            </c:spPr>
            <c:extLst>
              <c:ext xmlns:c16="http://schemas.microsoft.com/office/drawing/2014/chart" uri="{C3380CC4-5D6E-409C-BE32-E72D297353CC}">
                <c16:uniqueId val="{00000003-3798-4C38-A01F-E31D77C39ABF}"/>
              </c:ext>
            </c:extLst>
          </c:dPt>
          <c:dPt>
            <c:idx val="2"/>
            <c:invertIfNegative val="0"/>
            <c:bubble3D val="0"/>
            <c:spPr>
              <a:solidFill>
                <a:srgbClr val="FF6363"/>
              </a:solidFill>
              <a:ln>
                <a:noFill/>
              </a:ln>
              <a:effectLst/>
            </c:spPr>
            <c:extLst>
              <c:ext xmlns:c16="http://schemas.microsoft.com/office/drawing/2014/chart" uri="{C3380CC4-5D6E-409C-BE32-E72D297353CC}">
                <c16:uniqueId val="{00000005-3798-4C38-A01F-E31D77C39ABF}"/>
              </c:ext>
            </c:extLst>
          </c:dPt>
          <c:dPt>
            <c:idx val="4"/>
            <c:invertIfNegative val="0"/>
            <c:bubble3D val="0"/>
            <c:spPr>
              <a:solidFill>
                <a:srgbClr val="FF6363"/>
              </a:solidFill>
              <a:ln>
                <a:noFill/>
              </a:ln>
              <a:effectLst/>
            </c:spPr>
            <c:extLst>
              <c:ext xmlns:c16="http://schemas.microsoft.com/office/drawing/2014/chart" uri="{C3380CC4-5D6E-409C-BE32-E72D297353CC}">
                <c16:uniqueId val="{00000009-3798-4C38-A01F-E31D77C39AB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4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Print magazines</c:v>
                </c:pt>
                <c:pt idx="1">
                  <c:v>Mainly print magazines, with supplementary information in digital form</c:v>
                </c:pt>
                <c:pt idx="2">
                  <c:v>Newsletter (email)</c:v>
                </c:pt>
                <c:pt idx="3">
                  <c:v>Magazine’s/company’s website</c:v>
                </c:pt>
                <c:pt idx="4">
                  <c:v>Magazine’s/company’s social media</c:v>
                </c:pt>
              </c:strCache>
            </c:strRef>
          </c:cat>
          <c:val>
            <c:numRef>
              <c:f>Sheet1!$B$2:$B$6</c:f>
              <c:numCache>
                <c:formatCode>0</c:formatCode>
                <c:ptCount val="5"/>
                <c:pt idx="0">
                  <c:v>49.5</c:v>
                </c:pt>
                <c:pt idx="1">
                  <c:v>26.3</c:v>
                </c:pt>
                <c:pt idx="2">
                  <c:v>12.1</c:v>
                </c:pt>
                <c:pt idx="3">
                  <c:v>7.1</c:v>
                </c:pt>
                <c:pt idx="4">
                  <c:v>5.0999999999999996</c:v>
                </c:pt>
              </c:numCache>
            </c:numRef>
          </c:val>
          <c:extLst>
            <c:ext xmlns:c16="http://schemas.microsoft.com/office/drawing/2014/chart" uri="{C3380CC4-5D6E-409C-BE32-E72D297353CC}">
              <c16:uniqueId val="{0000000A-3798-4C38-A01F-E31D77C39ABF}"/>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60863741723457"/>
          <c:y val="8.4325364325834248E-3"/>
          <c:w val="0.35314916881916814"/>
          <c:h val="0.8955372217499072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3798-4C38-A01F-E31D77C39ABF}"/>
              </c:ext>
            </c:extLst>
          </c:dPt>
          <c:dPt>
            <c:idx val="1"/>
            <c:invertIfNegative val="0"/>
            <c:bubble3D val="0"/>
            <c:spPr>
              <a:solidFill>
                <a:srgbClr val="FF6363"/>
              </a:solidFill>
              <a:ln>
                <a:noFill/>
              </a:ln>
              <a:effectLst/>
            </c:spPr>
            <c:extLst>
              <c:ext xmlns:c16="http://schemas.microsoft.com/office/drawing/2014/chart" uri="{C3380CC4-5D6E-409C-BE32-E72D297353CC}">
                <c16:uniqueId val="{00000003-3798-4C38-A01F-E31D77C39ABF}"/>
              </c:ext>
            </c:extLst>
          </c:dPt>
          <c:dPt>
            <c:idx val="2"/>
            <c:invertIfNegative val="0"/>
            <c:bubble3D val="0"/>
            <c:spPr>
              <a:solidFill>
                <a:srgbClr val="FF6363"/>
              </a:solidFill>
              <a:ln>
                <a:noFill/>
              </a:ln>
              <a:effectLst/>
            </c:spPr>
            <c:extLst>
              <c:ext xmlns:c16="http://schemas.microsoft.com/office/drawing/2014/chart" uri="{C3380CC4-5D6E-409C-BE32-E72D297353CC}">
                <c16:uniqueId val="{00000005-3798-4C38-A01F-E31D77C39ABF}"/>
              </c:ext>
            </c:extLst>
          </c:dPt>
          <c:dPt>
            <c:idx val="4"/>
            <c:invertIfNegative val="0"/>
            <c:bubble3D val="0"/>
            <c:spPr>
              <a:solidFill>
                <a:srgbClr val="FF6363"/>
              </a:solidFill>
              <a:ln>
                <a:noFill/>
              </a:ln>
              <a:effectLst/>
            </c:spPr>
            <c:extLst>
              <c:ext xmlns:c16="http://schemas.microsoft.com/office/drawing/2014/chart" uri="{C3380CC4-5D6E-409C-BE32-E72D297353CC}">
                <c16:uniqueId val="{00000009-3798-4C38-A01F-E31D77C39AB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4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Print magazines</c:v>
                </c:pt>
                <c:pt idx="1">
                  <c:v>Mainly print magazines, with supplementary information in digital form</c:v>
                </c:pt>
                <c:pt idx="2">
                  <c:v>Newsletter (email)</c:v>
                </c:pt>
                <c:pt idx="3">
                  <c:v>Magazine’s/company’s social media</c:v>
                </c:pt>
                <c:pt idx="4">
                  <c:v>Magazine’s/company’s website</c:v>
                </c:pt>
              </c:strCache>
            </c:strRef>
          </c:cat>
          <c:val>
            <c:numRef>
              <c:f>Sheet1!$B$2:$B$6</c:f>
              <c:numCache>
                <c:formatCode>0</c:formatCode>
                <c:ptCount val="5"/>
                <c:pt idx="0">
                  <c:v>55.400000000000006</c:v>
                </c:pt>
                <c:pt idx="1">
                  <c:v>21.2</c:v>
                </c:pt>
                <c:pt idx="2">
                  <c:v>12.3</c:v>
                </c:pt>
                <c:pt idx="3">
                  <c:v>5.8999999999999995</c:v>
                </c:pt>
                <c:pt idx="4">
                  <c:v>5.2</c:v>
                </c:pt>
              </c:numCache>
            </c:numRef>
          </c:val>
          <c:extLst>
            <c:ext xmlns:c16="http://schemas.microsoft.com/office/drawing/2014/chart" uri="{C3380CC4-5D6E-409C-BE32-E72D297353CC}">
              <c16:uniqueId val="{0000000A-3798-4C38-A01F-E31D77C39ABF}"/>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60863741723457"/>
          <c:y val="8.4325364325834248E-3"/>
          <c:w val="0.35314916881916814"/>
          <c:h val="0.8955372217499072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3798-4C38-A01F-E31D77C39ABF}"/>
              </c:ext>
            </c:extLst>
          </c:dPt>
          <c:dPt>
            <c:idx val="1"/>
            <c:invertIfNegative val="0"/>
            <c:bubble3D val="0"/>
            <c:spPr>
              <a:solidFill>
                <a:srgbClr val="FF6363"/>
              </a:solidFill>
              <a:ln>
                <a:noFill/>
              </a:ln>
              <a:effectLst/>
            </c:spPr>
            <c:extLst>
              <c:ext xmlns:c16="http://schemas.microsoft.com/office/drawing/2014/chart" uri="{C3380CC4-5D6E-409C-BE32-E72D297353CC}">
                <c16:uniqueId val="{00000003-3798-4C38-A01F-E31D77C39ABF}"/>
              </c:ext>
            </c:extLst>
          </c:dPt>
          <c:dPt>
            <c:idx val="2"/>
            <c:invertIfNegative val="0"/>
            <c:bubble3D val="0"/>
            <c:spPr>
              <a:solidFill>
                <a:srgbClr val="FF6363"/>
              </a:solidFill>
              <a:ln>
                <a:noFill/>
              </a:ln>
              <a:effectLst/>
            </c:spPr>
            <c:extLst>
              <c:ext xmlns:c16="http://schemas.microsoft.com/office/drawing/2014/chart" uri="{C3380CC4-5D6E-409C-BE32-E72D297353CC}">
                <c16:uniqueId val="{00000005-3798-4C38-A01F-E31D77C39ABF}"/>
              </c:ext>
            </c:extLst>
          </c:dPt>
          <c:dPt>
            <c:idx val="4"/>
            <c:invertIfNegative val="0"/>
            <c:bubble3D val="0"/>
            <c:spPr>
              <a:solidFill>
                <a:srgbClr val="FF6363"/>
              </a:solidFill>
              <a:ln>
                <a:noFill/>
              </a:ln>
              <a:effectLst/>
            </c:spPr>
            <c:extLst>
              <c:ext xmlns:c16="http://schemas.microsoft.com/office/drawing/2014/chart" uri="{C3380CC4-5D6E-409C-BE32-E72D297353CC}">
                <c16:uniqueId val="{00000009-3798-4C38-A01F-E31D77C39AB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4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Print magazines</c:v>
                </c:pt>
                <c:pt idx="1">
                  <c:v>Mainly print magazines, with supplementary information in digital form</c:v>
                </c:pt>
                <c:pt idx="2">
                  <c:v>Newsletter (email)</c:v>
                </c:pt>
                <c:pt idx="3">
                  <c:v>Magazine’s/company’s social media</c:v>
                </c:pt>
                <c:pt idx="4">
                  <c:v>Magazine’s/company’s website</c:v>
                </c:pt>
              </c:strCache>
            </c:strRef>
          </c:cat>
          <c:val>
            <c:numRef>
              <c:f>Sheet1!$B$2:$B$6</c:f>
              <c:numCache>
                <c:formatCode>0</c:formatCode>
                <c:ptCount val="5"/>
                <c:pt idx="0">
                  <c:v>52.400000000000006</c:v>
                </c:pt>
                <c:pt idx="1">
                  <c:v>28.299999999999997</c:v>
                </c:pt>
                <c:pt idx="2">
                  <c:v>11.700000000000001</c:v>
                </c:pt>
                <c:pt idx="3">
                  <c:v>3.8</c:v>
                </c:pt>
                <c:pt idx="4">
                  <c:v>3.8</c:v>
                </c:pt>
              </c:numCache>
            </c:numRef>
          </c:val>
          <c:extLst>
            <c:ext xmlns:c16="http://schemas.microsoft.com/office/drawing/2014/chart" uri="{C3380CC4-5D6E-409C-BE32-E72D297353CC}">
              <c16:uniqueId val="{0000000A-3798-4C38-A01F-E31D77C39ABF}"/>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0255204977342092"/>
          <c:y val="0"/>
          <c:w val="0.35314916881916814"/>
          <c:h val="0.8955372217499072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3798-4C38-A01F-E31D77C39ABF}"/>
              </c:ext>
            </c:extLst>
          </c:dPt>
          <c:dPt>
            <c:idx val="1"/>
            <c:invertIfNegative val="0"/>
            <c:bubble3D val="0"/>
            <c:spPr>
              <a:solidFill>
                <a:srgbClr val="FF6363"/>
              </a:solidFill>
              <a:ln>
                <a:noFill/>
              </a:ln>
              <a:effectLst/>
            </c:spPr>
            <c:extLst>
              <c:ext xmlns:c16="http://schemas.microsoft.com/office/drawing/2014/chart" uri="{C3380CC4-5D6E-409C-BE32-E72D297353CC}">
                <c16:uniqueId val="{00000003-3798-4C38-A01F-E31D77C39ABF}"/>
              </c:ext>
            </c:extLst>
          </c:dPt>
          <c:dPt>
            <c:idx val="2"/>
            <c:invertIfNegative val="0"/>
            <c:bubble3D val="0"/>
            <c:spPr>
              <a:solidFill>
                <a:srgbClr val="FF6363"/>
              </a:solidFill>
              <a:ln>
                <a:noFill/>
              </a:ln>
              <a:effectLst/>
            </c:spPr>
            <c:extLst>
              <c:ext xmlns:c16="http://schemas.microsoft.com/office/drawing/2014/chart" uri="{C3380CC4-5D6E-409C-BE32-E72D297353CC}">
                <c16:uniqueId val="{00000005-3798-4C38-A01F-E31D77C39ABF}"/>
              </c:ext>
            </c:extLst>
          </c:dPt>
          <c:dPt>
            <c:idx val="4"/>
            <c:invertIfNegative val="0"/>
            <c:bubble3D val="0"/>
            <c:spPr>
              <a:solidFill>
                <a:srgbClr val="FF6363"/>
              </a:solidFill>
              <a:ln>
                <a:noFill/>
              </a:ln>
              <a:effectLst/>
            </c:spPr>
            <c:extLst>
              <c:ext xmlns:c16="http://schemas.microsoft.com/office/drawing/2014/chart" uri="{C3380CC4-5D6E-409C-BE32-E72D297353CC}">
                <c16:uniqueId val="{00000009-3798-4C38-A01F-E31D77C39AB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4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Print magazines</c:v>
                </c:pt>
                <c:pt idx="1">
                  <c:v>Mainly print magazines, with supplementary information in digital form</c:v>
                </c:pt>
                <c:pt idx="2">
                  <c:v>Newsletter (email)</c:v>
                </c:pt>
                <c:pt idx="3">
                  <c:v>Magazine’s/company’s website</c:v>
                </c:pt>
                <c:pt idx="4">
                  <c:v>Magazine’s/company’s social media</c:v>
                </c:pt>
              </c:strCache>
            </c:strRef>
          </c:cat>
          <c:val>
            <c:numRef>
              <c:f>Sheet1!$B$2:$B$6</c:f>
              <c:numCache>
                <c:formatCode>0</c:formatCode>
                <c:ptCount val="5"/>
                <c:pt idx="0">
                  <c:v>57.099999999999994</c:v>
                </c:pt>
                <c:pt idx="1">
                  <c:v>30.2</c:v>
                </c:pt>
                <c:pt idx="2">
                  <c:v>9</c:v>
                </c:pt>
                <c:pt idx="3">
                  <c:v>2.4</c:v>
                </c:pt>
                <c:pt idx="4">
                  <c:v>1.3</c:v>
                </c:pt>
              </c:numCache>
            </c:numRef>
          </c:val>
          <c:extLst>
            <c:ext xmlns:c16="http://schemas.microsoft.com/office/drawing/2014/chart" uri="{C3380CC4-5D6E-409C-BE32-E72D297353CC}">
              <c16:uniqueId val="{0000000A-3798-4C38-A01F-E31D77C39ABF}"/>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360863741723457"/>
          <c:y val="8.4325364325834248E-3"/>
          <c:w val="0.35314916881916814"/>
          <c:h val="0.8955372217499072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3798-4C38-A01F-E31D77C39ABF}"/>
              </c:ext>
            </c:extLst>
          </c:dPt>
          <c:dPt>
            <c:idx val="1"/>
            <c:invertIfNegative val="0"/>
            <c:bubble3D val="0"/>
            <c:spPr>
              <a:solidFill>
                <a:srgbClr val="FF6363"/>
              </a:solidFill>
              <a:ln>
                <a:noFill/>
              </a:ln>
              <a:effectLst/>
            </c:spPr>
            <c:extLst>
              <c:ext xmlns:c16="http://schemas.microsoft.com/office/drawing/2014/chart" uri="{C3380CC4-5D6E-409C-BE32-E72D297353CC}">
                <c16:uniqueId val="{00000003-3798-4C38-A01F-E31D77C39ABF}"/>
              </c:ext>
            </c:extLst>
          </c:dPt>
          <c:dPt>
            <c:idx val="2"/>
            <c:invertIfNegative val="0"/>
            <c:bubble3D val="0"/>
            <c:spPr>
              <a:solidFill>
                <a:srgbClr val="FF6363"/>
              </a:solidFill>
              <a:ln>
                <a:noFill/>
              </a:ln>
              <a:effectLst/>
            </c:spPr>
            <c:extLst>
              <c:ext xmlns:c16="http://schemas.microsoft.com/office/drawing/2014/chart" uri="{C3380CC4-5D6E-409C-BE32-E72D297353CC}">
                <c16:uniqueId val="{00000005-3798-4C38-A01F-E31D77C39ABF}"/>
              </c:ext>
            </c:extLst>
          </c:dPt>
          <c:dPt>
            <c:idx val="4"/>
            <c:invertIfNegative val="0"/>
            <c:bubble3D val="0"/>
            <c:spPr>
              <a:solidFill>
                <a:srgbClr val="FF6363"/>
              </a:solidFill>
              <a:ln>
                <a:noFill/>
              </a:ln>
              <a:effectLst/>
            </c:spPr>
            <c:extLst>
              <c:ext xmlns:c16="http://schemas.microsoft.com/office/drawing/2014/chart" uri="{C3380CC4-5D6E-409C-BE32-E72D297353CC}">
                <c16:uniqueId val="{00000009-3798-4C38-A01F-E31D77C39AB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4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Print magazines</c:v>
                </c:pt>
                <c:pt idx="1">
                  <c:v>Mainly print magazines, with supplementary information in digital form</c:v>
                </c:pt>
                <c:pt idx="2">
                  <c:v>Newsletter (email)</c:v>
                </c:pt>
                <c:pt idx="3">
                  <c:v>Magazine’s/company’s website</c:v>
                </c:pt>
                <c:pt idx="4">
                  <c:v>Magazine’s/company’s social media</c:v>
                </c:pt>
              </c:strCache>
            </c:strRef>
          </c:cat>
          <c:val>
            <c:numRef>
              <c:f>Sheet1!$B$2:$B$6</c:f>
              <c:numCache>
                <c:formatCode>0</c:formatCode>
                <c:ptCount val="5"/>
                <c:pt idx="0">
                  <c:v>58.8</c:v>
                </c:pt>
                <c:pt idx="1">
                  <c:v>31.4</c:v>
                </c:pt>
                <c:pt idx="2">
                  <c:v>8</c:v>
                </c:pt>
                <c:pt idx="3">
                  <c:v>1.6</c:v>
                </c:pt>
                <c:pt idx="4">
                  <c:v>0.2</c:v>
                </c:pt>
              </c:numCache>
            </c:numRef>
          </c:val>
          <c:extLst>
            <c:ext xmlns:c16="http://schemas.microsoft.com/office/drawing/2014/chart" uri="{C3380CC4-5D6E-409C-BE32-E72D297353CC}">
              <c16:uniqueId val="{0000000A-3798-4C38-A01F-E31D77C39ABF}"/>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5209210705"/>
          <c:y val="6.4998189727150185E-2"/>
          <c:w val="0.43365459498991049"/>
          <c:h val="0.7697955207116608"/>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0EE0-7E45-891D-1E213FEE8669}"/>
              </c:ext>
            </c:extLst>
          </c:dPt>
          <c:dPt>
            <c:idx val="1"/>
            <c:invertIfNegative val="0"/>
            <c:bubble3D val="0"/>
            <c:spPr>
              <a:solidFill>
                <a:srgbClr val="FF6363"/>
              </a:solidFill>
              <a:ln>
                <a:noFill/>
              </a:ln>
              <a:effectLst/>
            </c:spPr>
            <c:extLst>
              <c:ext xmlns:c16="http://schemas.microsoft.com/office/drawing/2014/chart" uri="{C3380CC4-5D6E-409C-BE32-E72D297353CC}">
                <c16:uniqueId val="{00000003-0EE0-7E45-891D-1E213FEE8669}"/>
              </c:ext>
            </c:extLst>
          </c:dPt>
          <c:dPt>
            <c:idx val="2"/>
            <c:invertIfNegative val="0"/>
            <c:bubble3D val="0"/>
            <c:spPr>
              <a:solidFill>
                <a:srgbClr val="FF6363"/>
              </a:solidFill>
              <a:ln>
                <a:noFill/>
              </a:ln>
              <a:effectLst/>
            </c:spPr>
            <c:extLst>
              <c:ext xmlns:c16="http://schemas.microsoft.com/office/drawing/2014/chart" uri="{C3380CC4-5D6E-409C-BE32-E72D297353CC}">
                <c16:uniqueId val="{00000005-0EE0-7E45-891D-1E213FEE866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Not often enough </c:v>
                </c:pt>
                <c:pt idx="1">
                  <c:v>Suitably often</c:v>
                </c:pt>
                <c:pt idx="2">
                  <c:v>Too often</c:v>
                </c:pt>
              </c:strCache>
            </c:strRef>
          </c:cat>
          <c:val>
            <c:numRef>
              <c:f>Sheet1!$B$2:$B$4</c:f>
              <c:numCache>
                <c:formatCode>General</c:formatCode>
                <c:ptCount val="3"/>
                <c:pt idx="0">
                  <c:v>13.600000000000001</c:v>
                </c:pt>
                <c:pt idx="1">
                  <c:v>85</c:v>
                </c:pt>
                <c:pt idx="2">
                  <c:v>1.4000000000000001</c:v>
                </c:pt>
              </c:numCache>
            </c:numRef>
          </c:val>
          <c:extLst>
            <c:ext xmlns:c16="http://schemas.microsoft.com/office/drawing/2014/chart" uri="{C3380CC4-5D6E-409C-BE32-E72D297353CC}">
              <c16:uniqueId val="{00000008-0EE0-7E45-891D-1E213FEE8669}"/>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6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43921069382558"/>
          <c:y val="0.13909107171251392"/>
          <c:w val="0.49035847051453069"/>
          <c:h val="0.77804922284941957"/>
        </c:manualLayout>
      </c:layout>
      <c:doughnutChart>
        <c:varyColors val="1"/>
        <c:ser>
          <c:idx val="0"/>
          <c:order val="0"/>
          <c:tx>
            <c:strRef>
              <c:f>Sheet1!$B$1</c:f>
              <c:strCache>
                <c:ptCount val="1"/>
                <c:pt idx="0">
                  <c:v>7 ASSI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53-F647-A03A-3598FFE6282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C53-F647-A03A-3598FFE6282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DC53-F647-A03A-3598FFE6282E}"/>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DC53-F647-A03A-3598FFE6282E}"/>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A-DC53-F647-A03A-3598FFE6282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A-5FD8-43C8-8F32-C582ECCC1027}"/>
              </c:ext>
            </c:extLst>
          </c:dPt>
          <c:dLbls>
            <c:dLbl>
              <c:idx val="0"/>
              <c:layout>
                <c:manualLayout>
                  <c:x val="0.1809520282391065"/>
                  <c:y val="5.4239048338368002E-3"/>
                </c:manualLayout>
              </c:layout>
              <c:tx>
                <c:rich>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fld id="{D709C2BC-F6BC-8E4E-A7D6-7BFBC01234F9}" type="CATEGORYNAME">
                      <a:rPr lang="en-US"/>
                      <a:pPr algn="ctr" rtl="0">
                        <a:defRPr sz="1600">
                          <a:solidFill>
                            <a:schemeClr val="accent2"/>
                          </a:solidFill>
                          <a:latin typeface="Neue Haas Unica W1G Medium" panose="020B0404030206020203" pitchFamily="34" charset="0"/>
                        </a:defRPr>
                      </a:pPr>
                      <a:t>[CATEGORY NAME]</a:t>
                    </a:fld>
                    <a:r>
                      <a:rPr lang="en-US" b="0" i="0" u="none" baseline="0"/>
                      <a:t>, </a:t>
                    </a:r>
                    <a:br>
                      <a:rPr lang="en-US" baseline="0"/>
                    </a:br>
                    <a:fld id="{B4E373A9-756B-CC4C-8D2C-BD8BDE63BE9A}" type="PERCENTAGE">
                      <a:rPr lang="en-US" baseline="0"/>
                      <a:pPr algn="ctr" rtl="0">
                        <a:defRPr sz="1600">
                          <a:solidFill>
                            <a:schemeClr val="accent2"/>
                          </a:solidFill>
                          <a:latin typeface="Neue Haas Unica W1G Medium" panose="020B0404030206020203" pitchFamily="34" charset="0"/>
                        </a:defRPr>
                      </a:pPr>
                      <a:t>[PERCENTAGE]</a:t>
                    </a:fld>
                    <a:endParaRPr lang="en-US" baseline="0"/>
                  </a:p>
                </c:rich>
              </c:tx>
              <c:spPr>
                <a:noFill/>
                <a:ln>
                  <a:noFill/>
                </a:ln>
                <a:effectLst/>
              </c:spPr>
              <c:txPr>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6748899562139533"/>
                      <c:h val="0.16152036293528382"/>
                    </c:manualLayout>
                  </c15:layout>
                  <c15:dlblFieldTable/>
                  <c15:showDataLabelsRange val="0"/>
                </c:ext>
                <c:ext xmlns:c16="http://schemas.microsoft.com/office/drawing/2014/chart" uri="{C3380CC4-5D6E-409C-BE32-E72D297353CC}">
                  <c16:uniqueId val="{00000001-DC53-F647-A03A-3598FFE6282E}"/>
                </c:ext>
              </c:extLst>
            </c:dLbl>
            <c:dLbl>
              <c:idx val="1"/>
              <c:layout>
                <c:manualLayout>
                  <c:x val="-0.20899947919680575"/>
                  <c:y val="0.15456861683097473"/>
                </c:manualLayout>
              </c:layout>
              <c:tx>
                <c:rich>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fld id="{AA9C9BC9-CB34-334F-8575-94A8B6E23191}" type="CATEGORYNAME">
                      <a:rPr lang="en-US" sz="1600"/>
                      <a:pPr algn="ctr" rtl="0">
                        <a:defRPr sz="1600">
                          <a:solidFill>
                            <a:schemeClr val="accent2"/>
                          </a:solidFill>
                          <a:latin typeface="Neue Haas Unica W1G Medium" panose="020B0404030206020203" pitchFamily="34" charset="0"/>
                        </a:defRPr>
                      </a:pPr>
                      <a:t>[CATEGORY NAME]</a:t>
                    </a:fld>
                    <a:r>
                      <a:rPr lang="en-US" sz="1600" b="0" i="0" u="none" baseline="0"/>
                      <a:t>, </a:t>
                    </a:r>
                    <a:br>
                      <a:rPr lang="en-US" sz="1600" baseline="0"/>
                    </a:br>
                    <a:fld id="{18228FC7-F198-DF4A-9CB4-325B732745BC}" type="PERCENTAGE">
                      <a:rPr lang="en-US" sz="1600" baseline="0"/>
                      <a:pPr algn="ctr" rtl="0">
                        <a:defRPr sz="1600">
                          <a:solidFill>
                            <a:schemeClr val="accent2"/>
                          </a:solidFill>
                          <a:latin typeface="Neue Haas Unica W1G Medium" panose="020B0404030206020203" pitchFamily="34" charset="0"/>
                        </a:defRPr>
                      </a:pPr>
                      <a:t>[PERCENTAGE]</a:t>
                    </a:fld>
                    <a:endParaRPr lang="en-US" sz="1600" baseline="0"/>
                  </a:p>
                </c:rich>
              </c:tx>
              <c:spPr>
                <a:noFill/>
                <a:ln>
                  <a:noFill/>
                </a:ln>
                <a:effectLst/>
              </c:spPr>
              <c:txPr>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940454834789654"/>
                      <c:h val="0.20900779138177769"/>
                    </c:manualLayout>
                  </c15:layout>
                  <c15:dlblFieldTable/>
                  <c15:showDataLabelsRange val="0"/>
                </c:ext>
                <c:ext xmlns:c16="http://schemas.microsoft.com/office/drawing/2014/chart" uri="{C3380CC4-5D6E-409C-BE32-E72D297353CC}">
                  <c16:uniqueId val="{00000003-DC53-F647-A03A-3598FFE6282E}"/>
                </c:ext>
              </c:extLst>
            </c:dLbl>
            <c:dLbl>
              <c:idx val="2"/>
              <c:layout>
                <c:manualLayout>
                  <c:x val="-0.23584298748143434"/>
                  <c:y val="-9.2913718397201459E-2"/>
                </c:manualLayout>
              </c:layout>
              <c:tx>
                <c:rich>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fld id="{4E2E6599-B6A5-D341-B8BF-F04968B32172}" type="CATEGORYNAME">
                      <a:rPr lang="en-US" sz="1600"/>
                      <a:pPr algn="ctr" rtl="0">
                        <a:defRPr sz="1600">
                          <a:solidFill>
                            <a:schemeClr val="accent2"/>
                          </a:solidFill>
                          <a:latin typeface="Neue Haas Unica W1G Medium" panose="020B0404030206020203" pitchFamily="34" charset="0"/>
                        </a:defRPr>
                      </a:pPr>
                      <a:t>[CATEGORY NAME]</a:t>
                    </a:fld>
                    <a:r>
                      <a:rPr lang="en-US" sz="1600" b="0" i="0" u="none" baseline="0"/>
                      <a:t>, </a:t>
                    </a:r>
                    <a:br>
                      <a:rPr lang="en-US" sz="1600" baseline="0"/>
                    </a:br>
                    <a:fld id="{58C7DE48-D36A-C144-A551-1E832F12EE65}" type="PERCENTAGE">
                      <a:rPr lang="en-US" sz="1600" baseline="0"/>
                      <a:pPr algn="ctr" rtl="0">
                        <a:defRPr sz="1600">
                          <a:solidFill>
                            <a:schemeClr val="accent2"/>
                          </a:solidFill>
                          <a:latin typeface="Neue Haas Unica W1G Medium" panose="020B0404030206020203" pitchFamily="34" charset="0"/>
                        </a:defRPr>
                      </a:pPr>
                      <a:t>[PERCENTAGE]</a:t>
                    </a:fld>
                    <a:endParaRPr lang="en-US" sz="1600" baseline="0"/>
                  </a:p>
                </c:rich>
              </c:tx>
              <c:spPr>
                <a:noFill/>
                <a:ln>
                  <a:noFill/>
                </a:ln>
                <a:effectLst/>
              </c:spPr>
              <c:txPr>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8395483014407368"/>
                      <c:h val="0.1648567936078868"/>
                    </c:manualLayout>
                  </c15:layout>
                  <c15:dlblFieldTable/>
                  <c15:showDataLabelsRange val="0"/>
                </c:ext>
                <c:ext xmlns:c16="http://schemas.microsoft.com/office/drawing/2014/chart" uri="{C3380CC4-5D6E-409C-BE32-E72D297353CC}">
                  <c16:uniqueId val="{00000005-DC53-F647-A03A-3598FFE6282E}"/>
                </c:ext>
              </c:extLst>
            </c:dLbl>
            <c:dLbl>
              <c:idx val="3"/>
              <c:layout>
                <c:manualLayout>
                  <c:x val="-0.28018188306429853"/>
                  <c:y val="6.3691782050486027E-3"/>
                </c:manualLayout>
              </c:layout>
              <c:tx>
                <c:rich>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fld id="{32EF5A3A-9C4D-3444-9925-DA65E05B6B13}" type="CATEGORYNAME">
                      <a:rPr lang="fi-FI" sz="1600"/>
                      <a:pPr algn="ctr" rtl="0">
                        <a:defRPr sz="1600">
                          <a:solidFill>
                            <a:schemeClr val="accent2"/>
                          </a:solidFill>
                          <a:latin typeface="Neue Haas Unica W1G Medium" panose="020B0404030206020203" pitchFamily="34" charset="0"/>
                        </a:defRPr>
                      </a:pPr>
                      <a:t>[CATEGORY NAME]</a:t>
                    </a:fld>
                    <a:r>
                      <a:rPr lang="en" sz="1600" b="0" i="0" u="none" baseline="0"/>
                      <a:t>, </a:t>
                    </a:r>
                    <a:fld id="{A2A20B56-63E7-0B40-BDF8-63B4FB5C88BC}" type="PERCENTAGE">
                      <a:rPr lang="fi-FI" sz="1600" baseline="0"/>
                      <a:pPr algn="ctr" rtl="0">
                        <a:defRPr sz="1600">
                          <a:solidFill>
                            <a:schemeClr val="accent2"/>
                          </a:solidFill>
                          <a:latin typeface="Neue Haas Unica W1G Medium" panose="020B0404030206020203" pitchFamily="34" charset="0"/>
                        </a:defRPr>
                      </a:pPr>
                      <a:t>[PERCENTAGE]</a:t>
                    </a:fld>
                    <a:endParaRPr lang="en" sz="1600" b="0" i="0" u="none" baseline="0"/>
                  </a:p>
                </c:rich>
              </c:tx>
              <c:spPr>
                <a:noFill/>
                <a:ln>
                  <a:noFill/>
                </a:ln>
                <a:effectLst/>
              </c:spPr>
              <c:txPr>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8619174160576588"/>
                      <c:h val="0.12547688529227119"/>
                    </c:manualLayout>
                  </c15:layout>
                  <c15:dlblFieldTable/>
                  <c15:showDataLabelsRange val="0"/>
                </c:ext>
                <c:ext xmlns:c16="http://schemas.microsoft.com/office/drawing/2014/chart" uri="{C3380CC4-5D6E-409C-BE32-E72D297353CC}">
                  <c16:uniqueId val="{00000007-DC53-F647-A03A-3598FFE6282E}"/>
                </c:ext>
              </c:extLst>
            </c:dLbl>
            <c:dLbl>
              <c:idx val="4"/>
              <c:layout>
                <c:manualLayout>
                  <c:x val="-0.25965668712024675"/>
                  <c:y val="-9.5647731819718418E-2"/>
                </c:manualLayout>
              </c:layout>
              <c:tx>
                <c:rich>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fld id="{5178C4C3-2EEA-DB4B-AC99-B5649958244B}" type="CATEGORYNAME">
                      <a:rPr lang="fi-FI" sz="1600"/>
                      <a:pPr algn="ctr" rtl="0">
                        <a:defRPr sz="1600">
                          <a:solidFill>
                            <a:schemeClr val="accent2"/>
                          </a:solidFill>
                          <a:latin typeface="Neue Haas Unica W1G Medium" panose="020B0404030206020203" pitchFamily="34" charset="0"/>
                        </a:defRPr>
                      </a:pPr>
                      <a:t>[CATEGORY NAME]</a:t>
                    </a:fld>
                    <a:r>
                      <a:rPr lang="en" sz="1600" b="0" i="0" u="none" baseline="0"/>
                      <a:t>, </a:t>
                    </a:r>
                    <a:fld id="{C14621A0-3CD5-D141-B020-A1BEEC1BB6EA}" type="PERCENTAGE">
                      <a:rPr lang="fi-FI" sz="1600" baseline="0"/>
                      <a:pPr algn="ctr" rtl="0">
                        <a:defRPr sz="1600">
                          <a:solidFill>
                            <a:schemeClr val="accent2"/>
                          </a:solidFill>
                          <a:latin typeface="Neue Haas Unica W1G Medium" panose="020B0404030206020203" pitchFamily="34" charset="0"/>
                        </a:defRPr>
                      </a:pPr>
                      <a:t>[PERCENTAGE]</a:t>
                    </a:fld>
                    <a:endParaRPr lang="en" sz="1600" b="0" i="0" u="none" baseline="0"/>
                  </a:p>
                </c:rich>
              </c:tx>
              <c:spPr>
                <a:noFill/>
                <a:ln>
                  <a:noFill/>
                </a:ln>
                <a:effectLst/>
              </c:spPr>
              <c:txPr>
                <a:bodyPr rot="0" spcFirstLastPara="1" vertOverflow="overflow" horzOverflow="overflow" vert="horz" wrap="square" lIns="38100" tIns="19050" rIns="38100" bIns="19050" anchor="t"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3816318655694271"/>
                      <c:h val="8.9657453208325563E-2"/>
                    </c:manualLayout>
                  </c15:layout>
                  <c15:dlblFieldTable/>
                  <c15:showDataLabelsRange val="0"/>
                </c:ext>
                <c:ext xmlns:c16="http://schemas.microsoft.com/office/drawing/2014/chart" uri="{C3380CC4-5D6E-409C-BE32-E72D297353CC}">
                  <c16:uniqueId val="{0000000A-DC53-F647-A03A-3598FFE6282E}"/>
                </c:ext>
              </c:extLst>
            </c:dLbl>
            <c:dLbl>
              <c:idx val="5"/>
              <c:layout>
                <c:manualLayout>
                  <c:x val="-0.2259078327834117"/>
                  <c:y val="-0.2085464441431932"/>
                </c:manualLayout>
              </c:layout>
              <c:tx>
                <c:rich>
                  <a:bodyPr/>
                  <a:lstStyle/>
                  <a:p>
                    <a:fld id="{DD09F95B-B187-EB40-A00B-2794F247C6AE}" type="CATEGORYNAME">
                      <a:rPr lang="fi-FI" sz="1400"/>
                      <a:pPr/>
                      <a:t>[CATEGORY NAME]</a:t>
                    </a:fld>
                    <a:r>
                      <a:rPr lang="en" sz="1400" b="0" i="0" u="none" baseline="0"/>
                      <a:t>, </a:t>
                    </a:r>
                    <a:fld id="{A87B7E9B-2F66-E143-8F3E-01226E1A9D22}" type="PERCENTAGE">
                      <a:rPr lang="fi-FI" sz="1400" baseline="0"/>
                      <a:pPr/>
                      <a:t>[PERCENTAGE]</a:t>
                    </a:fld>
                    <a:r>
                      <a:rPr lang="en" sz="1400" b="0" i="0" u="none" baseline="0"/>
                      <a:t> </a:t>
                    </a:r>
                    <a:br>
                      <a:rPr lang="en" sz="1400" baseline="0"/>
                    </a:br>
                    <a:r>
                      <a:rPr lang="en" sz="1200" b="0" i="1" u="none" strike="noStrike" kern="1200" baseline="0">
                        <a:solidFill>
                          <a:srgbClr val="002548"/>
                        </a:solidFill>
                        <a:latin typeface="Neue Haas Unica W1G Medium" panose="020B0404030206020203" pitchFamily="34" charset="0"/>
                        <a:ea typeface="Neue Haas Unica W1G Medium" panose="020B0404030206020203" pitchFamily="34" charset="0"/>
                        <a:cs typeface="Neue Haas Unica W1G Medium" panose="020B0404030206020203" pitchFamily="34" charset="0"/>
                      </a:rPr>
                      <a:t>(the survey ended here for these respondents)</a:t>
                    </a:r>
                  </a:p>
                </c:rich>
              </c:tx>
              <c:showLegendKey val="1"/>
              <c:showVal val="0"/>
              <c:showCatName val="1"/>
              <c:showSerName val="0"/>
              <c:showPercent val="1"/>
              <c:showBubbleSize val="0"/>
              <c:separator>, </c:separator>
              <c:extLst>
                <c:ext xmlns:c15="http://schemas.microsoft.com/office/drawing/2012/chart" uri="{CE6537A1-D6FC-4f65-9D91-7224C49458BB}">
                  <c15:layout>
                    <c:manualLayout>
                      <c:w val="0.30569567628733885"/>
                      <c:h val="0.18928573276486535"/>
                    </c:manualLayout>
                  </c15:layout>
                  <c15:dlblFieldTable/>
                  <c15:showDataLabelsRange val="0"/>
                </c:ext>
                <c:ext xmlns:c16="http://schemas.microsoft.com/office/drawing/2014/chart" uri="{C3380CC4-5D6E-409C-BE32-E72D297353CC}">
                  <c16:uniqueId val="{0000000A-5FD8-43C8-8F32-C582ECCC1027}"/>
                </c:ext>
              </c:extLst>
            </c:dLbl>
            <c:spPr>
              <a:noFill/>
              <a:ln>
                <a:noFill/>
              </a:ln>
              <a:effectLst/>
            </c:spPr>
            <c:txPr>
              <a:bodyPr rot="0" spcFirstLastPara="1" vertOverflow="overflow" horzOverflow="overflow" vert="horz" wrap="square" lIns="38100" tIns="19050" rIns="38100" bIns="19050" anchor="ctr" anchorCtr="0">
                <a:spAutoFit/>
              </a:bodyPr>
              <a:lstStyle/>
              <a:p>
                <a:pPr algn="ct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rnd" cmpd="sng" algn="ctr">
                  <a:solidFill>
                    <a:schemeClr val="tx1"/>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On a computer</c:v>
                </c:pt>
                <c:pt idx="1">
                  <c:v>On a phone</c:v>
                </c:pt>
                <c:pt idx="2">
                  <c:v>On a tablet</c:v>
                </c:pt>
              </c:strCache>
            </c:strRef>
          </c:cat>
          <c:val>
            <c:numRef>
              <c:f>Sheet1!$B$2:$B$4</c:f>
              <c:numCache>
                <c:formatCode>General</c:formatCode>
                <c:ptCount val="3"/>
                <c:pt idx="0">
                  <c:v>54</c:v>
                </c:pt>
                <c:pt idx="1">
                  <c:v>34</c:v>
                </c:pt>
                <c:pt idx="2">
                  <c:v>18</c:v>
                </c:pt>
              </c:numCache>
            </c:numRef>
          </c:val>
          <c:extLst>
            <c:ext xmlns:c16="http://schemas.microsoft.com/office/drawing/2014/chart" uri="{C3380CC4-5D6E-409C-BE32-E72D297353CC}">
              <c16:uniqueId val="{00000008-DC53-F647-A03A-3598FFE6282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5209210705"/>
          <c:y val="6.4998189727150185E-2"/>
          <c:w val="0.43365459498991049"/>
          <c:h val="0.7697955207116608"/>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0EE0-7E45-891D-1E213FEE8669}"/>
              </c:ext>
            </c:extLst>
          </c:dPt>
          <c:dPt>
            <c:idx val="1"/>
            <c:invertIfNegative val="0"/>
            <c:bubble3D val="0"/>
            <c:spPr>
              <a:solidFill>
                <a:srgbClr val="FF6363"/>
              </a:solidFill>
              <a:ln>
                <a:noFill/>
              </a:ln>
              <a:effectLst/>
            </c:spPr>
            <c:extLst>
              <c:ext xmlns:c16="http://schemas.microsoft.com/office/drawing/2014/chart" uri="{C3380CC4-5D6E-409C-BE32-E72D297353CC}">
                <c16:uniqueId val="{00000003-0EE0-7E45-891D-1E213FEE8669}"/>
              </c:ext>
            </c:extLst>
          </c:dPt>
          <c:dPt>
            <c:idx val="2"/>
            <c:invertIfNegative val="0"/>
            <c:bubble3D val="0"/>
            <c:spPr>
              <a:solidFill>
                <a:srgbClr val="FF6363"/>
              </a:solidFill>
              <a:ln>
                <a:noFill/>
              </a:ln>
              <a:effectLst/>
            </c:spPr>
            <c:extLst>
              <c:ext xmlns:c16="http://schemas.microsoft.com/office/drawing/2014/chart" uri="{C3380CC4-5D6E-409C-BE32-E72D297353CC}">
                <c16:uniqueId val="{00000005-0EE0-7E45-891D-1E213FEE8669}"/>
              </c:ext>
            </c:extLst>
          </c:dPt>
          <c:dPt>
            <c:idx val="3"/>
            <c:invertIfNegative val="0"/>
            <c:bubble3D val="0"/>
            <c:spPr>
              <a:solidFill>
                <a:srgbClr val="FF6363"/>
              </a:solidFill>
              <a:ln>
                <a:noFill/>
              </a:ln>
              <a:effectLst/>
            </c:spPr>
            <c:extLst>
              <c:ext xmlns:c16="http://schemas.microsoft.com/office/drawing/2014/chart" uri="{C3380CC4-5D6E-409C-BE32-E72D297353CC}">
                <c16:uniqueId val="{00000007-0EE0-7E45-891D-1E213FEE8669}"/>
              </c:ext>
            </c:extLst>
          </c:dPt>
          <c:dPt>
            <c:idx val="4"/>
            <c:invertIfNegative val="0"/>
            <c:bubble3D val="0"/>
            <c:spPr>
              <a:solidFill>
                <a:srgbClr val="002548"/>
              </a:solidFill>
              <a:ln>
                <a:noFill/>
              </a:ln>
              <a:effectLst/>
            </c:spPr>
            <c:extLst>
              <c:ext xmlns:c16="http://schemas.microsoft.com/office/drawing/2014/chart" uri="{C3380CC4-5D6E-409C-BE32-E72D297353CC}">
                <c16:uniqueId val="{00000009-B6CA-AB42-9C17-E42129FAD31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Daily</c:v>
                </c:pt>
                <c:pt idx="1">
                  <c:v>Weekly</c:v>
                </c:pt>
                <c:pt idx="2">
                  <c:v>Once a month</c:v>
                </c:pt>
                <c:pt idx="3">
                  <c:v>Less frequently</c:v>
                </c:pt>
                <c:pt idx="4">
                  <c:v>Never</c:v>
                </c:pt>
              </c:strCache>
            </c:strRef>
          </c:cat>
          <c:val>
            <c:numRef>
              <c:f>Sheet1!$B$2:$B$6</c:f>
              <c:numCache>
                <c:formatCode>General</c:formatCode>
                <c:ptCount val="5"/>
                <c:pt idx="0">
                  <c:v>0.8</c:v>
                </c:pt>
                <c:pt idx="1">
                  <c:v>13.100000000000001</c:v>
                </c:pt>
                <c:pt idx="2">
                  <c:v>23.599999999999998</c:v>
                </c:pt>
                <c:pt idx="3">
                  <c:v>49.1</c:v>
                </c:pt>
                <c:pt idx="4">
                  <c:v>13.4</c:v>
                </c:pt>
              </c:numCache>
            </c:numRef>
          </c:val>
          <c:extLst>
            <c:ext xmlns:c16="http://schemas.microsoft.com/office/drawing/2014/chart" uri="{C3380CC4-5D6E-409C-BE32-E72D297353CC}">
              <c16:uniqueId val="{00000008-0EE0-7E45-891D-1E213FEE8669}"/>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6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5209210705"/>
          <c:y val="6.4998189727150185E-2"/>
          <c:w val="0.43365459498991049"/>
          <c:h val="0.7697955207116608"/>
        </c:manualLayout>
      </c:layout>
      <c:barChart>
        <c:barDir val="bar"/>
        <c:grouping val="clustered"/>
        <c:varyColors val="0"/>
        <c:ser>
          <c:idx val="0"/>
          <c:order val="0"/>
          <c:tx>
            <c:strRef>
              <c:f>Sheet1!$B$1</c:f>
              <c:strCache>
                <c:ptCount val="1"/>
                <c:pt idx="0">
                  <c:v>% of all respondents</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0EE0-7E45-891D-1E213FEE8669}"/>
              </c:ext>
            </c:extLst>
          </c:dPt>
          <c:dPt>
            <c:idx val="1"/>
            <c:invertIfNegative val="0"/>
            <c:bubble3D val="0"/>
            <c:spPr>
              <a:solidFill>
                <a:srgbClr val="FF6363"/>
              </a:solidFill>
              <a:ln>
                <a:noFill/>
              </a:ln>
              <a:effectLst/>
            </c:spPr>
            <c:extLst>
              <c:ext xmlns:c16="http://schemas.microsoft.com/office/drawing/2014/chart" uri="{C3380CC4-5D6E-409C-BE32-E72D297353CC}">
                <c16:uniqueId val="{00000003-0EE0-7E45-891D-1E213FEE8669}"/>
              </c:ext>
            </c:extLst>
          </c:dPt>
          <c:dPt>
            <c:idx val="2"/>
            <c:invertIfNegative val="0"/>
            <c:bubble3D val="0"/>
            <c:spPr>
              <a:solidFill>
                <a:srgbClr val="FF6363"/>
              </a:solidFill>
              <a:ln>
                <a:noFill/>
              </a:ln>
              <a:effectLst/>
            </c:spPr>
            <c:extLst>
              <c:ext xmlns:c16="http://schemas.microsoft.com/office/drawing/2014/chart" uri="{C3380CC4-5D6E-409C-BE32-E72D297353CC}">
                <c16:uniqueId val="{00000005-0EE0-7E45-891D-1E213FEE8669}"/>
              </c:ext>
            </c:extLst>
          </c:dPt>
          <c:dPt>
            <c:idx val="3"/>
            <c:invertIfNegative val="0"/>
            <c:bubble3D val="0"/>
            <c:spPr>
              <a:solidFill>
                <a:srgbClr val="FF6363"/>
              </a:solidFill>
              <a:ln>
                <a:noFill/>
              </a:ln>
              <a:effectLst/>
            </c:spPr>
            <c:extLst>
              <c:ext xmlns:c16="http://schemas.microsoft.com/office/drawing/2014/chart" uri="{C3380CC4-5D6E-409C-BE32-E72D297353CC}">
                <c16:uniqueId val="{00000007-0EE0-7E45-891D-1E213FEE8669}"/>
              </c:ext>
            </c:extLst>
          </c:dPt>
          <c:dPt>
            <c:idx val="7"/>
            <c:invertIfNegative val="0"/>
            <c:bubble3D val="0"/>
            <c:spPr>
              <a:solidFill>
                <a:srgbClr val="002548"/>
              </a:solidFill>
              <a:ln>
                <a:noFill/>
              </a:ln>
              <a:effectLst/>
            </c:spPr>
            <c:extLst>
              <c:ext xmlns:c16="http://schemas.microsoft.com/office/drawing/2014/chart" uri="{C3380CC4-5D6E-409C-BE32-E72D297353CC}">
                <c16:uniqueId val="{00000009-F1A4-4C81-B83B-21575B8803F8}"/>
              </c:ext>
            </c:extLst>
          </c:dPt>
          <c:dLbls>
            <c:dLbl>
              <c:idx val="5"/>
              <c:numFmt formatCode="#,##0.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extLst>
                <c:ext xmlns:c16="http://schemas.microsoft.com/office/drawing/2014/chart" uri="{C3380CC4-5D6E-409C-BE32-E72D297353CC}">
                  <c16:uniqueId val="{0000000A-0D56-4414-BD7C-AC13D5A17676}"/>
                </c:ext>
              </c:extLst>
            </c:dLbl>
            <c:dLbl>
              <c:idx val="6"/>
              <c:numFmt formatCode="#,##0.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extLst>
                <c:ext xmlns:c16="http://schemas.microsoft.com/office/drawing/2014/chart" uri="{C3380CC4-5D6E-409C-BE32-E72D297353CC}">
                  <c16:uniqueId val="{0000000B-0D56-4414-BD7C-AC13D5A17676}"/>
                </c:ext>
              </c:extLst>
            </c:dLbl>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Facebook (7 magazines)</c:v>
                </c:pt>
                <c:pt idx="1">
                  <c:v>Instagram (6)</c:v>
                </c:pt>
                <c:pt idx="2">
                  <c:v>YouTube (6)</c:v>
                </c:pt>
                <c:pt idx="3">
                  <c:v>Twitter (5)</c:v>
                </c:pt>
                <c:pt idx="4">
                  <c:v>LinkedIn (4)</c:v>
                </c:pt>
                <c:pt idx="5">
                  <c:v>Pinterest (1)</c:v>
                </c:pt>
                <c:pt idx="6">
                  <c:v>TikTok (1)</c:v>
                </c:pt>
                <c:pt idx="7">
                  <c:v>None of the above</c:v>
                </c:pt>
              </c:strCache>
            </c:strRef>
          </c:cat>
          <c:val>
            <c:numRef>
              <c:f>Sheet1!$B$2:$B$9</c:f>
              <c:numCache>
                <c:formatCode>General</c:formatCode>
                <c:ptCount val="8"/>
                <c:pt idx="0">
                  <c:v>19.5</c:v>
                </c:pt>
                <c:pt idx="1">
                  <c:v>7.1999999999999993</c:v>
                </c:pt>
                <c:pt idx="2">
                  <c:v>2.5</c:v>
                </c:pt>
                <c:pt idx="3">
                  <c:v>1.0999999999999999</c:v>
                </c:pt>
                <c:pt idx="4">
                  <c:v>1</c:v>
                </c:pt>
                <c:pt idx="5" formatCode="0">
                  <c:v>0.1</c:v>
                </c:pt>
                <c:pt idx="6" formatCode="0">
                  <c:v>0.1</c:v>
                </c:pt>
                <c:pt idx="7">
                  <c:v>74.900000000000006</c:v>
                </c:pt>
              </c:numCache>
            </c:numRef>
          </c:val>
          <c:extLst>
            <c:ext xmlns:c16="http://schemas.microsoft.com/office/drawing/2014/chart" uri="{C3380CC4-5D6E-409C-BE32-E72D297353CC}">
              <c16:uniqueId val="{00000008-0EE0-7E45-891D-1E213FEE8669}"/>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6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14868993033005"/>
          <c:y val="0.23033900539565594"/>
          <c:w val="0.41794272051561931"/>
          <c:h val="0.75855299359552453"/>
        </c:manualLayout>
      </c:layout>
      <c:doughnutChart>
        <c:varyColors val="1"/>
        <c:ser>
          <c:idx val="0"/>
          <c:order val="0"/>
          <c:tx>
            <c:strRef>
              <c:f>Sheet1!$B$2</c:f>
              <c:strCache>
                <c:ptCount val="1"/>
                <c:pt idx="0">
                  <c:v>140 442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rgbClr val="FFE0E0"/>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Lbls>
            <c:dLbl>
              <c:idx val="0"/>
              <c:layout>
                <c:manualLayout>
                  <c:x val="0.13369467741224478"/>
                  <c:y val="-6.2645447701878548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8048781450653048"/>
                  <c:y val="0.1048742414747107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20722674998897941"/>
                  <c:y val="-0.1074497883007505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12700994354163256"/>
                  <c:y val="-0.18490200311816946"/>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0B-734D-93E7-21C5B1CA5F1D}"/>
                </c:ext>
              </c:extLst>
            </c:dLbl>
            <c:dLbl>
              <c:idx val="4"/>
              <c:layout>
                <c:manualLayout>
                  <c:x val="-7.5203256044387686E-3"/>
                  <c:y val="-0.23564509996484417"/>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9-F2A1-F046-A0A2-3730BFE713C2}"/>
                </c:ext>
              </c:extLst>
            </c:dLbl>
            <c:dLbl>
              <c:idx val="5"/>
              <c:layout>
                <c:manualLayout>
                  <c:x val="0.14037941128285703"/>
                  <c:y val="-0.10074605834339605"/>
                </c:manualLayout>
              </c:layout>
              <c:tx>
                <c:rich>
                  <a:bodyPr/>
                  <a:lstStyle/>
                  <a:p>
                    <a:fld id="{B2CB8A64-7FC1-4D42-8AB3-6ACD9CD74D63}" type="CATEGORYNAME">
                      <a:rPr lang="en-US"/>
                      <a:pPr/>
                      <a:t>[CATEGORY NAME]</a:t>
                    </a:fld>
                    <a:r>
                      <a:rPr lang="en-US" b="0" i="0" u="none" baseline="0"/>
                      <a:t> </a:t>
                    </a:r>
                  </a:p>
                  <a:p>
                    <a:fld id="{665B3256-7A1C-0441-BA28-CF7964418F55}" type="PERCENTAGE">
                      <a:rPr lang="en-US" baseline="0"/>
                      <a:pPr/>
                      <a:t>[PERCENTAGE]</a:t>
                    </a:fld>
                    <a:endParaRPr lang="en-FI"/>
                  </a:p>
                </c:rich>
              </c:tx>
              <c:showLegendKey val="1"/>
              <c:showVal val="0"/>
              <c:showCatName val="1"/>
              <c:showSerName val="0"/>
              <c:showPercent val="1"/>
              <c:showBubbleSize val="0"/>
              <c:extLst>
                <c:ext xmlns:c15="http://schemas.microsoft.com/office/drawing/2012/chart" uri="{CE6537A1-D6FC-4f65-9D91-7224C49458BB}">
                  <c15:layout>
                    <c:manualLayout>
                      <c:w val="0.12879060926480429"/>
                      <c:h val="0.15526673532244012"/>
                    </c:manualLayout>
                  </c15:layout>
                  <c15:dlblFieldTable/>
                  <c15:showDataLabelsRange val="0"/>
                </c:ext>
                <c:ext xmlns:c16="http://schemas.microsoft.com/office/drawing/2014/chart" uri="{C3380CC4-5D6E-409C-BE32-E72D297353CC}">
                  <c16:uniqueId val="{0000000B-B715-4D6D-A322-ED98AB6F2DBC}"/>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rtl="0">
                  <a:defRPr sz="1600" b="0" i="0" u="none" strike="noStrike" kern="1200" baseline="0">
                    <a:solidFill>
                      <a:schemeClr val="tx2"/>
                    </a:solidFill>
                    <a:latin typeface="Neue Haas Unica W1G Medium" panose="020B0504030206020203" pitchFamily="34" charset="0"/>
                    <a:ea typeface="+mn-ea"/>
                    <a:cs typeface="+mn-cs"/>
                  </a:defRPr>
                </a:pPr>
                <a:endParaRPr lang="en-FI"/>
              </a:p>
            </c:txPr>
            <c:showLegendKey val="1"/>
            <c:showVal val="0"/>
            <c:showCatName val="1"/>
            <c:showSerName val="0"/>
            <c:showPercent val="1"/>
            <c:showBubbleSize val="0"/>
            <c:showLeaderLines val="1"/>
            <c:leaderLines>
              <c:spPr>
                <a:ln w="9525" cap="flat" cmpd="sng" algn="ctr">
                  <a:solidFill>
                    <a:schemeClr val="accent2"/>
                  </a:solidFill>
                  <a:prstDash val="dash"/>
                  <a:round/>
                </a:ln>
                <a:effectLst/>
              </c:spPr>
            </c:leaderLines>
            <c:extLst>
              <c:ext xmlns:c15="http://schemas.microsoft.com/office/drawing/2012/chart" uri="{CE6537A1-D6FC-4f65-9D91-7224C49458BB}"/>
            </c:extLst>
          </c:dLbls>
          <c:cat>
            <c:strRef>
              <c:f>Sheet1!$A$2:$A$7</c:f>
              <c:strCache>
                <c:ptCount val="6"/>
                <c:pt idx="0">
                  <c:v>Instagram</c:v>
                </c:pt>
                <c:pt idx="1">
                  <c:v>Facebook</c:v>
                </c:pt>
                <c:pt idx="2">
                  <c:v>YouTube</c:v>
                </c:pt>
                <c:pt idx="3">
                  <c:v>TikTok</c:v>
                </c:pt>
                <c:pt idx="4">
                  <c:v>Pinterest</c:v>
                </c:pt>
                <c:pt idx="5">
                  <c:v>Twitter</c:v>
                </c:pt>
              </c:strCache>
            </c:strRef>
          </c:cat>
          <c:val>
            <c:numRef>
              <c:f>Sheet1!$B$2:$B$7</c:f>
              <c:numCache>
                <c:formatCode>#,##0</c:formatCode>
                <c:ptCount val="6"/>
                <c:pt idx="0">
                  <c:v>140442</c:v>
                </c:pt>
                <c:pt idx="1">
                  <c:v>131222</c:v>
                </c:pt>
                <c:pt idx="2">
                  <c:v>17915</c:v>
                </c:pt>
                <c:pt idx="3">
                  <c:v>11700</c:v>
                </c:pt>
                <c:pt idx="4">
                  <c:v>5319</c:v>
                </c:pt>
                <c:pt idx="5">
                  <c:v>1286</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97192294436243"/>
          <c:y val="8.6377024944008007E-2"/>
          <c:w val="0.44664838074324859"/>
          <c:h val="0.83774559909858248"/>
        </c:manualLayout>
      </c:layout>
      <c:barChart>
        <c:barDir val="bar"/>
        <c:grouping val="clustered"/>
        <c:varyColors val="0"/>
        <c:ser>
          <c:idx val="0"/>
          <c:order val="0"/>
          <c:tx>
            <c:strRef>
              <c:f>Sheet1!$B$3</c:f>
              <c:strCache>
                <c:ptCount val="1"/>
                <c:pt idx="0">
                  <c:v>140 442</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B-5316-DD46-BB39-6FB38B06E09D}"/>
              </c:ext>
            </c:extLst>
          </c:dPt>
          <c:dPt>
            <c:idx val="6"/>
            <c:invertIfNegative val="0"/>
            <c:bubble3D val="0"/>
            <c:extLst>
              <c:ext xmlns:c16="http://schemas.microsoft.com/office/drawing/2014/chart" uri="{C3380CC4-5D6E-409C-BE32-E72D297353CC}">
                <c16:uniqueId val="{00000006-F483-8A48-8C68-DD7F33B20A5E}"/>
              </c:ext>
            </c:extLst>
          </c:dPt>
          <c:dLbls>
            <c:dLbl>
              <c:idx val="5"/>
              <c:spPr>
                <a:noFill/>
                <a:ln>
                  <a:noFill/>
                </a:ln>
                <a:effectLst/>
              </c:spPr>
              <c:txPr>
                <a:bodyPr rot="0" spcFirstLastPara="1" vertOverflow="ellipsis" vert="horz" wrap="square" lIns="38100" tIns="19050" rIns="38100" bIns="19050" anchor="ctr" anchorCtr="0">
                  <a:noAutofit/>
                </a:bodyPr>
                <a:lstStyle/>
                <a:p>
                  <a:pPr algn="ctr" rtl="0">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141009065841339"/>
                      <c:h val="7.0338651926692433E-2"/>
                    </c:manualLayout>
                  </c15:layout>
                </c:ext>
                <c:ext xmlns:c16="http://schemas.microsoft.com/office/drawing/2014/chart" uri="{C3380CC4-5D6E-409C-BE32-E72D297353CC}">
                  <c16:uniqueId val="{0000000B-5316-DD46-BB39-6FB38B06E09D}"/>
                </c:ext>
              </c:extLst>
            </c:dLbl>
            <c:spPr>
              <a:noFill/>
              <a:ln>
                <a:noFill/>
              </a:ln>
              <a:effectLst/>
            </c:spPr>
            <c:txPr>
              <a:bodyPr rot="0" spcFirstLastPara="1" vertOverflow="ellipsis" vert="horz" wrap="square" lIns="38100" tIns="19050" rIns="38100" bIns="19050" anchor="ctr" anchorCtr="0">
                <a:spAutoFit/>
              </a:bodyPr>
              <a:lstStyle/>
              <a:p>
                <a:pPr algn="ctr" rtl="0">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All channels (14)</c:v>
                </c:pt>
                <c:pt idx="1">
                  <c:v>Instagram (4)</c:v>
                </c:pt>
                <c:pt idx="2">
                  <c:v>Facebook (3)</c:v>
                </c:pt>
                <c:pt idx="3">
                  <c:v>YouTube (3)</c:v>
                </c:pt>
                <c:pt idx="4">
                  <c:v>TikTok (1)</c:v>
                </c:pt>
                <c:pt idx="5">
                  <c:v>Pinterest (1)</c:v>
                </c:pt>
                <c:pt idx="6">
                  <c:v>Twitter (2)</c:v>
                </c:pt>
              </c:strCache>
            </c:strRef>
          </c:cat>
          <c:val>
            <c:numRef>
              <c:f>Sheet1!$B$2:$B$8</c:f>
              <c:numCache>
                <c:formatCode>#,##0</c:formatCode>
                <c:ptCount val="7"/>
                <c:pt idx="0">
                  <c:v>307884</c:v>
                </c:pt>
                <c:pt idx="1">
                  <c:v>140442</c:v>
                </c:pt>
                <c:pt idx="2">
                  <c:v>131222</c:v>
                </c:pt>
                <c:pt idx="3">
                  <c:v>17915</c:v>
                </c:pt>
                <c:pt idx="4">
                  <c:v>11700</c:v>
                </c:pt>
                <c:pt idx="5">
                  <c:v>5319</c:v>
                </c:pt>
                <c:pt idx="6">
                  <c:v>1286</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1"/>
        <c:axPos val="b"/>
        <c:numFmt formatCode="#,##0" sourceLinked="1"/>
        <c:majorTickMark val="out"/>
        <c:minorTickMark val="none"/>
        <c:tickLblPos val="nextTo"/>
        <c:crossAx val="1015409743"/>
        <c:crosses val="autoZero"/>
        <c:crossBetween val="between"/>
      </c:valAx>
      <c:catAx>
        <c:axId val="101540974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rtl="0">
              <a:defRPr sz="1400" b="0" i="0" u="none" strike="noStrike" kern="1200" baseline="0">
                <a:solidFill>
                  <a:schemeClr val="tx2"/>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43 741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3F7F-464C-956E-4D032235FF4E}"/>
              </c:ext>
            </c:extLst>
          </c:dPt>
          <c:dPt>
            <c:idx val="6"/>
            <c:invertIfNegative val="0"/>
            <c:bubble3D val="0"/>
            <c:extLst>
              <c:ext xmlns:c16="http://schemas.microsoft.com/office/drawing/2014/chart" uri="{C3380CC4-5D6E-409C-BE32-E72D297353CC}">
                <c16:uniqueId val="{00000006-9D50-CF44-83E7-438B8FE0F465}"/>
              </c:ext>
            </c:extLst>
          </c:dPt>
          <c:dLbls>
            <c:dLbl>
              <c:idx val="5"/>
              <c:spPr>
                <a:noFill/>
                <a:ln>
                  <a:noFill/>
                </a:ln>
                <a:effectLst/>
              </c:spPr>
              <c:txPr>
                <a:bodyPr rot="0" spcFirstLastPara="1" vertOverflow="ellipsis" vert="horz" wrap="square" lIns="38100" tIns="19050" rIns="38100" bIns="19050" anchor="ctr" anchorCtr="0">
                  <a:noAutofit/>
                </a:bodyPr>
                <a:lstStyle/>
                <a:p>
                  <a:pPr algn="ctr" rtl="0">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1231132249611027"/>
                      <c:h val="6.7137205277930767E-2"/>
                    </c:manualLayout>
                  </c15:layout>
                </c:ext>
                <c:ext xmlns:c16="http://schemas.microsoft.com/office/drawing/2014/chart" uri="{C3380CC4-5D6E-409C-BE32-E72D297353CC}">
                  <c16:uniqueId val="{0000000B-3F7F-464C-956E-4D032235FF4E}"/>
                </c:ext>
              </c:extLst>
            </c:dLbl>
            <c:spPr>
              <a:noFill/>
              <a:ln>
                <a:noFill/>
              </a:ln>
              <a:effectLst/>
            </c:spPr>
            <c:txPr>
              <a:bodyPr rot="0" spcFirstLastPara="1" vertOverflow="ellipsis" vert="horz" wrap="square" lIns="38100" tIns="19050" rIns="38100" bIns="19050" anchor="ctr" anchorCtr="0">
                <a:spAutoFit/>
              </a:bodyPr>
              <a:lstStyle/>
              <a:p>
                <a:pPr algn="ctr" rtl="0">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Total number
of followers</c:v>
                </c:pt>
                <c:pt idx="1">
                  <c:v>Facebook</c:v>
                </c:pt>
                <c:pt idx="2">
                  <c:v>Instagram</c:v>
                </c:pt>
                <c:pt idx="3">
                  <c:v>TikTok</c:v>
                </c:pt>
                <c:pt idx="4">
                  <c:v>YouTube</c:v>
                </c:pt>
                <c:pt idx="5">
                  <c:v>Pinterest</c:v>
                </c:pt>
                <c:pt idx="6">
                  <c:v>Twitter</c:v>
                </c:pt>
              </c:strCache>
            </c:strRef>
          </c:cat>
          <c:val>
            <c:numRef>
              <c:f>Sheet1!$B$2:$B$8</c:f>
              <c:numCache>
                <c:formatCode>#,##0</c:formatCode>
                <c:ptCount val="7"/>
                <c:pt idx="0">
                  <c:v>51314</c:v>
                </c:pt>
                <c:pt idx="1">
                  <c:v>43740.666666666664</c:v>
                </c:pt>
                <c:pt idx="2">
                  <c:v>35110.5</c:v>
                </c:pt>
                <c:pt idx="3">
                  <c:v>11700</c:v>
                </c:pt>
                <c:pt idx="4">
                  <c:v>5971.666666666667</c:v>
                </c:pt>
                <c:pt idx="5">
                  <c:v>5319</c:v>
                </c:pt>
                <c:pt idx="6">
                  <c:v>643</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1"/>
        <c:axPos val="b"/>
        <c:numFmt formatCode="#,##0" sourceLinked="1"/>
        <c:majorTickMark val="out"/>
        <c:minorTickMark val="none"/>
        <c:tickLblPos val="nextTo"/>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rtl="0">
              <a:defRPr sz="1200" b="0" i="0" u="none" strike="noStrike" kern="1200" baseline="0">
                <a:solidFill>
                  <a:schemeClr val="accent2"/>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64705995359399"/>
          <c:y val="3.4812121695402654E-2"/>
          <c:w val="0.41701151705353573"/>
          <c:h val="0.93037575660919469"/>
        </c:manualLayout>
      </c:layout>
      <c:doughnutChart>
        <c:varyColors val="1"/>
        <c:ser>
          <c:idx val="0"/>
          <c:order val="0"/>
          <c:tx>
            <c:strRef>
              <c:f>Sheet1!$B$1</c:f>
              <c:strCache>
                <c:ptCount val="1"/>
                <c:pt idx="0">
                  <c:v>Series 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53-F647-A03A-3598FFE6282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C53-F647-A03A-3598FFE6282E}"/>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DC53-F647-A03A-3598FFE6282E}"/>
              </c:ext>
            </c:extLst>
          </c:dPt>
          <c:dLbls>
            <c:dLbl>
              <c:idx val="0"/>
              <c:layout>
                <c:manualLayout>
                  <c:x val="0.17600635349475083"/>
                  <c:y val="-4.4884527486894359E-2"/>
                </c:manualLayout>
              </c:layout>
              <c:tx>
                <c:rich>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fld id="{1685E14B-403D-C54B-90FB-493D396F4167}" type="CATEGORYNAME">
                      <a:rPr lang="en-US"/>
                      <a:pPr rtl="0">
                        <a:defRPr sz="1600">
                          <a:solidFill>
                            <a:schemeClr val="accent2"/>
                          </a:solidFill>
                          <a:latin typeface="Neue Haas Unica W1G Medium" panose="020B0404030206020203" pitchFamily="34" charset="0"/>
                        </a:defRPr>
                      </a:pPr>
                      <a:t>[CATEGORY NAME]</a:t>
                    </a:fld>
                    <a:r>
                      <a:rPr lang="en-US" baseline="0" dirty="0"/>
                      <a:t>, </a:t>
                    </a:r>
                    <a:br>
                      <a:rPr lang="en-US" baseline="0" dirty="0"/>
                    </a:br>
                    <a:fld id="{7C968FE9-E4D5-CF4C-95D7-0F86BE5BCEB5}" type="PERCENTAGE">
                      <a:rPr lang="en-US" baseline="0" smtClean="0"/>
                      <a:pPr rtl="0">
                        <a:defRPr sz="1600">
                          <a:solidFill>
                            <a:schemeClr val="accent2"/>
                          </a:solidFill>
                          <a:latin typeface="Neue Haas Unica W1G Medium" panose="020B0404030206020203" pitchFamily="34" charset="0"/>
                        </a:defRPr>
                      </a:pPr>
                      <a:t>[PERCENTAGE]</a:t>
                    </a:fld>
                    <a:endParaRPr lang="en-US" baseline="0" dirty="0"/>
                  </a:p>
                </c:rich>
              </c:tx>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795671174347522"/>
                      <c:h val="9.0817463390271858E-2"/>
                    </c:manualLayout>
                  </c15:layout>
                  <c15:dlblFieldTable/>
                  <c15:showDataLabelsRange val="0"/>
                </c:ext>
                <c:ext xmlns:c16="http://schemas.microsoft.com/office/drawing/2014/chart" uri="{C3380CC4-5D6E-409C-BE32-E72D297353CC}">
                  <c16:uniqueId val="{00000001-DC53-F647-A03A-3598FFE6282E}"/>
                </c:ext>
              </c:extLst>
            </c:dLbl>
            <c:dLbl>
              <c:idx val="1"/>
              <c:layout>
                <c:manualLayout>
                  <c:x val="-0.26400016921310476"/>
                  <c:y val="0.11784651395583283"/>
                </c:manualLayout>
              </c:layout>
              <c:tx>
                <c:rich>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fld id="{83014493-709F-A348-AC7E-408776BB4FFC}" type="CATEGORYNAME">
                      <a:rPr lang="en-US"/>
                      <a:pPr rtl="0">
                        <a:defRPr sz="1600">
                          <a:solidFill>
                            <a:schemeClr val="accent2"/>
                          </a:solidFill>
                          <a:latin typeface="Neue Haas Unica W1G Medium" panose="020B0404030206020203" pitchFamily="34" charset="0"/>
                        </a:defRPr>
                      </a:pPr>
                      <a:t>[CATEGORY NAME]</a:t>
                    </a:fld>
                    <a:r>
                      <a:rPr lang="en-US" baseline="0" dirty="0"/>
                      <a:t>, </a:t>
                    </a:r>
                    <a:br>
                      <a:rPr lang="en-US" baseline="0" dirty="0"/>
                    </a:br>
                    <a:fld id="{95D1565C-9AC4-FE41-BDB9-62F4465426FC}" type="PERCENTAGE">
                      <a:rPr lang="en-US" baseline="0" smtClean="0"/>
                      <a:pPr rtl="0">
                        <a:defRPr sz="1600">
                          <a:solidFill>
                            <a:schemeClr val="accent2"/>
                          </a:solidFill>
                          <a:latin typeface="Neue Haas Unica W1G Medium" panose="020B0404030206020203" pitchFamily="34" charset="0"/>
                        </a:defRPr>
                      </a:pPr>
                      <a:t>[PERCENTAGE]</a:t>
                    </a:fld>
                    <a:endParaRPr lang="en-US" baseline="0" dirty="0"/>
                  </a:p>
                </c:rich>
              </c:tx>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8014792998350457"/>
                      <c:h val="0.20600169649976804"/>
                    </c:manualLayout>
                  </c15:layout>
                  <c15:dlblFieldTable/>
                  <c15:showDataLabelsRange val="0"/>
                </c:ext>
                <c:ext xmlns:c16="http://schemas.microsoft.com/office/drawing/2014/chart" uri="{C3380CC4-5D6E-409C-BE32-E72D297353CC}">
                  <c16:uniqueId val="{00000003-DC53-F647-A03A-3598FFE6282E}"/>
                </c:ext>
              </c:extLst>
            </c:dLbl>
            <c:dLbl>
              <c:idx val="2"/>
              <c:layout>
                <c:manualLayout>
                  <c:x val="-0.24083326592439661"/>
                  <c:y val="-1.6176213625388066E-2"/>
                </c:manualLayout>
              </c:layout>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582916279243926"/>
                      <c:h val="0.14007068246303153"/>
                    </c:manualLayout>
                  </c15:layout>
                </c:ext>
                <c:ext xmlns:c16="http://schemas.microsoft.com/office/drawing/2014/chart" uri="{C3380CC4-5D6E-409C-BE32-E72D297353CC}">
                  <c16:uniqueId val="{00000005-DC53-F647-A03A-3598FFE6282E}"/>
                </c:ext>
              </c:extLst>
            </c:dLbl>
            <c:spPr>
              <a:noFill/>
              <a:ln>
                <a:noFill/>
              </a:ln>
              <a:effectLst/>
            </c:spPr>
            <c:txPr>
              <a:bodyPr rot="0" spcFirstLastPara="1" vertOverflow="overflow" horzOverflow="overflow" vert="horz" wrap="square" lIns="38100" tIns="19050" rIns="38100" bIns="19050" anchor="ctr"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rnd" cmpd="sng" algn="ctr">
                  <a:solidFill>
                    <a:schemeClr val="tx1"/>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Positive</c:v>
                </c:pt>
                <c:pt idx="1">
                  <c:v>Neutral</c:v>
                </c:pt>
                <c:pt idx="2">
                  <c:v>Negative</c:v>
                </c:pt>
              </c:strCache>
            </c:strRef>
          </c:cat>
          <c:val>
            <c:numRef>
              <c:f>Sheet1!$B$2:$B$4</c:f>
              <c:numCache>
                <c:formatCode>General</c:formatCode>
                <c:ptCount val="3"/>
                <c:pt idx="0">
                  <c:v>67.600000000000009</c:v>
                </c:pt>
                <c:pt idx="1">
                  <c:v>31.4</c:v>
                </c:pt>
                <c:pt idx="2">
                  <c:v>1</c:v>
                </c:pt>
              </c:numCache>
            </c:numRef>
          </c:val>
          <c:extLst>
            <c:ext xmlns:c16="http://schemas.microsoft.com/office/drawing/2014/chart" uri="{C3380CC4-5D6E-409C-BE32-E72D297353CC}">
              <c16:uniqueId val="{00000008-DC53-F647-A03A-3598FFE6282E}"/>
            </c:ext>
          </c:extLst>
        </c:ser>
        <c:dLbls>
          <c:showLegendKey val="0"/>
          <c:showVal val="0"/>
          <c:showCatName val="0"/>
          <c:showSerName val="0"/>
          <c:showPercent val="0"/>
          <c:showBubbleSize val="0"/>
          <c:showLeaderLines val="1"/>
        </c:dLbls>
        <c:firstSliceAng val="30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57184253920278"/>
          <c:y val="0.19739991921205155"/>
          <c:w val="0.41701151705353573"/>
          <c:h val="0.93037575660919469"/>
        </c:manualLayout>
      </c:layout>
      <c:doughnutChart>
        <c:varyColors val="1"/>
        <c:ser>
          <c:idx val="0"/>
          <c:order val="0"/>
          <c:tx>
            <c:strRef>
              <c:f>Sheet1!$B$1</c:f>
              <c:strCache>
                <c:ptCount val="1"/>
                <c:pt idx="0">
                  <c:v>Series 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53-F647-A03A-3598FFE6282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C53-F647-A03A-3598FFE6282E}"/>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DC53-F647-A03A-3598FFE6282E}"/>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DC53-F647-A03A-3598FFE6282E}"/>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A-DC53-F647-A03A-3598FFE6282E}"/>
              </c:ext>
            </c:extLst>
          </c:dPt>
          <c:dLbls>
            <c:dLbl>
              <c:idx val="0"/>
              <c:layout>
                <c:manualLayout>
                  <c:x val="0.16693115742049472"/>
                  <c:y val="-9.0180399898071709E-2"/>
                </c:manualLayout>
              </c:layout>
              <c:tx>
                <c:rich>
                  <a:bodyPr rot="0" spcFirstLastPara="1" vertOverflow="overflow" horzOverflow="overflow" vert="horz" wrap="square" lIns="38100" tIns="19050" rIns="38100" bIns="19050" anchor="t" anchorCtr="1">
                    <a:spAutoFit/>
                  </a:bodyPr>
                  <a:lstStyle/>
                  <a:p>
                    <a:pPr rtl="0">
                      <a:defRPr sz="1500" b="0" i="0" u="none" strike="noStrike" kern="1200" baseline="0">
                        <a:solidFill>
                          <a:schemeClr val="accent2"/>
                        </a:solidFill>
                        <a:latin typeface="Neue Haas Unica W1G Medium" panose="020B0404030206020203" pitchFamily="34" charset="0"/>
                        <a:ea typeface="+mn-ea"/>
                        <a:cs typeface="+mn-cs"/>
                      </a:defRPr>
                    </a:pPr>
                    <a:fld id="{C6E7E9E2-A086-3441-8C06-398FE0FDB5EF}" type="CATEGORYNAME">
                      <a:rPr lang="en-US" sz="1500"/>
                      <a:pPr rtl="0">
                        <a:defRPr sz="1500">
                          <a:solidFill>
                            <a:schemeClr val="accent2"/>
                          </a:solidFill>
                          <a:latin typeface="Neue Haas Unica W1G Medium" panose="020B0404030206020203" pitchFamily="34" charset="0"/>
                        </a:defRPr>
                      </a:pPr>
                      <a:t>[CATEGORY NAME]</a:t>
                    </a:fld>
                    <a:r>
                      <a:rPr lang="en-US" sz="1500" b="0" i="0" u="none" baseline="0"/>
                      <a:t>, </a:t>
                    </a:r>
                    <a:br>
                      <a:rPr lang="en-US" sz="1500" baseline="0"/>
                    </a:br>
                    <a:fld id="{013370D7-8002-724B-8492-30EDE0C9CE6E}" type="PERCENTAGE">
                      <a:rPr lang="en-US" sz="1500" baseline="0"/>
                      <a:pPr rtl="0">
                        <a:defRPr sz="1500">
                          <a:solidFill>
                            <a:schemeClr val="accent2"/>
                          </a:solidFill>
                          <a:latin typeface="Neue Haas Unica W1G Medium" panose="020B0404030206020203" pitchFamily="34" charset="0"/>
                        </a:defRPr>
                      </a:pPr>
                      <a:t>[PERCENTAGE]</a:t>
                    </a:fld>
                    <a:endParaRPr lang="en-US" sz="1500"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5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860774487237127"/>
                      <c:h val="9.0817364820796415E-2"/>
                    </c:manualLayout>
                  </c15:layout>
                  <c15:dlblFieldTable/>
                  <c15:showDataLabelsRange val="0"/>
                </c:ext>
                <c:ext xmlns:c16="http://schemas.microsoft.com/office/drawing/2014/chart" uri="{C3380CC4-5D6E-409C-BE32-E72D297353CC}">
                  <c16:uniqueId val="{00000001-DC53-F647-A03A-3598FFE6282E}"/>
                </c:ext>
              </c:extLst>
            </c:dLbl>
            <c:dLbl>
              <c:idx val="1"/>
              <c:layout>
                <c:manualLayout>
                  <c:x val="-0.22562245126333874"/>
                  <c:y val="0.10829995014969866"/>
                </c:manualLayout>
              </c:layout>
              <c:tx>
                <c:rich>
                  <a:bodyPr rot="0" spcFirstLastPara="1" vertOverflow="overflow" horzOverflow="overflow" vert="horz" wrap="square" lIns="38100" tIns="19050" rIns="38100" bIns="19050" anchor="t" anchorCtr="1">
                    <a:spAutoFit/>
                  </a:bodyPr>
                  <a:lstStyle/>
                  <a:p>
                    <a:pPr rtl="0">
                      <a:defRPr sz="1500" b="0" i="0" u="none" strike="noStrike" kern="1200" baseline="0">
                        <a:solidFill>
                          <a:schemeClr val="accent2"/>
                        </a:solidFill>
                        <a:latin typeface="Neue Haas Unica W1G Medium" panose="020B0404030206020203" pitchFamily="34" charset="0"/>
                        <a:ea typeface="+mn-ea"/>
                        <a:cs typeface="+mn-cs"/>
                      </a:defRPr>
                    </a:pPr>
                    <a:fld id="{CFAAFA43-4044-AF41-B23B-F6EC55D87DCC}" type="CATEGORYNAME">
                      <a:rPr lang="en-US" sz="1500"/>
                      <a:pPr rtl="0">
                        <a:defRPr sz="1500">
                          <a:solidFill>
                            <a:schemeClr val="accent2"/>
                          </a:solidFill>
                          <a:latin typeface="Neue Haas Unica W1G Medium" panose="020B0404030206020203" pitchFamily="34" charset="0"/>
                        </a:defRPr>
                      </a:pPr>
                      <a:t>[CATEGORY NAME]</a:t>
                    </a:fld>
                    <a:r>
                      <a:rPr lang="en-US" sz="1500" b="0" i="0" u="none" baseline="0"/>
                      <a:t>, </a:t>
                    </a:r>
                    <a:br>
                      <a:rPr lang="en-US" sz="1500" baseline="0"/>
                    </a:br>
                    <a:fld id="{D3B352B0-60C4-8D4B-B7DD-CD1A1B36F680}" type="PERCENTAGE">
                      <a:rPr lang="en-US" sz="1500" baseline="0"/>
                      <a:pPr rtl="0">
                        <a:defRPr sz="1500">
                          <a:solidFill>
                            <a:schemeClr val="accent2"/>
                          </a:solidFill>
                          <a:latin typeface="Neue Haas Unica W1G Medium" panose="020B0404030206020203" pitchFamily="34" charset="0"/>
                        </a:defRPr>
                      </a:pPr>
                      <a:t>[PERCENTAGE]</a:t>
                    </a:fld>
                    <a:endParaRPr lang="en-US" sz="1500"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5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31446083188249291"/>
                      <c:h val="0.14826338871573758"/>
                    </c:manualLayout>
                  </c15:layout>
                  <c15:dlblFieldTable/>
                  <c15:showDataLabelsRange val="0"/>
                </c:ext>
                <c:ext xmlns:c16="http://schemas.microsoft.com/office/drawing/2014/chart" uri="{C3380CC4-5D6E-409C-BE32-E72D297353CC}">
                  <c16:uniqueId val="{00000003-DC53-F647-A03A-3598FFE6282E}"/>
                </c:ext>
              </c:extLst>
            </c:dLbl>
            <c:dLbl>
              <c:idx val="2"/>
              <c:layout>
                <c:manualLayout>
                  <c:x val="-0.24670956256983256"/>
                  <c:y val="-1.040575385435949E-2"/>
                </c:manualLayout>
              </c:layout>
              <c:tx>
                <c:rich>
                  <a:bodyPr rot="0" spcFirstLastPara="1" vertOverflow="overflow" horzOverflow="overflow" vert="horz" wrap="square" lIns="38100" tIns="19050" rIns="38100" bIns="19050" anchor="t" anchorCtr="1">
                    <a:spAutoFit/>
                  </a:bodyPr>
                  <a:lstStyle/>
                  <a:p>
                    <a:pPr rtl="0">
                      <a:defRPr sz="1500" b="0" i="0" u="none" strike="noStrike" kern="1200" baseline="0">
                        <a:solidFill>
                          <a:schemeClr val="accent2"/>
                        </a:solidFill>
                        <a:latin typeface="Neue Haas Unica W1G Medium" panose="020B0404030206020203" pitchFamily="34" charset="0"/>
                        <a:ea typeface="+mn-ea"/>
                        <a:cs typeface="+mn-cs"/>
                      </a:defRPr>
                    </a:pPr>
                    <a:fld id="{7389F2A1-9213-294A-937C-D9E2C4A9661F}" type="CATEGORYNAME">
                      <a:rPr lang="en-US" sz="1500"/>
                      <a:pPr rtl="0">
                        <a:defRPr sz="1500">
                          <a:solidFill>
                            <a:schemeClr val="accent2"/>
                          </a:solidFill>
                          <a:latin typeface="Neue Haas Unica W1G Medium" panose="020B0404030206020203" pitchFamily="34" charset="0"/>
                        </a:defRPr>
                      </a:pPr>
                      <a:t>[CATEGORY NAME]</a:t>
                    </a:fld>
                    <a:r>
                      <a:rPr lang="en-US" sz="1500" b="0" i="0" u="none" baseline="0"/>
                      <a:t>,</a:t>
                    </a:r>
                    <a:br>
                      <a:rPr lang="en-US" sz="1500" baseline="0"/>
                    </a:br>
                    <a:r>
                      <a:rPr lang="en-US" sz="1500" b="0" i="0" u="none" baseline="0"/>
                      <a:t> </a:t>
                    </a:r>
                    <a:fld id="{81D17B92-18C8-D448-BBEF-A873AE52B9A8}" type="PERCENTAGE">
                      <a:rPr lang="en-US" sz="1500" baseline="0"/>
                      <a:pPr rtl="0">
                        <a:defRPr sz="1500">
                          <a:solidFill>
                            <a:schemeClr val="accent2"/>
                          </a:solidFill>
                          <a:latin typeface="Neue Haas Unica W1G Medium" panose="020B0404030206020203" pitchFamily="34" charset="0"/>
                        </a:defRPr>
                      </a:pPr>
                      <a:t>[PERCENTAGE]</a:t>
                    </a:fld>
                    <a:endParaRPr lang="en-US" sz="1500" b="0" i="0" u="none"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5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5302018237857032"/>
                      <c:h val="0.14007057741419399"/>
                    </c:manualLayout>
                  </c15:layout>
                  <c15:dlblFieldTable/>
                  <c15:showDataLabelsRange val="0"/>
                </c:ext>
                <c:ext xmlns:c16="http://schemas.microsoft.com/office/drawing/2014/chart" uri="{C3380CC4-5D6E-409C-BE32-E72D297353CC}">
                  <c16:uniqueId val="{00000005-DC53-F647-A03A-3598FFE6282E}"/>
                </c:ext>
              </c:extLst>
            </c:dLbl>
            <c:dLbl>
              <c:idx val="3"/>
              <c:layout>
                <c:manualLayout>
                  <c:x val="-0.20118816468665421"/>
                  <c:y val="-0.16681311319099376"/>
                </c:manualLayout>
              </c:layout>
              <c:tx>
                <c:rich>
                  <a:bodyPr rot="0" spcFirstLastPara="1" vertOverflow="overflow" horzOverflow="overflow" vert="horz" wrap="square" lIns="38100" tIns="19050" rIns="38100" bIns="19050" anchor="t" anchorCtr="1">
                    <a:spAutoFit/>
                  </a:bodyPr>
                  <a:lstStyle/>
                  <a:p>
                    <a:pPr rtl="0">
                      <a:defRPr sz="1500" b="0" i="0" u="none" strike="noStrike" kern="1200" baseline="0">
                        <a:solidFill>
                          <a:schemeClr val="accent2"/>
                        </a:solidFill>
                        <a:latin typeface="Neue Haas Unica W1G Medium" panose="020B0404030206020203" pitchFamily="34" charset="0"/>
                        <a:ea typeface="+mn-ea"/>
                        <a:cs typeface="+mn-cs"/>
                      </a:defRPr>
                    </a:pPr>
                    <a:fld id="{047F5420-1367-414B-B440-EDF1177F4B40}" type="CATEGORYNAME">
                      <a:rPr lang="en-US" sz="1500"/>
                      <a:pPr rtl="0">
                        <a:defRPr sz="1500">
                          <a:solidFill>
                            <a:schemeClr val="accent2"/>
                          </a:solidFill>
                          <a:latin typeface="Neue Haas Unica W1G Medium" panose="020B0404030206020203" pitchFamily="34" charset="0"/>
                        </a:defRPr>
                      </a:pPr>
                      <a:t>[CATEGORY NAME]</a:t>
                    </a:fld>
                    <a:r>
                      <a:rPr lang="en-US" sz="1500" b="0" i="0" u="none" baseline="0"/>
                      <a:t>, </a:t>
                    </a:r>
                    <a:br>
                      <a:rPr lang="en-US" sz="1500" baseline="0"/>
                    </a:br>
                    <a:fld id="{FE6C9944-654B-1544-A770-318A070DE3C4}" type="PERCENTAGE">
                      <a:rPr lang="en-US" sz="1500" baseline="0"/>
                      <a:pPr rtl="0">
                        <a:defRPr sz="1500">
                          <a:solidFill>
                            <a:schemeClr val="accent2"/>
                          </a:solidFill>
                          <a:latin typeface="Neue Haas Unica W1G Medium" panose="020B0404030206020203" pitchFamily="34" charset="0"/>
                        </a:defRPr>
                      </a:pPr>
                      <a:t>[PERCENTAGE]</a:t>
                    </a:fld>
                    <a:endParaRPr lang="en-US" sz="1500"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5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4619163326946872"/>
                      <c:h val="0.148279521069315"/>
                    </c:manualLayout>
                  </c15:layout>
                  <c15:dlblFieldTable/>
                  <c15:showDataLabelsRange val="0"/>
                </c:ext>
                <c:ext xmlns:c16="http://schemas.microsoft.com/office/drawing/2014/chart" uri="{C3380CC4-5D6E-409C-BE32-E72D297353CC}">
                  <c16:uniqueId val="{00000007-DC53-F647-A03A-3598FFE6282E}"/>
                </c:ext>
              </c:extLst>
            </c:dLbl>
            <c:dLbl>
              <c:idx val="4"/>
              <c:layout>
                <c:manualLayout>
                  <c:x val="-3.6995644191717303E-2"/>
                  <c:y val="-0.21147370720528935"/>
                </c:manualLayout>
              </c:layout>
              <c:tx>
                <c:rich>
                  <a:bodyPr rot="0" spcFirstLastPara="1" vertOverflow="overflow" horzOverflow="overflow" vert="horz" wrap="square" lIns="38100" tIns="19050" rIns="38100" bIns="19050" anchor="t" anchorCtr="1">
                    <a:spAutoFit/>
                  </a:bodyPr>
                  <a:lstStyle/>
                  <a:p>
                    <a:pPr rtl="0">
                      <a:defRPr sz="1500" b="0" i="0" u="none" strike="noStrike" kern="1200" baseline="0">
                        <a:solidFill>
                          <a:schemeClr val="accent2"/>
                        </a:solidFill>
                        <a:latin typeface="Neue Haas Unica W1G Medium" panose="020B0404030206020203" pitchFamily="34" charset="0"/>
                        <a:ea typeface="+mn-ea"/>
                        <a:cs typeface="+mn-cs"/>
                      </a:defRPr>
                    </a:pPr>
                    <a:fld id="{944EDE9E-62D9-744B-AF7A-E6FC0472A745}" type="CATEGORYNAME">
                      <a:rPr lang="en-US" sz="1500"/>
                      <a:pPr rtl="0">
                        <a:defRPr sz="1500">
                          <a:solidFill>
                            <a:schemeClr val="accent2"/>
                          </a:solidFill>
                          <a:latin typeface="Neue Haas Unica W1G Medium" panose="020B0404030206020203" pitchFamily="34" charset="0"/>
                        </a:defRPr>
                      </a:pPr>
                      <a:t>[CATEGORY NAME]</a:t>
                    </a:fld>
                    <a:r>
                      <a:rPr lang="en-US" sz="1500" b="0" i="0" u="none" baseline="0"/>
                      <a:t>,</a:t>
                    </a:r>
                    <a:br>
                      <a:rPr lang="en-US" sz="1500" baseline="0"/>
                    </a:br>
                    <a:fld id="{995AF28B-6D55-6449-AEB8-E93537158FC8}" type="PERCENTAGE">
                      <a:rPr lang="en-US" sz="1500" baseline="0"/>
                      <a:pPr rtl="0">
                        <a:defRPr sz="1500">
                          <a:solidFill>
                            <a:schemeClr val="accent2"/>
                          </a:solidFill>
                          <a:latin typeface="Neue Haas Unica W1G Medium" panose="020B0404030206020203" pitchFamily="34" charset="0"/>
                        </a:defRPr>
                      </a:pPr>
                      <a:t>[PERCENTAGE]</a:t>
                    </a:fld>
                    <a:endParaRPr lang="en-US" sz="1500"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5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4479033724571941"/>
                      <c:h val="0.14608252327540802"/>
                    </c:manualLayout>
                  </c15:layout>
                  <c15:dlblFieldTable/>
                  <c15:showDataLabelsRange val="0"/>
                </c:ext>
                <c:ext xmlns:c16="http://schemas.microsoft.com/office/drawing/2014/chart" uri="{C3380CC4-5D6E-409C-BE32-E72D297353CC}">
                  <c16:uniqueId val="{0000000A-DC53-F647-A03A-3598FFE6282E}"/>
                </c:ext>
              </c:extLst>
            </c:dLbl>
            <c:spPr>
              <a:noFill/>
              <a:ln>
                <a:noFill/>
              </a:ln>
              <a:effectLst/>
            </c:spPr>
            <c:txPr>
              <a:bodyPr rot="0" spcFirstLastPara="1" vertOverflow="overflow" horzOverflow="overflow" vert="horz" wrap="square" lIns="38100" tIns="19050" rIns="38100" bIns="19050" anchor="ctr" anchorCtr="1">
                <a:spAutoFit/>
              </a:bodyPr>
              <a:lstStyle/>
              <a:p>
                <a:pPr rtl="0">
                  <a:defRPr sz="15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rnd" cmpd="sng" algn="ctr">
                  <a:solidFill>
                    <a:schemeClr val="tx1"/>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Sheet1!$A$2:$A$6</c:f>
              <c:strCache>
                <c:ptCount val="5"/>
                <c:pt idx="0">
                  <c:v>Very positively</c:v>
                </c:pt>
                <c:pt idx="1">
                  <c:v>Quite positively</c:v>
                </c:pt>
                <c:pt idx="2">
                  <c:v>Quite negatively</c:v>
                </c:pt>
                <c:pt idx="3">
                  <c:v>Very negatively</c:v>
                </c:pt>
                <c:pt idx="4">
                  <c:v>It has had no effect</c:v>
                </c:pt>
              </c:strCache>
            </c:strRef>
          </c:cat>
          <c:val>
            <c:numRef>
              <c:f>Sheet1!$B$2:$B$6</c:f>
              <c:numCache>
                <c:formatCode>General</c:formatCode>
                <c:ptCount val="5"/>
                <c:pt idx="0">
                  <c:v>32.200000000000003</c:v>
                </c:pt>
                <c:pt idx="1">
                  <c:v>51.9</c:v>
                </c:pt>
                <c:pt idx="2">
                  <c:v>0.4</c:v>
                </c:pt>
                <c:pt idx="3">
                  <c:v>0.2</c:v>
                </c:pt>
                <c:pt idx="4">
                  <c:v>15.2</c:v>
                </c:pt>
              </c:numCache>
            </c:numRef>
          </c:val>
          <c:extLst>
            <c:ext xmlns:c16="http://schemas.microsoft.com/office/drawing/2014/chart" uri="{C3380CC4-5D6E-409C-BE32-E72D297353CC}">
              <c16:uniqueId val="{00000008-DC53-F647-A03A-3598FFE6282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58074669772353"/>
          <c:y val="0.21317448259438462"/>
          <c:w val="0.3798041388215907"/>
          <c:h val="0.62821815124064739"/>
        </c:manualLayout>
      </c:layout>
      <c:doughnutChart>
        <c:varyColors val="1"/>
        <c:ser>
          <c:idx val="0"/>
          <c:order val="0"/>
          <c:tx>
            <c:strRef>
              <c:f>Sheet1!$B$1</c:f>
              <c:strCache>
                <c:ptCount val="1"/>
                <c:pt idx="0">
                  <c:v>7 ASSI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53-F647-A03A-3598FFE6282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C53-F647-A03A-3598FFE6282E}"/>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DC53-F647-A03A-3598FFE6282E}"/>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DC53-F647-A03A-3598FFE6282E}"/>
              </c:ext>
            </c:extLst>
          </c:dPt>
          <c:dLbls>
            <c:dLbl>
              <c:idx val="0"/>
              <c:layout>
                <c:manualLayout>
                  <c:x val="0.18050487072007079"/>
                  <c:y val="-6.2291856272833505E-2"/>
                </c:manualLayout>
              </c:layout>
              <c:tx>
                <c:rich>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fld id="{94D0C588-4396-C046-B8C1-BAA0689A5591}" type="CATEGORYNAME">
                      <a:rPr lang="en-US"/>
                      <a:pPr rtl="0">
                        <a:defRPr sz="1600">
                          <a:solidFill>
                            <a:schemeClr val="accent2"/>
                          </a:solidFill>
                          <a:latin typeface="Neue Haas Unica W1G Medium" panose="020B0404030206020203" pitchFamily="34" charset="0"/>
                        </a:defRPr>
                      </a:pPr>
                      <a:t>[CATEGORY NAME]</a:t>
                    </a:fld>
                    <a:r>
                      <a:rPr lang="en-US" b="0" i="0" u="none" baseline="0"/>
                      <a:t>, </a:t>
                    </a:r>
                    <a:br>
                      <a:rPr lang="en-US" baseline="0"/>
                    </a:br>
                    <a:fld id="{BD17342B-B030-DD49-9A79-67277EFE711D}" type="PERCENTAGE">
                      <a:rPr lang="en-US" baseline="0"/>
                      <a:pPr rtl="0">
                        <a:defRPr sz="1600">
                          <a:solidFill>
                            <a:schemeClr val="accent2"/>
                          </a:solidFill>
                          <a:latin typeface="Neue Haas Unica W1G Medium" panose="020B0404030206020203" pitchFamily="34" charset="0"/>
                        </a:defRPr>
                      </a:pPr>
                      <a:t>[PERCENTAGE]</a:t>
                    </a:fld>
                    <a:endParaRPr lang="en-US"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2072831585781899"/>
                      <c:h val="0.21395052179001756"/>
                    </c:manualLayout>
                  </c15:layout>
                  <c15:dlblFieldTable/>
                  <c15:showDataLabelsRange val="0"/>
                </c:ext>
                <c:ext xmlns:c16="http://schemas.microsoft.com/office/drawing/2014/chart" uri="{C3380CC4-5D6E-409C-BE32-E72D297353CC}">
                  <c16:uniqueId val="{00000001-DC53-F647-A03A-3598FFE6282E}"/>
                </c:ext>
              </c:extLst>
            </c:dLbl>
            <c:dLbl>
              <c:idx val="1"/>
              <c:layout>
                <c:manualLayout>
                  <c:x val="-3.7924805111207778E-2"/>
                  <c:y val="0.12486703677681409"/>
                </c:manualLayout>
              </c:layout>
              <c:tx>
                <c:rich>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fld id="{7EB12DD8-D898-8F4F-89BC-C5B55DF9FA2D}" type="CATEGORYNAME">
                      <a:rPr lang="en-US"/>
                      <a:pPr rtl="0">
                        <a:defRPr sz="1600">
                          <a:solidFill>
                            <a:schemeClr val="accent2"/>
                          </a:solidFill>
                          <a:latin typeface="Neue Haas Unica W1G Medium" panose="020B0404030206020203" pitchFamily="34" charset="0"/>
                        </a:defRPr>
                      </a:pPr>
                      <a:t>[CATEGORY NAME]</a:t>
                    </a:fld>
                    <a:r>
                      <a:rPr lang="en-US" b="0" i="0" u="none" baseline="0"/>
                      <a:t>, </a:t>
                    </a:r>
                    <a:br>
                      <a:rPr lang="en-US" baseline="0"/>
                    </a:br>
                    <a:fld id="{9AD3FF43-56F8-E74E-B31C-FDB568C82B82}" type="PERCENTAGE">
                      <a:rPr lang="en-US" baseline="0"/>
                      <a:pPr rtl="0">
                        <a:defRPr sz="1600">
                          <a:solidFill>
                            <a:schemeClr val="accent2"/>
                          </a:solidFill>
                          <a:latin typeface="Neue Haas Unica W1G Medium" panose="020B0404030206020203" pitchFamily="34" charset="0"/>
                        </a:defRPr>
                      </a:pPr>
                      <a:t>[PERCENTAGE]</a:t>
                    </a:fld>
                    <a:endParaRPr lang="en-US"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6271168233412862"/>
                      <c:h val="0.11296783825122202"/>
                    </c:manualLayout>
                  </c15:layout>
                  <c15:dlblFieldTable/>
                  <c15:showDataLabelsRange val="0"/>
                </c:ext>
                <c:ext xmlns:c16="http://schemas.microsoft.com/office/drawing/2014/chart" uri="{C3380CC4-5D6E-409C-BE32-E72D297353CC}">
                  <c16:uniqueId val="{00000003-DC53-F647-A03A-3598FFE6282E}"/>
                </c:ext>
              </c:extLst>
            </c:dLbl>
            <c:dLbl>
              <c:idx val="2"/>
              <c:layout>
                <c:manualLayout>
                  <c:x val="-0.22819873899508561"/>
                  <c:y val="-0.11311227023424707"/>
                </c:manualLayout>
              </c:layout>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582916279243926"/>
                      <c:h val="0.14007068246303153"/>
                    </c:manualLayout>
                  </c15:layout>
                </c:ext>
                <c:ext xmlns:c16="http://schemas.microsoft.com/office/drawing/2014/chart" uri="{C3380CC4-5D6E-409C-BE32-E72D297353CC}">
                  <c16:uniqueId val="{00000005-DC53-F647-A03A-3598FFE6282E}"/>
                </c:ext>
              </c:extLst>
            </c:dLbl>
            <c:dLbl>
              <c:idx val="3"/>
              <c:layout>
                <c:manualLayout>
                  <c:x val="-6.7138592514942889E-3"/>
                  <c:y val="-0.20964434652099989"/>
                </c:manualLayout>
              </c:layout>
              <c:tx>
                <c:rich>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fld id="{D96D44B3-4489-2C4D-8078-599B49B8F444}" type="CATEGORYNAME">
                      <a:rPr lang="en-US"/>
                      <a:pPr rtl="0">
                        <a:defRPr sz="1600">
                          <a:solidFill>
                            <a:schemeClr val="accent2"/>
                          </a:solidFill>
                          <a:latin typeface="Neue Haas Unica W1G Medium" panose="020B0404030206020203" pitchFamily="34" charset="0"/>
                        </a:defRPr>
                      </a:pPr>
                      <a:t>[CATEGORY NAME]</a:t>
                    </a:fld>
                    <a:r>
                      <a:rPr lang="en-US" b="0" i="0" u="none" baseline="0"/>
                      <a:t>, </a:t>
                    </a:r>
                    <a:br>
                      <a:rPr lang="en-US" baseline="0"/>
                    </a:br>
                    <a:fld id="{4260F6DE-7EA5-044E-9683-7FC7B837FB05}" type="PERCENTAGE">
                      <a:rPr lang="en-US" baseline="0"/>
                      <a:pPr rtl="0">
                        <a:defRPr sz="1600">
                          <a:solidFill>
                            <a:schemeClr val="accent2"/>
                          </a:solidFill>
                          <a:latin typeface="Neue Haas Unica W1G Medium" panose="020B0404030206020203" pitchFamily="34" charset="0"/>
                        </a:defRPr>
                      </a:pPr>
                      <a:t>[PERCENTAGE]</a:t>
                    </a:fld>
                    <a:endParaRPr lang="en-US"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4429005624214728"/>
                      <c:h val="9.6305702676608332E-2"/>
                    </c:manualLayout>
                  </c15:layout>
                  <c15:dlblFieldTable/>
                  <c15:showDataLabelsRange val="0"/>
                </c:ext>
                <c:ext xmlns:c16="http://schemas.microsoft.com/office/drawing/2014/chart" uri="{C3380CC4-5D6E-409C-BE32-E72D297353CC}">
                  <c16:uniqueId val="{00000007-DC53-F647-A03A-3598FFE6282E}"/>
                </c:ext>
              </c:extLst>
            </c:dLbl>
            <c:spPr>
              <a:noFill/>
              <a:ln>
                <a:noFill/>
              </a:ln>
              <a:effectLst/>
            </c:spPr>
            <c:txPr>
              <a:bodyPr rot="0" spcFirstLastPara="1" vertOverflow="overflow" horzOverflow="overflow" vert="horz" wrap="square" lIns="38100" tIns="19050" rIns="38100" bIns="19050" anchor="ctr"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rnd" cmpd="sng" algn="ctr">
                  <a:solidFill>
                    <a:schemeClr val="tx1"/>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Very important</c:v>
                </c:pt>
                <c:pt idx="1">
                  <c:v>Quite important</c:v>
                </c:pt>
                <c:pt idx="2">
                  <c:v>Not very important</c:v>
                </c:pt>
                <c:pt idx="3">
                  <c:v>Unimportant</c:v>
                </c:pt>
              </c:strCache>
            </c:strRef>
          </c:cat>
          <c:val>
            <c:numRef>
              <c:f>Sheet1!$B$2:$B$5</c:f>
              <c:numCache>
                <c:formatCode>General</c:formatCode>
                <c:ptCount val="4"/>
                <c:pt idx="0">
                  <c:v>22.400000000000002</c:v>
                </c:pt>
                <c:pt idx="1">
                  <c:v>54.2</c:v>
                </c:pt>
                <c:pt idx="2">
                  <c:v>20.200000000000003</c:v>
                </c:pt>
                <c:pt idx="3">
                  <c:v>3.2</c:v>
                </c:pt>
              </c:numCache>
            </c:numRef>
          </c:val>
          <c:extLst>
            <c:ext xmlns:c16="http://schemas.microsoft.com/office/drawing/2014/chart" uri="{C3380CC4-5D6E-409C-BE32-E72D297353CC}">
              <c16:uniqueId val="{00000008-DC53-F647-A03A-3598FFE6282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7975081949"/>
          <c:y val="0.1309916951128838"/>
          <c:w val="0.31407178550295323"/>
          <c:h val="0.8070961271649267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3CF67"/>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F6363"/>
              </a:solidFill>
              <a:ln>
                <a:noFill/>
              </a:ln>
              <a:effectLst/>
            </c:spPr>
            <c:extLst>
              <c:ext xmlns:c16="http://schemas.microsoft.com/office/drawing/2014/chart" uri="{C3380CC4-5D6E-409C-BE32-E72D297353CC}">
                <c16:uniqueId val="{00000003-270F-2E46-B540-9FBD941C2668}"/>
              </c:ext>
            </c:extLst>
          </c:dPt>
          <c:dPt>
            <c:idx val="2"/>
            <c:invertIfNegative val="0"/>
            <c:bubble3D val="0"/>
            <c:spPr>
              <a:solidFill>
                <a:srgbClr val="FF6363"/>
              </a:solidFill>
              <a:ln>
                <a:noFill/>
              </a:ln>
              <a:effectLst/>
            </c:spPr>
            <c:extLst>
              <c:ext xmlns:c16="http://schemas.microsoft.com/office/drawing/2014/chart" uri="{C3380CC4-5D6E-409C-BE32-E72D297353CC}">
                <c16:uniqueId val="{00000005-270F-2E46-B540-9FBD941C2668}"/>
              </c:ext>
            </c:extLst>
          </c:dPt>
          <c:dPt>
            <c:idx val="3"/>
            <c:invertIfNegative val="0"/>
            <c:bubble3D val="0"/>
            <c:spPr>
              <a:solidFill>
                <a:srgbClr val="FF6363"/>
              </a:solidFill>
              <a:ln>
                <a:noFill/>
              </a:ln>
              <a:effectLst/>
            </c:spPr>
            <c:extLst>
              <c:ext xmlns:c16="http://schemas.microsoft.com/office/drawing/2014/chart" uri="{C3380CC4-5D6E-409C-BE32-E72D297353CC}">
                <c16:uniqueId val="{00000007-270F-2E46-B540-9FBD941C266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magazine gives me information about new products or services.</c:v>
                </c:pt>
                <c:pt idx="1">
                  <c:v>I read about topics I would not otherwise read about in the magazine.</c:v>
                </c:pt>
                <c:pt idx="2">
                  <c:v>Reading the magazine is a nice way to spend time.</c:v>
                </c:pt>
                <c:pt idx="3">
                  <c:v>The magazine has made me consider purchasing the products or services that I saw in it.</c:v>
                </c:pt>
                <c:pt idx="4">
                  <c:v>I have looked up more information about the topic of the article I read or an advertised product.</c:v>
                </c:pt>
                <c:pt idx="5">
                  <c:v>The magazine has made me tell my friends or acquaintances about an article or product in the magazine.</c:v>
                </c:pt>
              </c:strCache>
            </c:strRef>
          </c:cat>
          <c:val>
            <c:numRef>
              <c:f>Sheet1!$B$2:$B$7</c:f>
              <c:numCache>
                <c:formatCode>General</c:formatCode>
                <c:ptCount val="6"/>
                <c:pt idx="0">
                  <c:v>66.8</c:v>
                </c:pt>
                <c:pt idx="1">
                  <c:v>65.2</c:v>
                </c:pt>
                <c:pt idx="2">
                  <c:v>47.9</c:v>
                </c:pt>
                <c:pt idx="3">
                  <c:v>35.9</c:v>
                </c:pt>
                <c:pt idx="4">
                  <c:v>22</c:v>
                </c:pt>
                <c:pt idx="5">
                  <c:v>18.899999999999999</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2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1"/>
        <c:axPos val="t"/>
        <c:majorGridlines>
          <c:spPr>
            <a:ln w="9525" cap="flat" cmpd="sng" algn="ctr">
              <a:solidFill>
                <a:srgbClr val="FFFFFF">
                  <a:lumMod val="85000"/>
                </a:srgbClr>
              </a:solidFill>
              <a:round/>
            </a:ln>
            <a:effectLst/>
          </c:spPr>
        </c:majorGridlines>
        <c:numFmt formatCode="General" sourceLinked="1"/>
        <c:majorTickMark val="none"/>
        <c:minorTickMark val="none"/>
        <c:tickLblPos val="high"/>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7975081949"/>
          <c:y val="0.1309916951128838"/>
          <c:w val="0.31407178550295323"/>
          <c:h val="0.8070961271649267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3CF67"/>
              </a:solidFill>
              <a:ln>
                <a:noFill/>
              </a:ln>
              <a:effectLst/>
            </c:spPr>
            <c:extLst>
              <c:ext xmlns:c16="http://schemas.microsoft.com/office/drawing/2014/chart" uri="{C3380CC4-5D6E-409C-BE32-E72D297353CC}">
                <c16:uniqueId val="{00000003-270F-2E46-B540-9FBD941C2668}"/>
              </c:ext>
            </c:extLst>
          </c:dPt>
          <c:dPt>
            <c:idx val="2"/>
            <c:invertIfNegative val="0"/>
            <c:bubble3D val="0"/>
            <c:spPr>
              <a:solidFill>
                <a:srgbClr val="FF6363"/>
              </a:solidFill>
              <a:ln>
                <a:noFill/>
              </a:ln>
              <a:effectLst/>
            </c:spPr>
            <c:extLst>
              <c:ext xmlns:c16="http://schemas.microsoft.com/office/drawing/2014/chart" uri="{C3380CC4-5D6E-409C-BE32-E72D297353CC}">
                <c16:uniqueId val="{00000005-270F-2E46-B540-9FBD941C2668}"/>
              </c:ext>
            </c:extLst>
          </c:dPt>
          <c:dPt>
            <c:idx val="3"/>
            <c:invertIfNegative val="0"/>
            <c:bubble3D val="0"/>
            <c:spPr>
              <a:solidFill>
                <a:srgbClr val="FF6363"/>
              </a:solidFill>
              <a:ln>
                <a:noFill/>
              </a:ln>
              <a:effectLst/>
            </c:spPr>
            <c:extLst>
              <c:ext xmlns:c16="http://schemas.microsoft.com/office/drawing/2014/chart" uri="{C3380CC4-5D6E-409C-BE32-E72D297353CC}">
                <c16:uniqueId val="{00000007-270F-2E46-B540-9FBD941C266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magazine gives me information about new products or services.</c:v>
                </c:pt>
                <c:pt idx="1">
                  <c:v>I read about topics I would not otherwise read about in the magazine.</c:v>
                </c:pt>
                <c:pt idx="2">
                  <c:v>Reading the magazine is a nice way to spend time.</c:v>
                </c:pt>
                <c:pt idx="3">
                  <c:v>The magazine has made me consider purchasing the products or services that I saw in it.</c:v>
                </c:pt>
                <c:pt idx="4">
                  <c:v>I have looked up more information about the topic of the article I read or an advertised product.</c:v>
                </c:pt>
                <c:pt idx="5">
                  <c:v>The magazine has made me tell my friends or acquaintances about an article or product in the magazine.</c:v>
                </c:pt>
              </c:strCache>
            </c:strRef>
          </c:cat>
          <c:val>
            <c:numRef>
              <c:f>Sheet1!$B$2:$B$7</c:f>
              <c:numCache>
                <c:formatCode>General</c:formatCode>
                <c:ptCount val="6"/>
                <c:pt idx="0">
                  <c:v>66.8</c:v>
                </c:pt>
                <c:pt idx="1">
                  <c:v>65.2</c:v>
                </c:pt>
                <c:pt idx="2">
                  <c:v>47.9</c:v>
                </c:pt>
                <c:pt idx="3">
                  <c:v>35.9</c:v>
                </c:pt>
                <c:pt idx="4">
                  <c:v>22</c:v>
                </c:pt>
                <c:pt idx="5">
                  <c:v>18.899999999999999</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2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1"/>
        <c:axPos val="t"/>
        <c:majorGridlines>
          <c:spPr>
            <a:ln w="9525" cap="flat" cmpd="sng" algn="ctr">
              <a:solidFill>
                <a:srgbClr val="FFFFFF">
                  <a:lumMod val="85000"/>
                </a:srgbClr>
              </a:solidFill>
              <a:round/>
            </a:ln>
            <a:effectLst/>
          </c:spPr>
        </c:majorGridlines>
        <c:numFmt formatCode="General" sourceLinked="1"/>
        <c:majorTickMark val="none"/>
        <c:minorTickMark val="none"/>
        <c:tickLblPos val="high"/>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50869809635327"/>
          <c:y val="0.11147603328021193"/>
          <c:w val="0.36905344546613528"/>
          <c:h val="0.80065116832584815"/>
        </c:manualLayout>
      </c:layout>
      <c:doughnutChart>
        <c:varyColors val="1"/>
        <c:ser>
          <c:idx val="0"/>
          <c:order val="0"/>
          <c:tx>
            <c:strRef>
              <c:f>Sheet1!$B$1</c:f>
              <c:strCache>
                <c:ptCount val="1"/>
                <c:pt idx="0">
                  <c:v>7 ASSI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53-F647-A03A-3598FFE6282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C53-F647-A03A-3598FFE6282E}"/>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DC53-F647-A03A-3598FFE6282E}"/>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DC53-F647-A03A-3598FFE6282E}"/>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A-DC53-F647-A03A-3598FFE6282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A-5FD8-43C8-8F32-C582ECCC1027}"/>
              </c:ext>
            </c:extLst>
          </c:dPt>
          <c:dLbls>
            <c:dLbl>
              <c:idx val="0"/>
              <c:layout>
                <c:manualLayout>
                  <c:x val="0.18444722317483672"/>
                  <c:y val="-0.14518591627515501"/>
                </c:manualLayout>
              </c:layout>
              <c:spPr>
                <a:noFill/>
                <a:ln>
                  <a:noFill/>
                </a:ln>
                <a:effectLst/>
              </c:spPr>
              <c:txPr>
                <a:bodyPr rot="0" spcFirstLastPara="1" vertOverflow="overflow" horzOverflow="overflow" vert="horz" wrap="square" lIns="38100" tIns="19050" rIns="38100" bIns="19050" anchor="t" anchorCtr="0">
                  <a:spAutoFit/>
                </a:bodyPr>
                <a:lstStyle/>
                <a:p>
                  <a:pPr algn="ct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1-DC53-F647-A03A-3598FFE6282E}"/>
                </c:ext>
              </c:extLst>
            </c:dLbl>
            <c:dLbl>
              <c:idx val="1"/>
              <c:layout>
                <c:manualLayout>
                  <c:x val="-0.23509490110702141"/>
                  <c:y val="0.11849219736324688"/>
                </c:manualLayout>
              </c:layout>
              <c:tx>
                <c:rich>
                  <a:bodyPr rot="0" spcFirstLastPara="1" vertOverflow="overflow" horzOverflow="overflow" vert="horz" wrap="square" lIns="38100" tIns="19050" rIns="38100" bIns="19050" anchor="t" anchorCtr="0">
                    <a:spAutoFit/>
                  </a:bodyPr>
                  <a:lstStyle/>
                  <a:p>
                    <a:pPr algn="ctr" rtl="0">
                      <a:defRPr sz="1400" b="0" i="0" u="none" strike="noStrike" kern="1200" baseline="0">
                        <a:solidFill>
                          <a:schemeClr val="accent2"/>
                        </a:solidFill>
                        <a:latin typeface="Neue Haas Unica W1G Medium" panose="020B0404030206020203" pitchFamily="34" charset="0"/>
                        <a:ea typeface="+mn-ea"/>
                        <a:cs typeface="+mn-cs"/>
                      </a:defRPr>
                    </a:pPr>
                    <a:fld id="{4E2E6599-B6A5-D341-B8BF-F04968B32172}" type="CATEGORYNAME">
                      <a:rPr lang="en-US" sz="1400"/>
                      <a:pPr algn="ctr" rtl="0">
                        <a:defRPr sz="1400">
                          <a:solidFill>
                            <a:schemeClr val="accent2"/>
                          </a:solidFill>
                          <a:latin typeface="Neue Haas Unica W1G Medium" panose="020B0404030206020203" pitchFamily="34" charset="0"/>
                        </a:defRPr>
                      </a:pPr>
                      <a:t>[CATEGORY NAME]</a:t>
                    </a:fld>
                    <a:r>
                      <a:rPr lang="en-US" sz="1400" b="0" i="0" u="none" baseline="0"/>
                      <a:t>, </a:t>
                    </a:r>
                    <a:fld id="{58C7DE48-D36A-C144-A551-1E832F12EE65}" type="PERCENTAGE">
                      <a:rPr lang="en-US" sz="1400" baseline="0"/>
                      <a:pPr algn="ctr" rtl="0">
                        <a:defRPr sz="1400">
                          <a:solidFill>
                            <a:schemeClr val="accent2"/>
                          </a:solidFill>
                          <a:latin typeface="Neue Haas Unica W1G Medium" panose="020B0404030206020203" pitchFamily="34" charset="0"/>
                        </a:defRPr>
                      </a:pPr>
                      <a:t>[PERCENTAGE]</a:t>
                    </a:fld>
                    <a:endParaRPr lang="en-US" sz="1400" b="0" i="0" u="none" baseline="0"/>
                  </a:p>
                </c:rich>
              </c:tx>
              <c:spPr>
                <a:noFill/>
                <a:ln>
                  <a:noFill/>
                </a:ln>
                <a:effectLst/>
              </c:spPr>
              <c:txPr>
                <a:bodyPr rot="0" spcFirstLastPara="1" vertOverflow="overflow" horzOverflow="overflow" vert="horz" wrap="square" lIns="38100" tIns="19050" rIns="38100" bIns="19050" anchor="t" anchorCtr="0">
                  <a:spAutoFit/>
                </a:bodyPr>
                <a:lstStyle/>
                <a:p>
                  <a:pPr algn="ct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6208012184102294"/>
                      <c:h val="0.1648567878110534"/>
                    </c:manualLayout>
                  </c15:layout>
                  <c15:dlblFieldTable/>
                  <c15:showDataLabelsRange val="0"/>
                </c:ext>
                <c:ext xmlns:c16="http://schemas.microsoft.com/office/drawing/2014/chart" uri="{C3380CC4-5D6E-409C-BE32-E72D297353CC}">
                  <c16:uniqueId val="{00000003-DC53-F647-A03A-3598FFE6282E}"/>
                </c:ext>
              </c:extLst>
            </c:dLbl>
            <c:dLbl>
              <c:idx val="2"/>
              <c:layout>
                <c:manualLayout>
                  <c:x val="-0.27469283606624656"/>
                  <c:y val="3.6976935309173446E-2"/>
                </c:manualLayout>
              </c:layout>
              <c:spPr>
                <a:noFill/>
                <a:ln>
                  <a:noFill/>
                </a:ln>
                <a:effectLst/>
              </c:spPr>
              <c:txPr>
                <a:bodyPr rot="0" spcFirstLastPara="1" vertOverflow="overflow" horzOverflow="overflow" vert="horz" wrap="square" lIns="38100" tIns="19050" rIns="38100" bIns="19050" anchor="t" anchorCtr="0">
                  <a:spAutoFit/>
                </a:bodyPr>
                <a:lstStyle/>
                <a:p>
                  <a:pPr algn="ct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DC53-F647-A03A-3598FFE6282E}"/>
                </c:ext>
              </c:extLst>
            </c:dLbl>
            <c:dLbl>
              <c:idx val="3"/>
              <c:layout>
                <c:manualLayout>
                  <c:x val="-0.28018188306429853"/>
                  <c:y val="6.3691782050486027E-3"/>
                </c:manualLayout>
              </c:layout>
              <c:tx>
                <c:rich>
                  <a:bodyPr rot="0" spcFirstLastPara="1" vertOverflow="overflow" horzOverflow="overflow" vert="horz" wrap="square" lIns="38100" tIns="19050" rIns="38100" bIns="19050" anchor="t" anchorCtr="0">
                    <a:spAutoFit/>
                  </a:bodyPr>
                  <a:lstStyle/>
                  <a:p>
                    <a:pPr algn="ctr" rtl="0">
                      <a:defRPr sz="1400" b="0" i="0" u="none" strike="noStrike" kern="1200" baseline="0">
                        <a:solidFill>
                          <a:schemeClr val="accent2"/>
                        </a:solidFill>
                        <a:latin typeface="Neue Haas Unica W1G Medium" panose="020B0404030206020203" pitchFamily="34" charset="0"/>
                        <a:ea typeface="+mn-ea"/>
                        <a:cs typeface="+mn-cs"/>
                      </a:defRPr>
                    </a:pPr>
                    <a:fld id="{32EF5A3A-9C4D-3444-9925-DA65E05B6B13}" type="CATEGORYNAME">
                      <a:rPr lang="en-US" sz="1400"/>
                      <a:pPr algn="ctr" rtl="0">
                        <a:defRPr sz="1400">
                          <a:solidFill>
                            <a:schemeClr val="accent2"/>
                          </a:solidFill>
                          <a:latin typeface="Neue Haas Unica W1G Medium" panose="020B0404030206020203" pitchFamily="34" charset="0"/>
                        </a:defRPr>
                      </a:pPr>
                      <a:t>[CATEGORY NAME]</a:t>
                    </a:fld>
                    <a:r>
                      <a:rPr lang="en-US" sz="1400" b="0" i="0" u="none" baseline="0"/>
                      <a:t>, </a:t>
                    </a:r>
                    <a:fld id="{A2A20B56-63E7-0B40-BDF8-63B4FB5C88BC}" type="PERCENTAGE">
                      <a:rPr lang="en-US" sz="1400" baseline="0"/>
                      <a:pPr algn="ctr" rtl="0">
                        <a:defRPr sz="1400">
                          <a:solidFill>
                            <a:schemeClr val="accent2"/>
                          </a:solidFill>
                          <a:latin typeface="Neue Haas Unica W1G Medium" panose="020B0404030206020203" pitchFamily="34" charset="0"/>
                        </a:defRPr>
                      </a:pPr>
                      <a:t>[PERCENTAGE]</a:t>
                    </a:fld>
                    <a:endParaRPr lang="en-US" sz="1400" b="0" i="0" u="none" baseline="0"/>
                  </a:p>
                </c:rich>
              </c:tx>
              <c:spPr>
                <a:noFill/>
                <a:ln>
                  <a:noFill/>
                </a:ln>
                <a:effectLst/>
              </c:spPr>
              <c:txPr>
                <a:bodyPr rot="0" spcFirstLastPara="1" vertOverflow="overflow" horzOverflow="overflow" vert="horz" wrap="square" lIns="38100" tIns="19050" rIns="38100" bIns="19050" anchor="t" anchorCtr="0">
                  <a:spAutoFit/>
                </a:bodyPr>
                <a:lstStyle/>
                <a:p>
                  <a:pPr algn="ct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8619174160576588"/>
                      <c:h val="0.12547688529227119"/>
                    </c:manualLayout>
                  </c15:layout>
                  <c15:dlblFieldTable/>
                  <c15:showDataLabelsRange val="0"/>
                </c:ext>
                <c:ext xmlns:c16="http://schemas.microsoft.com/office/drawing/2014/chart" uri="{C3380CC4-5D6E-409C-BE32-E72D297353CC}">
                  <c16:uniqueId val="{00000007-DC53-F647-A03A-3598FFE6282E}"/>
                </c:ext>
              </c:extLst>
            </c:dLbl>
            <c:dLbl>
              <c:idx val="4"/>
              <c:layout>
                <c:manualLayout>
                  <c:x val="-0.25965668712024675"/>
                  <c:y val="-9.5647731819718418E-2"/>
                </c:manualLayout>
              </c:layout>
              <c:tx>
                <c:rich>
                  <a:bodyPr rot="0" spcFirstLastPara="1" vertOverflow="overflow" horzOverflow="overflow" vert="horz" wrap="square" lIns="38100" tIns="19050" rIns="38100" bIns="19050" anchor="t" anchorCtr="0">
                    <a:spAutoFit/>
                  </a:bodyPr>
                  <a:lstStyle/>
                  <a:p>
                    <a:pPr algn="ctr" rtl="0">
                      <a:defRPr sz="1400" b="0" i="0" u="none" strike="noStrike" kern="1200" baseline="0">
                        <a:solidFill>
                          <a:schemeClr val="accent2"/>
                        </a:solidFill>
                        <a:latin typeface="Neue Haas Unica W1G Medium" panose="020B0404030206020203" pitchFamily="34" charset="0"/>
                        <a:ea typeface="+mn-ea"/>
                        <a:cs typeface="+mn-cs"/>
                      </a:defRPr>
                    </a:pPr>
                    <a:fld id="{5178C4C3-2EEA-DB4B-AC99-B5649958244B}" type="CATEGORYNAME">
                      <a:rPr lang="en-US" sz="1400"/>
                      <a:pPr algn="ctr" rtl="0">
                        <a:defRPr sz="1400">
                          <a:solidFill>
                            <a:schemeClr val="accent2"/>
                          </a:solidFill>
                          <a:latin typeface="Neue Haas Unica W1G Medium" panose="020B0404030206020203" pitchFamily="34" charset="0"/>
                        </a:defRPr>
                      </a:pPr>
                      <a:t>[CATEGORY NAME]</a:t>
                    </a:fld>
                    <a:r>
                      <a:rPr lang="en-US" sz="1400" b="0" i="0" u="none" baseline="0"/>
                      <a:t>, </a:t>
                    </a:r>
                    <a:fld id="{C14621A0-3CD5-D141-B020-A1BEEC1BB6EA}" type="PERCENTAGE">
                      <a:rPr lang="en-US" sz="1400" baseline="0"/>
                      <a:pPr algn="ctr" rtl="0">
                        <a:defRPr sz="1400">
                          <a:solidFill>
                            <a:schemeClr val="accent2"/>
                          </a:solidFill>
                          <a:latin typeface="Neue Haas Unica W1G Medium" panose="020B0404030206020203" pitchFamily="34" charset="0"/>
                        </a:defRPr>
                      </a:pPr>
                      <a:t>[PERCENTAGE]</a:t>
                    </a:fld>
                    <a:endParaRPr lang="en-US" sz="1400" b="0" i="0" u="none" baseline="0"/>
                  </a:p>
                </c:rich>
              </c:tx>
              <c:spPr>
                <a:noFill/>
                <a:ln>
                  <a:noFill/>
                </a:ln>
                <a:effectLst/>
              </c:spPr>
              <c:txPr>
                <a:bodyPr rot="0" spcFirstLastPara="1" vertOverflow="overflow" horzOverflow="overflow" vert="horz" wrap="square" lIns="38100" tIns="19050" rIns="38100" bIns="19050" anchor="t" anchorCtr="0">
                  <a:spAutoFit/>
                </a:bodyPr>
                <a:lstStyle/>
                <a:p>
                  <a:pPr algn="ct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3816318655694271"/>
                      <c:h val="8.9657453208325563E-2"/>
                    </c:manualLayout>
                  </c15:layout>
                  <c15:dlblFieldTable/>
                  <c15:showDataLabelsRange val="0"/>
                </c:ext>
                <c:ext xmlns:c16="http://schemas.microsoft.com/office/drawing/2014/chart" uri="{C3380CC4-5D6E-409C-BE32-E72D297353CC}">
                  <c16:uniqueId val="{0000000A-DC53-F647-A03A-3598FFE6282E}"/>
                </c:ext>
              </c:extLst>
            </c:dLbl>
            <c:dLbl>
              <c:idx val="5"/>
              <c:layout>
                <c:manualLayout>
                  <c:x val="-0.2259078327834117"/>
                  <c:y val="-0.2085464441431932"/>
                </c:manualLayout>
              </c:layout>
              <c:tx>
                <c:rich>
                  <a:bodyPr/>
                  <a:lstStyle/>
                  <a:p>
                    <a:fld id="{DD09F95B-B187-EB40-A00B-2794F247C6AE}" type="CATEGORYNAME">
                      <a:rPr lang="en-US" sz="1400"/>
                      <a:pPr/>
                      <a:t>[CATEGORY NAME]</a:t>
                    </a:fld>
                    <a:r>
                      <a:rPr lang="en-US" sz="1400" b="0" i="0" u="none" baseline="0"/>
                      <a:t>, </a:t>
                    </a:r>
                    <a:fld id="{A87B7E9B-2F66-E143-8F3E-01226E1A9D22}" type="PERCENTAGE">
                      <a:rPr lang="en-US" sz="1400" baseline="0"/>
                      <a:pPr/>
                      <a:t>[PERCENTAGE]</a:t>
                    </a:fld>
                    <a:r>
                      <a:rPr lang="en-US" sz="1400" b="0" i="0" u="none" baseline="0"/>
                      <a:t> </a:t>
                    </a:r>
                    <a:br>
                      <a:rPr lang="en-US" sz="1400" baseline="0"/>
                    </a:br>
                    <a:r>
                      <a:rPr lang="en-US" sz="1200" b="0" i="1" u="none" strike="noStrike" kern="1200" baseline="0">
                        <a:solidFill>
                          <a:srgbClr val="002548"/>
                        </a:solidFill>
                        <a:latin typeface="Neue Haas Unica W1G Medium" panose="020B0404030206020203" pitchFamily="34" charset="0"/>
                        <a:ea typeface="Neue Haas Unica W1G Medium" panose="020B0404030206020203" pitchFamily="34" charset="0"/>
                        <a:cs typeface="Neue Haas Unica W1G Medium" panose="020B0404030206020203" pitchFamily="34" charset="0"/>
                      </a:rPr>
                      <a:t>(the survey ended here for these respondents)</a:t>
                    </a:r>
                  </a:p>
                </c:rich>
              </c:tx>
              <c:showLegendKey val="1"/>
              <c:showVal val="0"/>
              <c:showCatName val="1"/>
              <c:showSerName val="0"/>
              <c:showPercent val="1"/>
              <c:showBubbleSize val="0"/>
              <c:separator>, </c:separator>
              <c:extLst>
                <c:ext xmlns:c15="http://schemas.microsoft.com/office/drawing/2012/chart" uri="{CE6537A1-D6FC-4f65-9D91-7224C49458BB}">
                  <c15:layout>
                    <c:manualLayout>
                      <c:w val="0.30569567628733885"/>
                      <c:h val="0.18928573276486535"/>
                    </c:manualLayout>
                  </c15:layout>
                  <c15:dlblFieldTable/>
                  <c15:showDataLabelsRange val="0"/>
                </c:ext>
                <c:ext xmlns:c16="http://schemas.microsoft.com/office/drawing/2014/chart" uri="{C3380CC4-5D6E-409C-BE32-E72D297353CC}">
                  <c16:uniqueId val="{0000000A-5FD8-43C8-8F32-C582ECCC1027}"/>
                </c:ext>
              </c:extLst>
            </c:dLbl>
            <c:spPr>
              <a:noFill/>
              <a:ln>
                <a:noFill/>
              </a:ln>
              <a:effectLst/>
            </c:spPr>
            <c:txPr>
              <a:bodyPr rot="0" spcFirstLastPara="1" vertOverflow="overflow" horzOverflow="overflow" vert="horz" wrap="square" lIns="38100" tIns="19050" rIns="38100" bIns="19050" anchor="ctr" anchorCtr="0">
                <a:spAutoFit/>
              </a:bodyPr>
              <a:lstStyle/>
              <a:p>
                <a:pPr algn="ct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rnd" cmpd="sng" algn="ctr">
                  <a:solidFill>
                    <a:schemeClr val="tx1"/>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Sheet1!$A$2:$A$7</c:f>
              <c:strCache>
                <c:ptCount val="6"/>
                <c:pt idx="0">
                  <c:v>I read every issue of the magazine</c:v>
                </c:pt>
                <c:pt idx="1">
                  <c:v>I read about every second issue</c:v>
                </c:pt>
                <c:pt idx="2">
                  <c:v>I read the magazine less often</c:v>
                </c:pt>
                <c:pt idx="3">
                  <c:v>I rarely read the magazine</c:v>
                </c:pt>
                <c:pt idx="4">
                  <c:v>I have only just learned about the magazine</c:v>
                </c:pt>
                <c:pt idx="5">
                  <c:v>I do not know this magazine/have never read the magazine</c:v>
                </c:pt>
              </c:strCache>
            </c:strRef>
          </c:cat>
          <c:val>
            <c:numRef>
              <c:f>Sheet1!$B$2:$B$7</c:f>
              <c:numCache>
                <c:formatCode>General</c:formatCode>
                <c:ptCount val="6"/>
                <c:pt idx="0">
                  <c:v>70.3</c:v>
                </c:pt>
                <c:pt idx="1">
                  <c:v>10.299999999999999</c:v>
                </c:pt>
                <c:pt idx="2">
                  <c:v>9.8000000000000007</c:v>
                </c:pt>
                <c:pt idx="3">
                  <c:v>2.7</c:v>
                </c:pt>
                <c:pt idx="4">
                  <c:v>3.4000000000000004</c:v>
                </c:pt>
                <c:pt idx="5">
                  <c:v>3.5000000000000004</c:v>
                </c:pt>
              </c:numCache>
            </c:numRef>
          </c:val>
          <c:extLst>
            <c:ext xmlns:c16="http://schemas.microsoft.com/office/drawing/2014/chart" uri="{C3380CC4-5D6E-409C-BE32-E72D297353CC}">
              <c16:uniqueId val="{00000008-DC53-F647-A03A-3598FFE6282E}"/>
            </c:ext>
          </c:extLst>
        </c:ser>
        <c:dLbls>
          <c:showLegendKey val="0"/>
          <c:showVal val="0"/>
          <c:showCatName val="0"/>
          <c:showSerName val="0"/>
          <c:showPercent val="0"/>
          <c:showBubbleSize val="0"/>
          <c:showLeaderLines val="1"/>
        </c:dLbls>
        <c:firstSliceAng val="314"/>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7975081949"/>
          <c:y val="0.1309916951128838"/>
          <c:w val="0.31407178550295323"/>
          <c:h val="0.8070961271649267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F6363"/>
              </a:solidFill>
              <a:ln>
                <a:noFill/>
              </a:ln>
              <a:effectLst/>
            </c:spPr>
            <c:extLst>
              <c:ext xmlns:c16="http://schemas.microsoft.com/office/drawing/2014/chart" uri="{C3380CC4-5D6E-409C-BE32-E72D297353CC}">
                <c16:uniqueId val="{00000003-270F-2E46-B540-9FBD941C2668}"/>
              </c:ext>
            </c:extLst>
          </c:dPt>
          <c:dPt>
            <c:idx val="2"/>
            <c:invertIfNegative val="0"/>
            <c:bubble3D val="0"/>
            <c:spPr>
              <a:solidFill>
                <a:srgbClr val="F3CF67"/>
              </a:solidFill>
              <a:ln>
                <a:noFill/>
              </a:ln>
              <a:effectLst/>
            </c:spPr>
            <c:extLst>
              <c:ext xmlns:c16="http://schemas.microsoft.com/office/drawing/2014/chart" uri="{C3380CC4-5D6E-409C-BE32-E72D297353CC}">
                <c16:uniqueId val="{00000005-270F-2E46-B540-9FBD941C2668}"/>
              </c:ext>
            </c:extLst>
          </c:dPt>
          <c:dPt>
            <c:idx val="3"/>
            <c:invertIfNegative val="0"/>
            <c:bubble3D val="0"/>
            <c:spPr>
              <a:solidFill>
                <a:srgbClr val="FF6363"/>
              </a:solidFill>
              <a:ln>
                <a:noFill/>
              </a:ln>
              <a:effectLst/>
            </c:spPr>
            <c:extLst>
              <c:ext xmlns:c16="http://schemas.microsoft.com/office/drawing/2014/chart" uri="{C3380CC4-5D6E-409C-BE32-E72D297353CC}">
                <c16:uniqueId val="{00000007-270F-2E46-B540-9FBD941C266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magazine gives me information about new products or services.</c:v>
                </c:pt>
                <c:pt idx="1">
                  <c:v>I read about topics I would not otherwise read about in the magazine.</c:v>
                </c:pt>
                <c:pt idx="2">
                  <c:v>Reading the magazine is a nice way to spend time.</c:v>
                </c:pt>
                <c:pt idx="3">
                  <c:v>The magazine has made me consider purchasing the products or services that I saw in it.</c:v>
                </c:pt>
                <c:pt idx="4">
                  <c:v>I have looked up more information about the topic of the article I read or an advertised product.</c:v>
                </c:pt>
                <c:pt idx="5">
                  <c:v>The magazine has made me tell my friends or acquaintances about an article or product in the magazine.</c:v>
                </c:pt>
              </c:strCache>
            </c:strRef>
          </c:cat>
          <c:val>
            <c:numRef>
              <c:f>Sheet1!$B$2:$B$7</c:f>
              <c:numCache>
                <c:formatCode>General</c:formatCode>
                <c:ptCount val="6"/>
                <c:pt idx="0">
                  <c:v>66.8</c:v>
                </c:pt>
                <c:pt idx="1">
                  <c:v>65.2</c:v>
                </c:pt>
                <c:pt idx="2">
                  <c:v>47.9</c:v>
                </c:pt>
                <c:pt idx="3">
                  <c:v>35.9</c:v>
                </c:pt>
                <c:pt idx="4">
                  <c:v>22</c:v>
                </c:pt>
                <c:pt idx="5">
                  <c:v>18.899999999999999</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2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1"/>
        <c:axPos val="t"/>
        <c:majorGridlines>
          <c:spPr>
            <a:ln w="9525" cap="flat" cmpd="sng" algn="ctr">
              <a:solidFill>
                <a:srgbClr val="FFFFFF">
                  <a:lumMod val="85000"/>
                </a:srgbClr>
              </a:solidFill>
              <a:round/>
            </a:ln>
            <a:effectLst/>
          </c:spPr>
        </c:majorGridlines>
        <c:numFmt formatCode="General" sourceLinked="1"/>
        <c:majorTickMark val="none"/>
        <c:minorTickMark val="none"/>
        <c:tickLblPos val="high"/>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7975081949"/>
          <c:y val="0.1309916951128838"/>
          <c:w val="0.31407178550295323"/>
          <c:h val="0.8070961271649267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F6363"/>
              </a:solidFill>
              <a:ln>
                <a:noFill/>
              </a:ln>
              <a:effectLst/>
            </c:spPr>
            <c:extLst>
              <c:ext xmlns:c16="http://schemas.microsoft.com/office/drawing/2014/chart" uri="{C3380CC4-5D6E-409C-BE32-E72D297353CC}">
                <c16:uniqueId val="{00000003-270F-2E46-B540-9FBD941C2668}"/>
              </c:ext>
            </c:extLst>
          </c:dPt>
          <c:dPt>
            <c:idx val="2"/>
            <c:invertIfNegative val="0"/>
            <c:bubble3D val="0"/>
            <c:spPr>
              <a:solidFill>
                <a:srgbClr val="FF6363"/>
              </a:solidFill>
              <a:ln>
                <a:noFill/>
              </a:ln>
              <a:effectLst/>
            </c:spPr>
            <c:extLst>
              <c:ext xmlns:c16="http://schemas.microsoft.com/office/drawing/2014/chart" uri="{C3380CC4-5D6E-409C-BE32-E72D297353CC}">
                <c16:uniqueId val="{00000005-270F-2E46-B540-9FBD941C2668}"/>
              </c:ext>
            </c:extLst>
          </c:dPt>
          <c:dPt>
            <c:idx val="3"/>
            <c:invertIfNegative val="0"/>
            <c:bubble3D val="0"/>
            <c:spPr>
              <a:solidFill>
                <a:srgbClr val="F3CF67"/>
              </a:solidFill>
              <a:ln>
                <a:noFill/>
              </a:ln>
              <a:effectLst/>
            </c:spPr>
            <c:extLst>
              <c:ext xmlns:c16="http://schemas.microsoft.com/office/drawing/2014/chart" uri="{C3380CC4-5D6E-409C-BE32-E72D297353CC}">
                <c16:uniqueId val="{00000007-270F-2E46-B540-9FBD941C266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magazine gives me information about new products or services.</c:v>
                </c:pt>
                <c:pt idx="1">
                  <c:v>I read about topics I would not otherwise read about in the magazine.</c:v>
                </c:pt>
                <c:pt idx="2">
                  <c:v>Reading the magazine is a nice way to spend time.</c:v>
                </c:pt>
                <c:pt idx="3">
                  <c:v>The magazine has made me consider purchasing the products or services that I saw in it.</c:v>
                </c:pt>
                <c:pt idx="4">
                  <c:v>I have looked up more information about the topic of the article I read or an advertised product.</c:v>
                </c:pt>
                <c:pt idx="5">
                  <c:v>The magazine has made me tell my friends or acquaintances about an article or product in the magazine.</c:v>
                </c:pt>
              </c:strCache>
            </c:strRef>
          </c:cat>
          <c:val>
            <c:numRef>
              <c:f>Sheet1!$B$2:$B$7</c:f>
              <c:numCache>
                <c:formatCode>General</c:formatCode>
                <c:ptCount val="6"/>
                <c:pt idx="0">
                  <c:v>66.8</c:v>
                </c:pt>
                <c:pt idx="1">
                  <c:v>65.2</c:v>
                </c:pt>
                <c:pt idx="2">
                  <c:v>47.9</c:v>
                </c:pt>
                <c:pt idx="3">
                  <c:v>35.9</c:v>
                </c:pt>
                <c:pt idx="4">
                  <c:v>22</c:v>
                </c:pt>
                <c:pt idx="5">
                  <c:v>18.899999999999999</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2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1"/>
        <c:axPos val="t"/>
        <c:majorGridlines>
          <c:spPr>
            <a:ln w="9525" cap="flat" cmpd="sng" algn="ctr">
              <a:solidFill>
                <a:srgbClr val="FFFFFF">
                  <a:lumMod val="85000"/>
                </a:srgbClr>
              </a:solidFill>
              <a:round/>
            </a:ln>
            <a:effectLst/>
          </c:spPr>
        </c:majorGridlines>
        <c:numFmt formatCode="General" sourceLinked="1"/>
        <c:majorTickMark val="none"/>
        <c:minorTickMark val="none"/>
        <c:tickLblPos val="high"/>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7975081949"/>
          <c:y val="0.1309916951128838"/>
          <c:w val="0.31407178550295323"/>
          <c:h val="0.8070961271649267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F6363"/>
              </a:solidFill>
              <a:ln>
                <a:noFill/>
              </a:ln>
              <a:effectLst/>
            </c:spPr>
            <c:extLst>
              <c:ext xmlns:c16="http://schemas.microsoft.com/office/drawing/2014/chart" uri="{C3380CC4-5D6E-409C-BE32-E72D297353CC}">
                <c16:uniqueId val="{00000003-270F-2E46-B540-9FBD941C2668}"/>
              </c:ext>
            </c:extLst>
          </c:dPt>
          <c:dPt>
            <c:idx val="2"/>
            <c:invertIfNegative val="0"/>
            <c:bubble3D val="0"/>
            <c:spPr>
              <a:solidFill>
                <a:srgbClr val="FF6363"/>
              </a:solidFill>
              <a:ln>
                <a:noFill/>
              </a:ln>
              <a:effectLst/>
            </c:spPr>
            <c:extLst>
              <c:ext xmlns:c16="http://schemas.microsoft.com/office/drawing/2014/chart" uri="{C3380CC4-5D6E-409C-BE32-E72D297353CC}">
                <c16:uniqueId val="{00000005-270F-2E46-B540-9FBD941C2668}"/>
              </c:ext>
            </c:extLst>
          </c:dPt>
          <c:dPt>
            <c:idx val="3"/>
            <c:invertIfNegative val="0"/>
            <c:bubble3D val="0"/>
            <c:spPr>
              <a:solidFill>
                <a:srgbClr val="FF6363"/>
              </a:solidFill>
              <a:ln>
                <a:noFill/>
              </a:ln>
              <a:effectLst/>
            </c:spPr>
            <c:extLst>
              <c:ext xmlns:c16="http://schemas.microsoft.com/office/drawing/2014/chart" uri="{C3380CC4-5D6E-409C-BE32-E72D297353CC}">
                <c16:uniqueId val="{00000007-270F-2E46-B540-9FBD941C2668}"/>
              </c:ext>
            </c:extLst>
          </c:dPt>
          <c:dPt>
            <c:idx val="4"/>
            <c:invertIfNegative val="0"/>
            <c:bubble3D val="0"/>
            <c:spPr>
              <a:solidFill>
                <a:srgbClr val="F3CF67"/>
              </a:solidFill>
              <a:ln>
                <a:noFill/>
              </a:ln>
              <a:effectLst/>
            </c:spPr>
            <c:extLst>
              <c:ext xmlns:c16="http://schemas.microsoft.com/office/drawing/2014/chart" uri="{C3380CC4-5D6E-409C-BE32-E72D297353CC}">
                <c16:uniqueId val="{00000008-799B-D24B-8BD7-531CE37C07B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magazine gives me information about new products or services.</c:v>
                </c:pt>
                <c:pt idx="1">
                  <c:v>I read about topics I would not otherwise read about in the magazine.</c:v>
                </c:pt>
                <c:pt idx="2">
                  <c:v>Reading the magazine is a nice way to spend time.</c:v>
                </c:pt>
                <c:pt idx="3">
                  <c:v>The magazine has made me consider purchasing the products or services that I saw in it.</c:v>
                </c:pt>
                <c:pt idx="4">
                  <c:v>I have looked up more information about the topic of the article I read or an advertised product.</c:v>
                </c:pt>
                <c:pt idx="5">
                  <c:v>The magazine has made me tell my friends or acquaintances about an article or product in the magazine.</c:v>
                </c:pt>
              </c:strCache>
            </c:strRef>
          </c:cat>
          <c:val>
            <c:numRef>
              <c:f>Sheet1!$B$2:$B$7</c:f>
              <c:numCache>
                <c:formatCode>General</c:formatCode>
                <c:ptCount val="6"/>
                <c:pt idx="0">
                  <c:v>66.8</c:v>
                </c:pt>
                <c:pt idx="1">
                  <c:v>65.2</c:v>
                </c:pt>
                <c:pt idx="2">
                  <c:v>47.9</c:v>
                </c:pt>
                <c:pt idx="3">
                  <c:v>35.9</c:v>
                </c:pt>
                <c:pt idx="4">
                  <c:v>22</c:v>
                </c:pt>
                <c:pt idx="5">
                  <c:v>18.899999999999999</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2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1"/>
        <c:axPos val="t"/>
        <c:majorGridlines>
          <c:spPr>
            <a:ln w="9525" cap="flat" cmpd="sng" algn="ctr">
              <a:solidFill>
                <a:srgbClr val="FFFFFF">
                  <a:lumMod val="85000"/>
                </a:srgbClr>
              </a:solidFill>
              <a:round/>
            </a:ln>
            <a:effectLst/>
          </c:spPr>
        </c:majorGridlines>
        <c:numFmt formatCode="General" sourceLinked="1"/>
        <c:majorTickMark val="none"/>
        <c:minorTickMark val="none"/>
        <c:tickLblPos val="high"/>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7975081949"/>
          <c:y val="0.1309916951128838"/>
          <c:w val="0.31407178550295323"/>
          <c:h val="0.8070961271649267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F6363"/>
              </a:solidFill>
              <a:ln>
                <a:noFill/>
              </a:ln>
              <a:effectLst/>
            </c:spPr>
            <c:extLst>
              <c:ext xmlns:c16="http://schemas.microsoft.com/office/drawing/2014/chart" uri="{C3380CC4-5D6E-409C-BE32-E72D297353CC}">
                <c16:uniqueId val="{00000003-270F-2E46-B540-9FBD941C2668}"/>
              </c:ext>
            </c:extLst>
          </c:dPt>
          <c:dPt>
            <c:idx val="2"/>
            <c:invertIfNegative val="0"/>
            <c:bubble3D val="0"/>
            <c:spPr>
              <a:solidFill>
                <a:srgbClr val="FF6363"/>
              </a:solidFill>
              <a:ln>
                <a:noFill/>
              </a:ln>
              <a:effectLst/>
            </c:spPr>
            <c:extLst>
              <c:ext xmlns:c16="http://schemas.microsoft.com/office/drawing/2014/chart" uri="{C3380CC4-5D6E-409C-BE32-E72D297353CC}">
                <c16:uniqueId val="{00000005-270F-2E46-B540-9FBD941C2668}"/>
              </c:ext>
            </c:extLst>
          </c:dPt>
          <c:dPt>
            <c:idx val="3"/>
            <c:invertIfNegative val="0"/>
            <c:bubble3D val="0"/>
            <c:spPr>
              <a:solidFill>
                <a:srgbClr val="FF6363"/>
              </a:solidFill>
              <a:ln>
                <a:noFill/>
              </a:ln>
              <a:effectLst/>
            </c:spPr>
            <c:extLst>
              <c:ext xmlns:c16="http://schemas.microsoft.com/office/drawing/2014/chart" uri="{C3380CC4-5D6E-409C-BE32-E72D297353CC}">
                <c16:uniqueId val="{00000007-270F-2E46-B540-9FBD941C2668}"/>
              </c:ext>
            </c:extLst>
          </c:dPt>
          <c:dPt>
            <c:idx val="5"/>
            <c:invertIfNegative val="0"/>
            <c:bubble3D val="0"/>
            <c:spPr>
              <a:solidFill>
                <a:srgbClr val="F3CF67"/>
              </a:solidFill>
              <a:ln>
                <a:noFill/>
              </a:ln>
              <a:effectLst/>
            </c:spPr>
            <c:extLst>
              <c:ext xmlns:c16="http://schemas.microsoft.com/office/drawing/2014/chart" uri="{C3380CC4-5D6E-409C-BE32-E72D297353CC}">
                <c16:uniqueId val="{00000008-D4DE-FA47-968B-74633B0454E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magazine gives me information about new products or services.</c:v>
                </c:pt>
                <c:pt idx="1">
                  <c:v>I read about topics I would not otherwise read about in the magazine.</c:v>
                </c:pt>
                <c:pt idx="2">
                  <c:v>Reading the magazine is a nice way to spend time.</c:v>
                </c:pt>
                <c:pt idx="3">
                  <c:v>The magazine has made me consider purchasing the products or services that I saw in it.</c:v>
                </c:pt>
                <c:pt idx="4">
                  <c:v>I have looked up more information about the topic of the article I read or an advertised product.</c:v>
                </c:pt>
                <c:pt idx="5">
                  <c:v>The magazine has made me tell my friends or acquaintances about an article or product in the magazine.</c:v>
                </c:pt>
              </c:strCache>
            </c:strRef>
          </c:cat>
          <c:val>
            <c:numRef>
              <c:f>Sheet1!$B$2:$B$7</c:f>
              <c:numCache>
                <c:formatCode>General</c:formatCode>
                <c:ptCount val="6"/>
                <c:pt idx="0">
                  <c:v>66.8</c:v>
                </c:pt>
                <c:pt idx="1">
                  <c:v>65.2</c:v>
                </c:pt>
                <c:pt idx="2">
                  <c:v>47.9</c:v>
                </c:pt>
                <c:pt idx="3">
                  <c:v>35.9</c:v>
                </c:pt>
                <c:pt idx="4">
                  <c:v>22</c:v>
                </c:pt>
                <c:pt idx="5">
                  <c:v>18.899999999999999</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2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1"/>
        <c:axPos val="t"/>
        <c:majorGridlines>
          <c:spPr>
            <a:ln w="9525" cap="flat" cmpd="sng" algn="ctr">
              <a:solidFill>
                <a:srgbClr val="FFFFFF">
                  <a:lumMod val="85000"/>
                </a:srgbClr>
              </a:solidFill>
              <a:round/>
            </a:ln>
            <a:effectLst/>
          </c:spPr>
        </c:majorGridlines>
        <c:numFmt formatCode="General" sourceLinked="1"/>
        <c:majorTickMark val="none"/>
        <c:minorTickMark val="none"/>
        <c:tickLblPos val="high"/>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5209210705"/>
          <c:y val="6.4998189727150185E-2"/>
          <c:w val="0.42953362004448237"/>
          <c:h val="0.7697955207116608"/>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F6363"/>
              </a:solidFill>
              <a:ln>
                <a:noFill/>
              </a:ln>
              <a:effectLst/>
            </c:spPr>
            <c:extLst>
              <c:ext xmlns:c16="http://schemas.microsoft.com/office/drawing/2014/chart" uri="{C3380CC4-5D6E-409C-BE32-E72D297353CC}">
                <c16:uniqueId val="{00000003-270F-2E46-B540-9FBD941C2668}"/>
              </c:ext>
            </c:extLst>
          </c:dPt>
          <c:dPt>
            <c:idx val="2"/>
            <c:invertIfNegative val="0"/>
            <c:bubble3D val="0"/>
            <c:spPr>
              <a:solidFill>
                <a:srgbClr val="F3CF67"/>
              </a:solidFill>
              <a:ln>
                <a:noFill/>
              </a:ln>
              <a:effectLst/>
            </c:spPr>
            <c:extLst>
              <c:ext xmlns:c16="http://schemas.microsoft.com/office/drawing/2014/chart" uri="{C3380CC4-5D6E-409C-BE32-E72D297353CC}">
                <c16:uniqueId val="{00000005-270F-2E46-B540-9FBD941C266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Magazine layout and visuals</c:v>
                </c:pt>
                <c:pt idx="1">
                  <c:v>Interest in the content of the magazine</c:v>
                </c:pt>
                <c:pt idx="2">
                  <c:v>The overall rating for the magazine</c:v>
                </c:pt>
              </c:strCache>
            </c:strRef>
          </c:cat>
          <c:val>
            <c:numRef>
              <c:f>Sheet1!$B$2:$B$4</c:f>
              <c:numCache>
                <c:formatCode>0.0</c:formatCode>
                <c:ptCount val="3"/>
                <c:pt idx="0">
                  <c:v>8.5640000000000001</c:v>
                </c:pt>
                <c:pt idx="1">
                  <c:v>8.3650000000000002</c:v>
                </c:pt>
                <c:pt idx="2">
                  <c:v>8.5</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2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
          <c:min val="4"/>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5209210705"/>
          <c:y val="6.4998189727150185E-2"/>
          <c:w val="0.42953362004448237"/>
          <c:h val="0.7697955207116608"/>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4B45-0748-B95C-3EED184412AE}"/>
              </c:ext>
            </c:extLst>
          </c:dPt>
          <c:dPt>
            <c:idx val="1"/>
            <c:invertIfNegative val="0"/>
            <c:bubble3D val="0"/>
            <c:spPr>
              <a:solidFill>
                <a:srgbClr val="FF6363"/>
              </a:solidFill>
              <a:ln>
                <a:noFill/>
              </a:ln>
              <a:effectLst/>
            </c:spPr>
            <c:extLst>
              <c:ext xmlns:c16="http://schemas.microsoft.com/office/drawing/2014/chart" uri="{C3380CC4-5D6E-409C-BE32-E72D297353CC}">
                <c16:uniqueId val="{00000003-4B45-0748-B95C-3EED184412AE}"/>
              </c:ext>
            </c:extLst>
          </c:dPt>
          <c:dPt>
            <c:idx val="2"/>
            <c:invertIfNegative val="0"/>
            <c:bubble3D val="0"/>
            <c:spPr>
              <a:solidFill>
                <a:srgbClr val="FF6363"/>
              </a:solidFill>
              <a:ln>
                <a:noFill/>
              </a:ln>
              <a:effectLst/>
            </c:spPr>
            <c:extLst>
              <c:ext xmlns:c16="http://schemas.microsoft.com/office/drawing/2014/chart" uri="{C3380CC4-5D6E-409C-BE32-E72D297353CC}">
                <c16:uniqueId val="{00000008-4B45-0748-B95C-3EED184412AE}"/>
              </c:ext>
            </c:extLst>
          </c:dPt>
          <c:dPt>
            <c:idx val="3"/>
            <c:invertIfNegative val="0"/>
            <c:bubble3D val="0"/>
            <c:spPr>
              <a:solidFill>
                <a:srgbClr val="002548"/>
              </a:solidFill>
              <a:ln>
                <a:noFill/>
              </a:ln>
              <a:effectLst/>
            </c:spPr>
            <c:extLst>
              <c:ext xmlns:c16="http://schemas.microsoft.com/office/drawing/2014/chart" uri="{C3380CC4-5D6E-409C-BE32-E72D297353CC}">
                <c16:uniqueId val="{00000005-4B45-0748-B95C-3EED184412AE}"/>
              </c:ext>
            </c:extLst>
          </c:dPt>
          <c:dPt>
            <c:idx val="4"/>
            <c:invertIfNegative val="0"/>
            <c:bubble3D val="0"/>
            <c:spPr>
              <a:solidFill>
                <a:srgbClr val="FF6363"/>
              </a:solidFill>
              <a:ln>
                <a:noFill/>
              </a:ln>
              <a:effectLst/>
            </c:spPr>
            <c:extLst>
              <c:ext xmlns:c16="http://schemas.microsoft.com/office/drawing/2014/chart" uri="{C3380CC4-5D6E-409C-BE32-E72D297353CC}">
                <c16:uniqueId val="{00000009-4B45-0748-B95C-3EED184412AE}"/>
              </c:ext>
            </c:extLst>
          </c:dPt>
          <c:dPt>
            <c:idx val="6"/>
            <c:invertIfNegative val="0"/>
            <c:bubble3D val="0"/>
            <c:spPr>
              <a:solidFill>
                <a:srgbClr val="F3CF67"/>
              </a:solidFill>
              <a:ln>
                <a:noFill/>
              </a:ln>
              <a:effectLst/>
            </c:spPr>
            <c:extLst>
              <c:ext xmlns:c16="http://schemas.microsoft.com/office/drawing/2014/chart" uri="{C3380CC4-5D6E-409C-BE32-E72D297353CC}">
                <c16:uniqueId val="{0000000B-9FBB-4240-AAEE-F534E041E957}"/>
              </c:ext>
            </c:extLst>
          </c:dPt>
          <c:dPt>
            <c:idx val="7"/>
            <c:invertIfNegative val="0"/>
            <c:bubble3D val="0"/>
            <c:spPr>
              <a:solidFill>
                <a:srgbClr val="F3CF67"/>
              </a:solidFill>
              <a:ln>
                <a:noFill/>
              </a:ln>
              <a:effectLst/>
            </c:spPr>
            <c:extLst>
              <c:ext xmlns:c16="http://schemas.microsoft.com/office/drawing/2014/chart" uri="{C3380CC4-5D6E-409C-BE32-E72D297353CC}">
                <c16:uniqueId val="{0000000A-9FBB-4240-AAEE-F534E041E95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Digital magazine readers</c:v>
                </c:pt>
                <c:pt idx="1">
                  <c:v>Print magazine readers</c:v>
                </c:pt>
                <c:pt idx="3">
                  <c:v>under 30</c:v>
                </c:pt>
                <c:pt idx="4">
                  <c:v>30–39</c:v>
                </c:pt>
                <c:pt idx="5">
                  <c:v>40–49</c:v>
                </c:pt>
                <c:pt idx="6">
                  <c:v>50–64</c:v>
                </c:pt>
                <c:pt idx="7">
                  <c:v>65+</c:v>
                </c:pt>
              </c:strCache>
            </c:strRef>
          </c:cat>
          <c:val>
            <c:numRef>
              <c:f>Sheet1!$B$2:$B$9</c:f>
              <c:numCache>
                <c:formatCode>0.0</c:formatCode>
                <c:ptCount val="8"/>
                <c:pt idx="0">
                  <c:v>8.5890000000000004</c:v>
                </c:pt>
                <c:pt idx="1">
                  <c:v>8.6669999999999998</c:v>
                </c:pt>
                <c:pt idx="3">
                  <c:v>8.3260000000000005</c:v>
                </c:pt>
                <c:pt idx="4">
                  <c:v>8.5120000000000005</c:v>
                </c:pt>
                <c:pt idx="5">
                  <c:v>8.5489999999999995</c:v>
                </c:pt>
                <c:pt idx="6">
                  <c:v>8.5630000000000006</c:v>
                </c:pt>
                <c:pt idx="7">
                  <c:v>8.5690000000000008</c:v>
                </c:pt>
              </c:numCache>
            </c:numRef>
          </c:val>
          <c:extLst>
            <c:ext xmlns:c16="http://schemas.microsoft.com/office/drawing/2014/chart" uri="{C3380CC4-5D6E-409C-BE32-E72D297353CC}">
              <c16:uniqueId val="{00000006-4B45-0748-B95C-3EED184412AE}"/>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6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
          <c:min val="4"/>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5209210705"/>
          <c:y val="6.4998189727150185E-2"/>
          <c:w val="0.42953362004448237"/>
          <c:h val="0.7697955207116608"/>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1541-524F-AF27-283F1AB7986F}"/>
              </c:ext>
            </c:extLst>
          </c:dPt>
          <c:dPt>
            <c:idx val="1"/>
            <c:invertIfNegative val="0"/>
            <c:bubble3D val="0"/>
            <c:spPr>
              <a:solidFill>
                <a:srgbClr val="FF6363"/>
              </a:solidFill>
              <a:ln>
                <a:noFill/>
              </a:ln>
              <a:effectLst/>
            </c:spPr>
            <c:extLst>
              <c:ext xmlns:c16="http://schemas.microsoft.com/office/drawing/2014/chart" uri="{C3380CC4-5D6E-409C-BE32-E72D297353CC}">
                <c16:uniqueId val="{00000003-1541-524F-AF27-283F1AB7986F}"/>
              </c:ext>
            </c:extLst>
          </c:dPt>
          <c:dPt>
            <c:idx val="2"/>
            <c:invertIfNegative val="0"/>
            <c:bubble3D val="0"/>
            <c:spPr>
              <a:solidFill>
                <a:srgbClr val="FF6363"/>
              </a:solidFill>
              <a:ln>
                <a:noFill/>
              </a:ln>
              <a:effectLst/>
            </c:spPr>
            <c:extLst>
              <c:ext xmlns:c16="http://schemas.microsoft.com/office/drawing/2014/chart" uri="{C3380CC4-5D6E-409C-BE32-E72D297353CC}">
                <c16:uniqueId val="{00000005-1541-524F-AF27-283F1AB7986F}"/>
              </c:ext>
            </c:extLst>
          </c:dPt>
          <c:dPt>
            <c:idx val="3"/>
            <c:invertIfNegative val="0"/>
            <c:bubble3D val="0"/>
            <c:spPr>
              <a:solidFill>
                <a:srgbClr val="002548"/>
              </a:solidFill>
              <a:ln>
                <a:noFill/>
              </a:ln>
              <a:effectLst/>
            </c:spPr>
            <c:extLst>
              <c:ext xmlns:c16="http://schemas.microsoft.com/office/drawing/2014/chart" uri="{C3380CC4-5D6E-409C-BE32-E72D297353CC}">
                <c16:uniqueId val="{0000000E-75EE-D847-87EA-BD923D8FF459}"/>
              </c:ext>
            </c:extLst>
          </c:dPt>
          <c:dPt>
            <c:idx val="4"/>
            <c:invertIfNegative val="0"/>
            <c:bubble3D val="0"/>
            <c:spPr>
              <a:solidFill>
                <a:srgbClr val="FF6363"/>
              </a:solidFill>
              <a:ln>
                <a:noFill/>
              </a:ln>
              <a:effectLst/>
            </c:spPr>
            <c:extLst>
              <c:ext xmlns:c16="http://schemas.microsoft.com/office/drawing/2014/chart" uri="{C3380CC4-5D6E-409C-BE32-E72D297353CC}">
                <c16:uniqueId val="{00000007-1541-524F-AF27-283F1AB7986F}"/>
              </c:ext>
            </c:extLst>
          </c:dPt>
          <c:dPt>
            <c:idx val="5"/>
            <c:invertIfNegative val="0"/>
            <c:bubble3D val="0"/>
            <c:spPr>
              <a:solidFill>
                <a:srgbClr val="FF6363"/>
              </a:solidFill>
              <a:ln>
                <a:noFill/>
              </a:ln>
              <a:effectLst/>
            </c:spPr>
            <c:extLst>
              <c:ext xmlns:c16="http://schemas.microsoft.com/office/drawing/2014/chart" uri="{C3380CC4-5D6E-409C-BE32-E72D297353CC}">
                <c16:uniqueId val="{00000009-1541-524F-AF27-283F1AB7986F}"/>
              </c:ext>
            </c:extLst>
          </c:dPt>
          <c:dPt>
            <c:idx val="6"/>
            <c:invertIfNegative val="0"/>
            <c:bubble3D val="0"/>
            <c:spPr>
              <a:solidFill>
                <a:srgbClr val="F3CF67"/>
              </a:solidFill>
              <a:ln>
                <a:noFill/>
              </a:ln>
              <a:effectLst/>
            </c:spPr>
            <c:extLst>
              <c:ext xmlns:c16="http://schemas.microsoft.com/office/drawing/2014/chart" uri="{C3380CC4-5D6E-409C-BE32-E72D297353CC}">
                <c16:uniqueId val="{0000000D-75EE-D847-87EA-BD923D8FF459}"/>
              </c:ext>
            </c:extLst>
          </c:dPt>
          <c:dPt>
            <c:idx val="7"/>
            <c:invertIfNegative val="0"/>
            <c:bubble3D val="0"/>
            <c:spPr>
              <a:solidFill>
                <a:srgbClr val="F3CF67"/>
              </a:solidFill>
              <a:ln>
                <a:noFill/>
              </a:ln>
              <a:effectLst/>
            </c:spPr>
            <c:extLst>
              <c:ext xmlns:c16="http://schemas.microsoft.com/office/drawing/2014/chart" uri="{C3380CC4-5D6E-409C-BE32-E72D297353CC}">
                <c16:uniqueId val="{0000000C-75EE-D847-87EA-BD923D8FF459}"/>
              </c:ext>
            </c:extLst>
          </c:dPt>
          <c:dPt>
            <c:idx val="9"/>
            <c:invertIfNegative val="0"/>
            <c:bubble3D val="0"/>
            <c:spPr>
              <a:solidFill>
                <a:srgbClr val="FF6363"/>
              </a:solidFill>
              <a:ln>
                <a:noFill/>
              </a:ln>
              <a:effectLst/>
            </c:spPr>
            <c:extLst>
              <c:ext xmlns:c16="http://schemas.microsoft.com/office/drawing/2014/chart" uri="{C3380CC4-5D6E-409C-BE32-E72D297353CC}">
                <c16:uniqueId val="{00000008-1541-524F-AF27-283F1AB7986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Digital magazine readers</c:v>
                </c:pt>
                <c:pt idx="1">
                  <c:v>Print magazine readers</c:v>
                </c:pt>
                <c:pt idx="3">
                  <c:v>under 30</c:v>
                </c:pt>
                <c:pt idx="4">
                  <c:v>30–39</c:v>
                </c:pt>
                <c:pt idx="5">
                  <c:v>40–49</c:v>
                </c:pt>
                <c:pt idx="6">
                  <c:v>50–64</c:v>
                </c:pt>
                <c:pt idx="7">
                  <c:v>65+</c:v>
                </c:pt>
              </c:strCache>
            </c:strRef>
          </c:cat>
          <c:val>
            <c:numRef>
              <c:f>Sheet1!$B$2:$B$9</c:f>
              <c:numCache>
                <c:formatCode>0.0</c:formatCode>
                <c:ptCount val="8"/>
                <c:pt idx="0">
                  <c:v>8.5120000000000005</c:v>
                </c:pt>
                <c:pt idx="1">
                  <c:v>8.5249999999999986</c:v>
                </c:pt>
                <c:pt idx="3">
                  <c:v>8.093</c:v>
                </c:pt>
                <c:pt idx="4">
                  <c:v>8.2140000000000004</c:v>
                </c:pt>
                <c:pt idx="5">
                  <c:v>8.3059999999999992</c:v>
                </c:pt>
                <c:pt idx="6">
                  <c:v>8.4190000000000005</c:v>
                </c:pt>
                <c:pt idx="7">
                  <c:v>8.4300000000000015</c:v>
                </c:pt>
              </c:numCache>
            </c:numRef>
          </c:val>
          <c:extLst>
            <c:ext xmlns:c16="http://schemas.microsoft.com/office/drawing/2014/chart" uri="{C3380CC4-5D6E-409C-BE32-E72D297353CC}">
              <c16:uniqueId val="{00000006-1541-524F-AF27-283F1AB7986F}"/>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6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
          <c:min val="4"/>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5209210705"/>
          <c:y val="6.4998189727150185E-2"/>
          <c:w val="0.42953362004448237"/>
          <c:h val="0.7697955207116608"/>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2E21-A64E-820C-0394B427CE8A}"/>
              </c:ext>
            </c:extLst>
          </c:dPt>
          <c:dPt>
            <c:idx val="1"/>
            <c:invertIfNegative val="0"/>
            <c:bubble3D val="0"/>
            <c:spPr>
              <a:solidFill>
                <a:srgbClr val="FF6363"/>
              </a:solidFill>
              <a:ln>
                <a:noFill/>
              </a:ln>
              <a:effectLst/>
            </c:spPr>
            <c:extLst>
              <c:ext xmlns:c16="http://schemas.microsoft.com/office/drawing/2014/chart" uri="{C3380CC4-5D6E-409C-BE32-E72D297353CC}">
                <c16:uniqueId val="{00000003-2E21-A64E-820C-0394B427CE8A}"/>
              </c:ext>
            </c:extLst>
          </c:dPt>
          <c:dPt>
            <c:idx val="2"/>
            <c:invertIfNegative val="0"/>
            <c:bubble3D val="0"/>
            <c:spPr>
              <a:solidFill>
                <a:srgbClr val="FF6363"/>
              </a:solidFill>
              <a:ln>
                <a:noFill/>
              </a:ln>
              <a:effectLst/>
            </c:spPr>
            <c:extLst>
              <c:ext xmlns:c16="http://schemas.microsoft.com/office/drawing/2014/chart" uri="{C3380CC4-5D6E-409C-BE32-E72D297353CC}">
                <c16:uniqueId val="{00000008-2E21-A64E-820C-0394B427CE8A}"/>
              </c:ext>
            </c:extLst>
          </c:dPt>
          <c:dPt>
            <c:idx val="3"/>
            <c:invertIfNegative val="0"/>
            <c:bubble3D val="0"/>
            <c:spPr>
              <a:solidFill>
                <a:srgbClr val="002548"/>
              </a:solidFill>
              <a:ln>
                <a:noFill/>
              </a:ln>
              <a:effectLst/>
            </c:spPr>
            <c:extLst>
              <c:ext xmlns:c16="http://schemas.microsoft.com/office/drawing/2014/chart" uri="{C3380CC4-5D6E-409C-BE32-E72D297353CC}">
                <c16:uniqueId val="{00000005-2E21-A64E-820C-0394B427CE8A}"/>
              </c:ext>
            </c:extLst>
          </c:dPt>
          <c:dPt>
            <c:idx val="4"/>
            <c:invertIfNegative val="0"/>
            <c:bubble3D val="0"/>
            <c:spPr>
              <a:solidFill>
                <a:srgbClr val="FF6363"/>
              </a:solidFill>
              <a:ln>
                <a:noFill/>
              </a:ln>
              <a:effectLst/>
            </c:spPr>
            <c:extLst>
              <c:ext xmlns:c16="http://schemas.microsoft.com/office/drawing/2014/chart" uri="{C3380CC4-5D6E-409C-BE32-E72D297353CC}">
                <c16:uniqueId val="{00000007-2E21-A64E-820C-0394B427CE8A}"/>
              </c:ext>
            </c:extLst>
          </c:dPt>
          <c:dPt>
            <c:idx val="5"/>
            <c:invertIfNegative val="0"/>
            <c:bubble3D val="0"/>
            <c:spPr>
              <a:solidFill>
                <a:srgbClr val="F3CF67"/>
              </a:solidFill>
              <a:ln>
                <a:noFill/>
              </a:ln>
              <a:effectLst/>
            </c:spPr>
            <c:extLst>
              <c:ext xmlns:c16="http://schemas.microsoft.com/office/drawing/2014/chart" uri="{C3380CC4-5D6E-409C-BE32-E72D297353CC}">
                <c16:uniqueId val="{0000000C-7E16-9743-AC5C-CD0F650A4CAB}"/>
              </c:ext>
            </c:extLst>
          </c:dPt>
          <c:dPt>
            <c:idx val="6"/>
            <c:invertIfNegative val="0"/>
            <c:bubble3D val="0"/>
            <c:spPr>
              <a:solidFill>
                <a:srgbClr val="F3CF67"/>
              </a:solidFill>
              <a:ln>
                <a:noFill/>
              </a:ln>
              <a:effectLst/>
            </c:spPr>
            <c:extLst>
              <c:ext xmlns:c16="http://schemas.microsoft.com/office/drawing/2014/chart" uri="{C3380CC4-5D6E-409C-BE32-E72D297353CC}">
                <c16:uniqueId val="{0000000A-7E16-9743-AC5C-CD0F650A4CAB}"/>
              </c:ext>
            </c:extLst>
          </c:dPt>
          <c:dPt>
            <c:idx val="7"/>
            <c:invertIfNegative val="0"/>
            <c:bubble3D val="0"/>
            <c:spPr>
              <a:solidFill>
                <a:srgbClr val="F3CF67"/>
              </a:solidFill>
              <a:ln>
                <a:noFill/>
              </a:ln>
              <a:effectLst/>
            </c:spPr>
            <c:extLst>
              <c:ext xmlns:c16="http://schemas.microsoft.com/office/drawing/2014/chart" uri="{C3380CC4-5D6E-409C-BE32-E72D297353CC}">
                <c16:uniqueId val="{0000000B-7E16-9743-AC5C-CD0F650A4CAB}"/>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Digital magazine readers</c:v>
                </c:pt>
                <c:pt idx="1">
                  <c:v>Print magazine readers</c:v>
                </c:pt>
                <c:pt idx="3">
                  <c:v>under 30</c:v>
                </c:pt>
                <c:pt idx="4">
                  <c:v>30–39</c:v>
                </c:pt>
                <c:pt idx="5">
                  <c:v>40–49</c:v>
                </c:pt>
                <c:pt idx="6">
                  <c:v>50–64</c:v>
                </c:pt>
                <c:pt idx="7">
                  <c:v>65+</c:v>
                </c:pt>
              </c:strCache>
            </c:strRef>
          </c:cat>
          <c:val>
            <c:numRef>
              <c:f>Sheet1!$B$2:$B$9</c:f>
              <c:numCache>
                <c:formatCode>0.0</c:formatCode>
                <c:ptCount val="8"/>
                <c:pt idx="0">
                  <c:v>8.5139999999999993</c:v>
                </c:pt>
                <c:pt idx="1">
                  <c:v>8.6300000000000008</c:v>
                </c:pt>
                <c:pt idx="3">
                  <c:v>8.1959999999999997</c:v>
                </c:pt>
                <c:pt idx="4">
                  <c:v>8.2889999999999997</c:v>
                </c:pt>
                <c:pt idx="5">
                  <c:v>8.4670000000000005</c:v>
                </c:pt>
                <c:pt idx="6">
                  <c:v>8.5169999999999995</c:v>
                </c:pt>
                <c:pt idx="7">
                  <c:v>8.5489999999999995</c:v>
                </c:pt>
              </c:numCache>
            </c:numRef>
          </c:val>
          <c:extLst>
            <c:ext xmlns:c16="http://schemas.microsoft.com/office/drawing/2014/chart" uri="{C3380CC4-5D6E-409C-BE32-E72D297353CC}">
              <c16:uniqueId val="{00000006-2E21-A64E-820C-0394B427CE8A}"/>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6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
          <c:min val="4"/>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788455887417421"/>
          <c:y val="6.4998189727150185E-2"/>
          <c:w val="0.41087860930221787"/>
          <c:h val="0.7697955207116608"/>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0EE0-7E45-891D-1E213FEE8669}"/>
              </c:ext>
            </c:extLst>
          </c:dPt>
          <c:dPt>
            <c:idx val="1"/>
            <c:invertIfNegative val="0"/>
            <c:bubble3D val="0"/>
            <c:spPr>
              <a:solidFill>
                <a:srgbClr val="002649"/>
              </a:solidFill>
              <a:ln>
                <a:noFill/>
              </a:ln>
              <a:effectLst/>
            </c:spPr>
            <c:extLst>
              <c:ext xmlns:c16="http://schemas.microsoft.com/office/drawing/2014/chart" uri="{C3380CC4-5D6E-409C-BE32-E72D297353CC}">
                <c16:uniqueId val="{00000003-0EE0-7E45-891D-1E213FEE866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Article reading average</c:v>
                </c:pt>
                <c:pt idx="1">
                  <c:v>I did not even skim the articles</c:v>
                </c:pt>
              </c:strCache>
            </c:strRef>
          </c:cat>
          <c:val>
            <c:numRef>
              <c:f>Sheet1!$B$2:$B$3</c:f>
              <c:numCache>
                <c:formatCode>General</c:formatCode>
                <c:ptCount val="2"/>
                <c:pt idx="0">
                  <c:v>58</c:v>
                </c:pt>
                <c:pt idx="1">
                  <c:v>2</c:v>
                </c:pt>
              </c:numCache>
            </c:numRef>
          </c:val>
          <c:extLst>
            <c:ext xmlns:c16="http://schemas.microsoft.com/office/drawing/2014/chart" uri="{C3380CC4-5D6E-409C-BE32-E72D297353CC}">
              <c16:uniqueId val="{00000008-0EE0-7E45-891D-1E213FEE8669}"/>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6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16735233226824"/>
          <c:y val="0.18840024208625086"/>
          <c:w val="0.41701151705353573"/>
          <c:h val="0.93037575660919469"/>
        </c:manualLayout>
      </c:layout>
      <c:doughnutChart>
        <c:varyColors val="1"/>
        <c:ser>
          <c:idx val="0"/>
          <c:order val="0"/>
          <c:tx>
            <c:strRef>
              <c:f>Sheet1!$B$1</c:f>
              <c:strCache>
                <c:ptCount val="1"/>
                <c:pt idx="0">
                  <c:v>7 ASSI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53-F647-A03A-3598FFE6282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C53-F647-A03A-3598FFE6282E}"/>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DC53-F647-A03A-3598FFE6282E}"/>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DC53-F647-A03A-3598FFE6282E}"/>
              </c:ext>
            </c:extLst>
          </c:dPt>
          <c:dLbls>
            <c:dLbl>
              <c:idx val="0"/>
              <c:layout>
                <c:manualLayout>
                  <c:x val="0.13876382109487168"/>
                  <c:y val="-8.4300568738943121E-2"/>
                </c:manualLayout>
              </c:layout>
              <c:tx>
                <c:rich>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fld id="{0300BE44-F5AA-6647-B5C8-CC803DB7C7A3}" type="CATEGORYNAME">
                      <a:rPr lang="en-US" sz="1400"/>
                      <a:pPr rtl="0">
                        <a:defRPr sz="1400">
                          <a:solidFill>
                            <a:schemeClr val="accent2"/>
                          </a:solidFill>
                          <a:latin typeface="Neue Haas Unica W1G Medium" panose="020B0404030206020203" pitchFamily="34" charset="0"/>
                        </a:defRPr>
                      </a:pPr>
                      <a:t>[CATEGORY NAME]</a:t>
                    </a:fld>
                    <a:r>
                      <a:rPr lang="en-US" sz="1400" b="0" i="0" u="none" baseline="0"/>
                      <a:t>, </a:t>
                    </a:r>
                    <a:br>
                      <a:rPr lang="en-US" sz="1400" baseline="0"/>
                    </a:br>
                    <a:fld id="{DD384B7A-EBB5-DA41-A064-D4D011F515BB}" type="PERCENTAGE">
                      <a:rPr lang="en-US" sz="1400" baseline="0"/>
                      <a:pPr rtl="0">
                        <a:defRPr sz="1400">
                          <a:solidFill>
                            <a:schemeClr val="accent2"/>
                          </a:solidFill>
                          <a:latin typeface="Neue Haas Unica W1G Medium" panose="020B0404030206020203" pitchFamily="34" charset="0"/>
                        </a:defRPr>
                      </a:pPr>
                      <a:t>[PERCENTAGE]</a:t>
                    </a:fld>
                    <a:endParaRPr lang="en-US" sz="1400"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679270565752009"/>
                      <c:h val="0.120916652823625"/>
                    </c:manualLayout>
                  </c15:layout>
                  <c15:dlblFieldTable/>
                  <c15:showDataLabelsRange val="0"/>
                </c:ext>
                <c:ext xmlns:c16="http://schemas.microsoft.com/office/drawing/2014/chart" uri="{C3380CC4-5D6E-409C-BE32-E72D297353CC}">
                  <c16:uniqueId val="{00000001-DC53-F647-A03A-3598FFE6282E}"/>
                </c:ext>
              </c:extLst>
            </c:dLbl>
            <c:dLbl>
              <c:idx val="1"/>
              <c:layout>
                <c:manualLayout>
                  <c:x val="-0.22462532302695948"/>
                  <c:y val="3.1216328282400634E-3"/>
                </c:manualLayout>
              </c:layout>
              <c:tx>
                <c:rich>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fld id="{7EB12DD8-D898-8F4F-89BC-C5B55DF9FA2D}" type="CATEGORYNAME">
                      <a:rPr lang="en-US" sz="1400"/>
                      <a:pPr rtl="0">
                        <a:defRPr sz="1400">
                          <a:solidFill>
                            <a:schemeClr val="accent2"/>
                          </a:solidFill>
                          <a:latin typeface="Neue Haas Unica W1G Medium" panose="020B0404030206020203" pitchFamily="34" charset="0"/>
                        </a:defRPr>
                      </a:pPr>
                      <a:t>[CATEGORY NAME]</a:t>
                    </a:fld>
                    <a:r>
                      <a:rPr lang="en-US" sz="1400" b="0" i="0" u="none" baseline="0"/>
                      <a:t>, </a:t>
                    </a:r>
                    <a:br>
                      <a:rPr lang="en-US" sz="1400" baseline="0"/>
                    </a:br>
                    <a:fld id="{9AD3FF43-56F8-E74E-B31C-FDB568C82B82}" type="PERCENTAGE">
                      <a:rPr lang="en-US" sz="1400" baseline="0"/>
                      <a:pPr rtl="0">
                        <a:defRPr sz="1400">
                          <a:solidFill>
                            <a:schemeClr val="accent2"/>
                          </a:solidFill>
                          <a:latin typeface="Neue Haas Unica W1G Medium" panose="020B0404030206020203" pitchFamily="34" charset="0"/>
                        </a:defRPr>
                      </a:pPr>
                      <a:t>[PERCENTAGE]</a:t>
                    </a:fld>
                    <a:endParaRPr lang="en-US" sz="1400"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527494985775523"/>
                      <c:h val="0.12664928799365524"/>
                    </c:manualLayout>
                  </c15:layout>
                  <c15:dlblFieldTable/>
                  <c15:showDataLabelsRange val="0"/>
                </c:ext>
                <c:ext xmlns:c16="http://schemas.microsoft.com/office/drawing/2014/chart" uri="{C3380CC4-5D6E-409C-BE32-E72D297353CC}">
                  <c16:uniqueId val="{00000003-DC53-F647-A03A-3598FFE6282E}"/>
                </c:ext>
              </c:extLst>
            </c:dLbl>
            <c:dLbl>
              <c:idx val="2"/>
              <c:layout>
                <c:manualLayout>
                  <c:x val="-0.23359640445019031"/>
                  <c:y val="-3.2593953316308009E-2"/>
                </c:manualLayout>
              </c:layout>
              <c:tx>
                <c:rich>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fld id="{D73F5F0F-88CE-454B-AF77-E6B183CCD7E0}" type="CATEGORYNAME">
                      <a:rPr lang="en-US" sz="1400"/>
                      <a:pPr rtl="0">
                        <a:defRPr sz="1400">
                          <a:solidFill>
                            <a:schemeClr val="accent2"/>
                          </a:solidFill>
                          <a:latin typeface="Neue Haas Unica W1G Medium" panose="020B0404030206020203" pitchFamily="34" charset="0"/>
                        </a:defRPr>
                      </a:pPr>
                      <a:t>[CATEGORY NAME]</a:t>
                    </a:fld>
                    <a:r>
                      <a:rPr lang="en-US" sz="1400" b="0" i="0" u="none" baseline="0"/>
                      <a:t>, </a:t>
                    </a:r>
                    <a:fld id="{F5C3A6A4-52B1-3C40-9E57-6E9F8F10D35A}" type="PERCENTAGE">
                      <a:rPr lang="en-US" sz="1400" baseline="0"/>
                      <a:pPr rtl="0">
                        <a:defRPr sz="1400">
                          <a:solidFill>
                            <a:schemeClr val="accent2"/>
                          </a:solidFill>
                          <a:latin typeface="Neue Haas Unica W1G Medium" panose="020B0404030206020203" pitchFamily="34" charset="0"/>
                        </a:defRPr>
                      </a:pPr>
                      <a:t>[PERCENTAGE]</a:t>
                    </a:fld>
                    <a:endParaRPr lang="en-US" sz="1400" b="0" i="0" u="none"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6754049609737984"/>
                      <c:h val="0.16743358194789804"/>
                    </c:manualLayout>
                  </c15:layout>
                  <c15:dlblFieldTable/>
                  <c15:showDataLabelsRange val="0"/>
                </c:ext>
                <c:ext xmlns:c16="http://schemas.microsoft.com/office/drawing/2014/chart" uri="{C3380CC4-5D6E-409C-BE32-E72D297353CC}">
                  <c16:uniqueId val="{00000005-DC53-F647-A03A-3598FFE6282E}"/>
                </c:ext>
              </c:extLst>
            </c:dLbl>
            <c:dLbl>
              <c:idx val="3"/>
              <c:layout>
                <c:manualLayout>
                  <c:x val="-0.20095492500172216"/>
                  <c:y val="-0.18895601058405573"/>
                </c:manualLayout>
              </c:layout>
              <c:tx>
                <c:rich>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fld id="{D96D44B3-4489-2C4D-8078-599B49B8F444}" type="CATEGORYNAME">
                      <a:rPr lang="en-US" sz="1400"/>
                      <a:pPr rtl="0">
                        <a:defRPr sz="1400">
                          <a:solidFill>
                            <a:schemeClr val="accent2"/>
                          </a:solidFill>
                          <a:latin typeface="Neue Haas Unica W1G Medium" panose="020B0404030206020203" pitchFamily="34" charset="0"/>
                        </a:defRPr>
                      </a:pPr>
                      <a:t>[CATEGORY NAME]</a:t>
                    </a:fld>
                    <a:r>
                      <a:rPr lang="en-US" sz="1400" b="0" i="0" u="none" baseline="0"/>
                      <a:t>, </a:t>
                    </a:r>
                    <a:fld id="{4260F6DE-7EA5-044E-9683-7FC7B837FB05}" type="PERCENTAGE">
                      <a:rPr lang="en-US" sz="1400" baseline="0"/>
                      <a:pPr rtl="0">
                        <a:defRPr sz="1400">
                          <a:solidFill>
                            <a:schemeClr val="accent2"/>
                          </a:solidFill>
                          <a:latin typeface="Neue Haas Unica W1G Medium" panose="020B0404030206020203" pitchFamily="34" charset="0"/>
                        </a:defRPr>
                      </a:pPr>
                      <a:t>[PERCENTAGE]</a:t>
                    </a:fld>
                    <a:endParaRPr lang="en-US" sz="1400" b="0" i="0" u="none"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8793753521104615"/>
                      <c:h val="0.13186181261757157"/>
                    </c:manualLayout>
                  </c15:layout>
                  <c15:dlblFieldTable/>
                  <c15:showDataLabelsRange val="0"/>
                </c:ext>
                <c:ext xmlns:c16="http://schemas.microsoft.com/office/drawing/2014/chart" uri="{C3380CC4-5D6E-409C-BE32-E72D297353CC}">
                  <c16:uniqueId val="{00000007-DC53-F647-A03A-3598FFE6282E}"/>
                </c:ext>
              </c:extLst>
            </c:dLbl>
            <c:spPr>
              <a:noFill/>
              <a:ln>
                <a:noFill/>
              </a:ln>
              <a:effectLst/>
            </c:spPr>
            <c:txPr>
              <a:bodyPr rot="0" spcFirstLastPara="1" vertOverflow="overflow" horzOverflow="overflow" vert="horz" wrap="square" lIns="38100" tIns="19050" rIns="38100" bIns="19050" anchor="ctr"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rnd" cmpd="sng" algn="ctr">
                  <a:solidFill>
                    <a:schemeClr val="tx1"/>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I read the whole article</c:v>
                </c:pt>
                <c:pt idx="1">
                  <c:v>I read the article partially</c:v>
                </c:pt>
                <c:pt idx="2">
                  <c:v>I skipped the article but will check it out later</c:v>
                </c:pt>
                <c:pt idx="3">
                  <c:v>I skipped the article without reading it</c:v>
                </c:pt>
              </c:strCache>
            </c:strRef>
          </c:cat>
          <c:val>
            <c:numRef>
              <c:f>Sheet1!$B$2:$B$5</c:f>
              <c:numCache>
                <c:formatCode>0.0</c:formatCode>
                <c:ptCount val="4"/>
                <c:pt idx="0">
                  <c:v>77.582286935613155</c:v>
                </c:pt>
                <c:pt idx="1">
                  <c:v>21.288966069997333</c:v>
                </c:pt>
                <c:pt idx="2">
                  <c:v>0.98664173123163246</c:v>
                </c:pt>
                <c:pt idx="3">
                  <c:v>0.11998397007747796</c:v>
                </c:pt>
              </c:numCache>
            </c:numRef>
          </c:val>
          <c:extLst>
            <c:ext xmlns:c16="http://schemas.microsoft.com/office/drawing/2014/chart" uri="{C3380CC4-5D6E-409C-BE32-E72D297353CC}">
              <c16:uniqueId val="{00000008-DC53-F647-A03A-3598FFE6282E}"/>
            </c:ext>
          </c:extLst>
        </c:ser>
        <c:dLbls>
          <c:showLegendKey val="0"/>
          <c:showVal val="0"/>
          <c:showCatName val="0"/>
          <c:showSerName val="0"/>
          <c:showPercent val="0"/>
          <c:showBubbleSize val="0"/>
          <c:showLeaderLines val="1"/>
        </c:dLbls>
        <c:firstSliceAng val="30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5209210705"/>
          <c:y val="6.4998189727150185E-2"/>
          <c:w val="0.42953362004448237"/>
          <c:h val="0.89186149876812604"/>
        </c:manualLayout>
      </c:layout>
      <c:barChart>
        <c:barDir val="bar"/>
        <c:grouping val="clustered"/>
        <c:varyColors val="0"/>
        <c:ser>
          <c:idx val="0"/>
          <c:order val="0"/>
          <c:tx>
            <c:strRef>
              <c:f>Sheet1!$B$1</c:f>
              <c:strCache>
                <c:ptCount val="1"/>
                <c:pt idx="0">
                  <c:v>People who read every issue</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5840-4016-A854-8ED06A086A83}"/>
              </c:ext>
            </c:extLst>
          </c:dPt>
          <c:dPt>
            <c:idx val="1"/>
            <c:invertIfNegative val="0"/>
            <c:bubble3D val="0"/>
            <c:spPr>
              <a:solidFill>
                <a:srgbClr val="FF6363"/>
              </a:solidFill>
              <a:ln>
                <a:noFill/>
              </a:ln>
              <a:effectLst/>
            </c:spPr>
            <c:extLst>
              <c:ext xmlns:c16="http://schemas.microsoft.com/office/drawing/2014/chart" uri="{C3380CC4-5D6E-409C-BE32-E72D297353CC}">
                <c16:uniqueId val="{00000003-5840-4016-A854-8ED06A086A83}"/>
              </c:ext>
            </c:extLst>
          </c:dPt>
          <c:dPt>
            <c:idx val="2"/>
            <c:invertIfNegative val="0"/>
            <c:bubble3D val="0"/>
            <c:spPr>
              <a:solidFill>
                <a:srgbClr val="F3CF67"/>
              </a:solidFill>
              <a:ln>
                <a:noFill/>
              </a:ln>
              <a:effectLst/>
            </c:spPr>
            <c:extLst>
              <c:ext xmlns:c16="http://schemas.microsoft.com/office/drawing/2014/chart" uri="{C3380CC4-5D6E-409C-BE32-E72D297353CC}">
                <c16:uniqueId val="{0000000C-813C-6C4D-AC4E-B2BDEF13A2B1}"/>
              </c:ext>
            </c:extLst>
          </c:dPt>
          <c:dPt>
            <c:idx val="3"/>
            <c:invertIfNegative val="0"/>
            <c:bubble3D val="0"/>
            <c:spPr>
              <a:solidFill>
                <a:srgbClr val="FF6363"/>
              </a:solidFill>
              <a:ln>
                <a:noFill/>
              </a:ln>
              <a:effectLst/>
            </c:spPr>
            <c:extLst>
              <c:ext xmlns:c16="http://schemas.microsoft.com/office/drawing/2014/chart" uri="{C3380CC4-5D6E-409C-BE32-E72D297353CC}">
                <c16:uniqueId val="{00000005-5840-4016-A854-8ED06A086A83}"/>
              </c:ext>
            </c:extLst>
          </c:dPt>
          <c:dPt>
            <c:idx val="4"/>
            <c:invertIfNegative val="0"/>
            <c:bubble3D val="0"/>
            <c:spPr>
              <a:solidFill>
                <a:srgbClr val="002548"/>
              </a:solidFill>
              <a:ln>
                <a:noFill/>
              </a:ln>
              <a:effectLst/>
            </c:spPr>
            <c:extLst>
              <c:ext xmlns:c16="http://schemas.microsoft.com/office/drawing/2014/chart" uri="{C3380CC4-5D6E-409C-BE32-E72D297353CC}">
                <c16:uniqueId val="{0000000A-1D60-B64E-B1A2-D05C59ACAD0B}"/>
              </c:ext>
            </c:extLst>
          </c:dPt>
          <c:dPt>
            <c:idx val="5"/>
            <c:invertIfNegative val="0"/>
            <c:bubble3D val="0"/>
            <c:spPr>
              <a:solidFill>
                <a:srgbClr val="FF6363"/>
              </a:solidFill>
              <a:ln>
                <a:noFill/>
              </a:ln>
              <a:effectLst/>
            </c:spPr>
            <c:extLst>
              <c:ext xmlns:c16="http://schemas.microsoft.com/office/drawing/2014/chart" uri="{C3380CC4-5D6E-409C-BE32-E72D297353CC}">
                <c16:uniqueId val="{00000007-5840-4016-A854-8ED06A086A83}"/>
              </c:ext>
            </c:extLst>
          </c:dPt>
          <c:dPt>
            <c:idx val="8"/>
            <c:invertIfNegative val="0"/>
            <c:bubble3D val="0"/>
            <c:spPr>
              <a:solidFill>
                <a:srgbClr val="F3CF67"/>
              </a:solidFill>
              <a:ln>
                <a:noFill/>
              </a:ln>
              <a:effectLst/>
            </c:spPr>
            <c:extLst>
              <c:ext xmlns:c16="http://schemas.microsoft.com/office/drawing/2014/chart" uri="{C3380CC4-5D6E-409C-BE32-E72D297353CC}">
                <c16:uniqueId val="{00000000-49CF-5347-8D92-51195C202A9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All</c:v>
                </c:pt>
                <c:pt idx="1">
                  <c:v>Digital magazine readers</c:v>
                </c:pt>
                <c:pt idx="2">
                  <c:v>Print magazine readers</c:v>
                </c:pt>
                <c:pt idx="4">
                  <c:v>under 30</c:v>
                </c:pt>
                <c:pt idx="5">
                  <c:v>30–39</c:v>
                </c:pt>
                <c:pt idx="6">
                  <c:v>40–49</c:v>
                </c:pt>
                <c:pt idx="7">
                  <c:v>50–64</c:v>
                </c:pt>
                <c:pt idx="8">
                  <c:v>Over 65</c:v>
                </c:pt>
              </c:strCache>
            </c:strRef>
          </c:cat>
          <c:val>
            <c:numRef>
              <c:f>Sheet1!$B$2:$B$10</c:f>
              <c:numCache>
                <c:formatCode>0</c:formatCode>
                <c:ptCount val="9"/>
                <c:pt idx="0" formatCode="General">
                  <c:v>70.3</c:v>
                </c:pt>
                <c:pt idx="1">
                  <c:v>56.2</c:v>
                </c:pt>
                <c:pt idx="2">
                  <c:v>84.2</c:v>
                </c:pt>
                <c:pt idx="4">
                  <c:v>51.5</c:v>
                </c:pt>
                <c:pt idx="5">
                  <c:v>56.1</c:v>
                </c:pt>
                <c:pt idx="6">
                  <c:v>64.3</c:v>
                </c:pt>
                <c:pt idx="7">
                  <c:v>73.2</c:v>
                </c:pt>
                <c:pt idx="8">
                  <c:v>78.599999999999994</c:v>
                </c:pt>
              </c:numCache>
            </c:numRef>
          </c:val>
          <c:extLst>
            <c:ext xmlns:c16="http://schemas.microsoft.com/office/drawing/2014/chart" uri="{C3380CC4-5D6E-409C-BE32-E72D297353CC}">
              <c16:uniqueId val="{0000000A-5840-4016-A854-8ED06A086A83}"/>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6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min val="0"/>
        </c:scaling>
        <c:delete val="1"/>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crossAx val="834619376"/>
        <c:crosses val="autoZero"/>
        <c:crossBetween val="between"/>
        <c:majorUnit val="1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36819982763916"/>
          <c:y val="4.7790767704919919E-2"/>
          <c:w val="0.43839486044105908"/>
          <c:h val="0.787003057378865"/>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3CF67"/>
              </a:solidFill>
              <a:ln>
                <a:noFill/>
              </a:ln>
              <a:effectLst/>
            </c:spPr>
            <c:extLst>
              <c:ext xmlns:c16="http://schemas.microsoft.com/office/drawing/2014/chart" uri="{C3380CC4-5D6E-409C-BE32-E72D297353CC}">
                <c16:uniqueId val="{00000001-0EE0-7E45-891D-1E213FEE8669}"/>
              </c:ext>
            </c:extLst>
          </c:dPt>
          <c:dPt>
            <c:idx val="1"/>
            <c:invertIfNegative val="0"/>
            <c:bubble3D val="0"/>
            <c:spPr>
              <a:solidFill>
                <a:srgbClr val="FF6363"/>
              </a:solidFill>
              <a:ln>
                <a:noFill/>
              </a:ln>
              <a:effectLst/>
            </c:spPr>
            <c:extLst>
              <c:ext xmlns:c16="http://schemas.microsoft.com/office/drawing/2014/chart" uri="{C3380CC4-5D6E-409C-BE32-E72D297353CC}">
                <c16:uniqueId val="{00000008-5C9C-0948-A2B4-C0A33C8CDC44}"/>
              </c:ext>
            </c:extLst>
          </c:dPt>
          <c:dPt>
            <c:idx val="2"/>
            <c:invertIfNegative val="0"/>
            <c:bubble3D val="0"/>
            <c:spPr>
              <a:solidFill>
                <a:srgbClr val="FF6363"/>
              </a:solidFill>
              <a:ln>
                <a:noFill/>
              </a:ln>
              <a:effectLst/>
            </c:spPr>
            <c:extLst>
              <c:ext xmlns:c16="http://schemas.microsoft.com/office/drawing/2014/chart" uri="{C3380CC4-5D6E-409C-BE32-E72D297353CC}">
                <c16:uniqueId val="{00000005-0EE0-7E45-891D-1E213FEE8669}"/>
              </c:ext>
            </c:extLst>
          </c:dPt>
          <c:dPt>
            <c:idx val="3"/>
            <c:invertIfNegative val="0"/>
            <c:bubble3D val="0"/>
            <c:spPr>
              <a:solidFill>
                <a:srgbClr val="FF6363"/>
              </a:solidFill>
              <a:ln>
                <a:noFill/>
              </a:ln>
              <a:effectLst/>
            </c:spPr>
            <c:extLst>
              <c:ext xmlns:c16="http://schemas.microsoft.com/office/drawing/2014/chart" uri="{C3380CC4-5D6E-409C-BE32-E72D297353CC}">
                <c16:uniqueId val="{00000005-F51A-DE4A-B9D4-FD3791CA0465}"/>
              </c:ext>
            </c:extLst>
          </c:dPt>
          <c:dPt>
            <c:idx val="4"/>
            <c:invertIfNegative val="0"/>
            <c:bubble3D val="0"/>
            <c:spPr>
              <a:solidFill>
                <a:srgbClr val="FF6363"/>
              </a:solidFill>
              <a:ln>
                <a:noFill/>
              </a:ln>
              <a:effectLst/>
            </c:spPr>
            <c:extLst>
              <c:ext xmlns:c16="http://schemas.microsoft.com/office/drawing/2014/chart" uri="{C3380CC4-5D6E-409C-BE32-E72D297353CC}">
                <c16:uniqueId val="{00000007-8295-C046-AE17-BCE7D1A5DE2F}"/>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rtl="0">
                  <a:defRPr sz="14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Total rating for the article</c:v>
                </c:pt>
                <c:pt idx="1">
                  <c:v>Clear and understandable</c:v>
                </c:pt>
                <c:pt idx="2">
                  <c:v>Well-written</c:v>
                </c:pt>
                <c:pt idx="3">
                  <c:v>Reliable</c:v>
                </c:pt>
                <c:pt idx="4">
                  <c:v>Contains useful information</c:v>
                </c:pt>
                <c:pt idx="5">
                  <c:v>I like the pictures and the design of the article</c:v>
                </c:pt>
                <c:pt idx="6">
                  <c:v>Provides new information or news</c:v>
                </c:pt>
                <c:pt idx="7">
                  <c:v>Evokes emotions</c:v>
                </c:pt>
              </c:strCache>
            </c:strRef>
          </c:cat>
          <c:val>
            <c:numRef>
              <c:f>Sheet1!$B$2:$B$9</c:f>
              <c:numCache>
                <c:formatCode>0.0</c:formatCode>
                <c:ptCount val="8"/>
                <c:pt idx="0">
                  <c:v>8.5967771840769451</c:v>
                </c:pt>
                <c:pt idx="1">
                  <c:v>8.8068164573871233</c:v>
                </c:pt>
                <c:pt idx="2">
                  <c:v>8.6519617953513208</c:v>
                </c:pt>
                <c:pt idx="3">
                  <c:v>8.60028079080951</c:v>
                </c:pt>
                <c:pt idx="4">
                  <c:v>8.5726083355597105</c:v>
                </c:pt>
                <c:pt idx="5">
                  <c:v>8.5235532994923862</c:v>
                </c:pt>
                <c:pt idx="6">
                  <c:v>8.3060913705583754</c:v>
                </c:pt>
                <c:pt idx="7">
                  <c:v>7.937226289072937</c:v>
                </c:pt>
              </c:numCache>
            </c:numRef>
          </c:val>
          <c:extLst>
            <c:ext xmlns:c16="http://schemas.microsoft.com/office/drawing/2014/chart" uri="{C3380CC4-5D6E-409C-BE32-E72D297353CC}">
              <c16:uniqueId val="{00000008-0EE0-7E45-891D-1E213FEE8669}"/>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
          <c:min val="4"/>
        </c:scaling>
        <c:delete val="0"/>
        <c:axPos val="t"/>
        <c:majorGridlines>
          <c:spPr>
            <a:ln w="9525" cap="flat" cmpd="sng" algn="ctr">
              <a:solidFill>
                <a:srgbClr val="FFFFFF">
                  <a:lumMod val="85000"/>
                </a:srgb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rtl="0">
              <a:defRPr sz="12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1"/>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869718170368412"/>
          <c:y val="4.0868303719659237E-2"/>
          <c:w val="0.57294998737336722"/>
          <c:h val="0.83344922925070586"/>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0A8B-416C-9BD6-B78345ECF006}"/>
              </c:ext>
            </c:extLst>
          </c:dPt>
          <c:dPt>
            <c:idx val="1"/>
            <c:invertIfNegative val="0"/>
            <c:bubble3D val="0"/>
            <c:spPr>
              <a:solidFill>
                <a:srgbClr val="002548"/>
              </a:solidFill>
              <a:ln>
                <a:noFill/>
              </a:ln>
              <a:effectLst/>
            </c:spPr>
            <c:extLst>
              <c:ext xmlns:c16="http://schemas.microsoft.com/office/drawing/2014/chart" uri="{C3380CC4-5D6E-409C-BE32-E72D297353CC}">
                <c16:uniqueId val="{00000003-0A8B-416C-9BD6-B78345ECF00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average noting score for the studied ads 
(without back-cover ads)</c:v>
                </c:pt>
                <c:pt idx="1">
                  <c:v>I did not notice these ads</c:v>
                </c:pt>
              </c:strCache>
            </c:strRef>
          </c:cat>
          <c:val>
            <c:numRef>
              <c:f>Sheet1!$B$2:$B$3</c:f>
              <c:numCache>
                <c:formatCode>0</c:formatCode>
                <c:ptCount val="2"/>
                <c:pt idx="0" formatCode="0.0">
                  <c:v>49</c:v>
                </c:pt>
                <c:pt idx="1">
                  <c:v>4.5</c:v>
                </c:pt>
              </c:numCache>
            </c:numRef>
          </c:val>
          <c:extLst>
            <c:ext xmlns:c16="http://schemas.microsoft.com/office/drawing/2014/chart" uri="{C3380CC4-5D6E-409C-BE32-E72D297353CC}">
              <c16:uniqueId val="{00000006-0A8B-416C-9BD6-B78345ECF006}"/>
            </c:ext>
          </c:extLst>
        </c:ser>
        <c:dLbls>
          <c:showLegendKey val="0"/>
          <c:showVal val="0"/>
          <c:showCatName val="0"/>
          <c:showSerName val="0"/>
          <c:showPercent val="0"/>
          <c:showBubbleSize val="0"/>
        </c:dLbls>
        <c:gapWidth val="125"/>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6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0.0" sourceLinked="1"/>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5209210705"/>
          <c:y val="6.4998189727150185E-2"/>
          <c:w val="0.37232868435693595"/>
          <c:h val="0.8070961271649267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F6363"/>
              </a:solidFill>
              <a:ln>
                <a:noFill/>
              </a:ln>
              <a:effectLst/>
            </c:spPr>
            <c:extLst>
              <c:ext xmlns:c16="http://schemas.microsoft.com/office/drawing/2014/chart" uri="{C3380CC4-5D6E-409C-BE32-E72D297353CC}">
                <c16:uniqueId val="{00000003-270F-2E46-B540-9FBD941C2668}"/>
              </c:ext>
            </c:extLst>
          </c:dPt>
          <c:dPt>
            <c:idx val="2"/>
            <c:invertIfNegative val="0"/>
            <c:bubble3D val="0"/>
            <c:spPr>
              <a:solidFill>
                <a:srgbClr val="FF6363"/>
              </a:solidFill>
              <a:ln>
                <a:noFill/>
              </a:ln>
              <a:effectLst/>
            </c:spPr>
            <c:extLst>
              <c:ext xmlns:c16="http://schemas.microsoft.com/office/drawing/2014/chart" uri="{C3380CC4-5D6E-409C-BE32-E72D297353CC}">
                <c16:uniqueId val="{00000005-270F-2E46-B540-9FBD941C266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Full-page and spreads, 16 ads </c:v>
                </c:pt>
                <c:pt idx="1">
                  <c:v>Half-page ads, 3 ads</c:v>
                </c:pt>
              </c:strCache>
            </c:strRef>
          </c:cat>
          <c:val>
            <c:numRef>
              <c:f>Sheet1!$B$2:$B$3</c:f>
              <c:numCache>
                <c:formatCode>General</c:formatCode>
                <c:ptCount val="2"/>
                <c:pt idx="0">
                  <c:v>50</c:v>
                </c:pt>
                <c:pt idx="1">
                  <c:v>40</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6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5209210705"/>
          <c:y val="6.4998189727150185E-2"/>
          <c:w val="0.31407178550295323"/>
          <c:h val="0.80709612716492674"/>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270F-2E46-B540-9FBD941C2668}"/>
              </c:ext>
            </c:extLst>
          </c:dPt>
          <c:dPt>
            <c:idx val="1"/>
            <c:invertIfNegative val="0"/>
            <c:bubble3D val="0"/>
            <c:spPr>
              <a:solidFill>
                <a:srgbClr val="FF6363"/>
              </a:solidFill>
              <a:ln>
                <a:noFill/>
              </a:ln>
              <a:effectLst/>
            </c:spPr>
            <c:extLst>
              <c:ext xmlns:c16="http://schemas.microsoft.com/office/drawing/2014/chart" uri="{C3380CC4-5D6E-409C-BE32-E72D297353CC}">
                <c16:uniqueId val="{00000003-270F-2E46-B540-9FBD941C2668}"/>
              </c:ext>
            </c:extLst>
          </c:dPt>
          <c:dPt>
            <c:idx val="2"/>
            <c:invertIfNegative val="0"/>
            <c:bubble3D val="0"/>
            <c:spPr>
              <a:solidFill>
                <a:srgbClr val="FF6363"/>
              </a:solidFill>
              <a:ln>
                <a:noFill/>
              </a:ln>
              <a:effectLst/>
            </c:spPr>
            <c:extLst>
              <c:ext xmlns:c16="http://schemas.microsoft.com/office/drawing/2014/chart" uri="{C3380CC4-5D6E-409C-BE32-E72D297353CC}">
                <c16:uniqueId val="{00000005-270F-2E46-B540-9FBD941C266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Full-page, 1st third, 5 ads </c:v>
                </c:pt>
                <c:pt idx="1">
                  <c:v>Full-page, 2nd third, 4 ads </c:v>
                </c:pt>
                <c:pt idx="2">
                  <c:v>Full-page, 3rd third, (not including back covers), 4 ads </c:v>
                </c:pt>
              </c:strCache>
            </c:strRef>
          </c:cat>
          <c:val>
            <c:numRef>
              <c:f>Sheet1!$B$2:$B$4</c:f>
              <c:numCache>
                <c:formatCode>General</c:formatCode>
                <c:ptCount val="3"/>
                <c:pt idx="0">
                  <c:v>53</c:v>
                </c:pt>
                <c:pt idx="1">
                  <c:v>50</c:v>
                </c:pt>
                <c:pt idx="2">
                  <c:v>52</c:v>
                </c:pt>
              </c:numCache>
            </c:numRef>
          </c:val>
          <c:extLst>
            <c:ext xmlns:c16="http://schemas.microsoft.com/office/drawing/2014/chart" uri="{C3380CC4-5D6E-409C-BE32-E72D297353CC}">
              <c16:uniqueId val="{0000000A-270F-2E46-B540-9FBD941C2668}"/>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788455887417421"/>
          <c:y val="6.4998189727150185E-2"/>
          <c:w val="0.41087860930221787"/>
          <c:h val="0.7697955207116608"/>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2FAF-4E4A-B006-D3F234C3FF33}"/>
              </c:ext>
            </c:extLst>
          </c:dPt>
          <c:dPt>
            <c:idx val="1"/>
            <c:invertIfNegative val="0"/>
            <c:bubble3D val="0"/>
            <c:spPr>
              <a:solidFill>
                <a:srgbClr val="FF6363"/>
              </a:solidFill>
              <a:ln>
                <a:noFill/>
              </a:ln>
              <a:effectLst/>
            </c:spPr>
            <c:extLst>
              <c:ext xmlns:c16="http://schemas.microsoft.com/office/drawing/2014/chart" uri="{C3380CC4-5D6E-409C-BE32-E72D297353CC}">
                <c16:uniqueId val="{00000003-2FAF-4E4A-B006-D3F234C3FF33}"/>
              </c:ext>
            </c:extLst>
          </c:dPt>
          <c:dPt>
            <c:idx val="2"/>
            <c:invertIfNegative val="0"/>
            <c:bubble3D val="0"/>
            <c:spPr>
              <a:solidFill>
                <a:srgbClr val="FF6363"/>
              </a:solidFill>
              <a:ln>
                <a:noFill/>
              </a:ln>
              <a:effectLst/>
            </c:spPr>
            <c:extLst>
              <c:ext xmlns:c16="http://schemas.microsoft.com/office/drawing/2014/chart" uri="{C3380CC4-5D6E-409C-BE32-E72D297353CC}">
                <c16:uniqueId val="{00000005-2FAF-4E4A-B006-D3F234C3FF3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read the ad carefully </c:v>
                </c:pt>
                <c:pt idx="1">
                  <c:v>I looked at the ad and read part of it</c:v>
                </c:pt>
                <c:pt idx="2">
                  <c:v>I skipped the ad but will check it out later</c:v>
                </c:pt>
                <c:pt idx="3">
                  <c:v>I skipped the ad without reading it</c:v>
                </c:pt>
              </c:strCache>
            </c:strRef>
          </c:cat>
          <c:val>
            <c:numRef>
              <c:f>Sheet1!$B$2:$B$5</c:f>
              <c:numCache>
                <c:formatCode>0</c:formatCode>
                <c:ptCount val="4"/>
                <c:pt idx="0">
                  <c:v>30.099999999999998</c:v>
                </c:pt>
                <c:pt idx="1">
                  <c:v>59.599999999999994</c:v>
                </c:pt>
                <c:pt idx="2">
                  <c:v>4.2</c:v>
                </c:pt>
                <c:pt idx="3">
                  <c:v>6.1</c:v>
                </c:pt>
              </c:numCache>
            </c:numRef>
          </c:val>
          <c:extLst>
            <c:ext xmlns:c16="http://schemas.microsoft.com/office/drawing/2014/chart" uri="{C3380CC4-5D6E-409C-BE32-E72D297353CC}">
              <c16:uniqueId val="{0000000A-2FAF-4E4A-B006-D3F234C3FF33}"/>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6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0"/>
        <c:axPos val="t"/>
        <c:majorGridlines>
          <c:spPr>
            <a:ln w="9525" cap="flat" cmpd="sng" algn="ctr">
              <a:solidFill>
                <a:srgbClr val="FFFFFF">
                  <a:lumMod val="85000"/>
                </a:srgb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352846128608932"/>
          <c:y val="6.4998189727150185E-2"/>
          <c:w val="0.31523466207349077"/>
          <c:h val="0.7697955207116608"/>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C4A4-1D43-9DF0-3DC6C7279D40}"/>
              </c:ext>
            </c:extLst>
          </c:dPt>
          <c:dPt>
            <c:idx val="1"/>
            <c:invertIfNegative val="0"/>
            <c:bubble3D val="0"/>
            <c:spPr>
              <a:solidFill>
                <a:srgbClr val="FF6363"/>
              </a:solidFill>
              <a:ln>
                <a:noFill/>
              </a:ln>
              <a:effectLst/>
            </c:spPr>
            <c:extLst>
              <c:ext xmlns:c16="http://schemas.microsoft.com/office/drawing/2014/chart" uri="{C3380CC4-5D6E-409C-BE32-E72D297353CC}">
                <c16:uniqueId val="{00000003-C4A4-1D43-9DF0-3DC6C7279D40}"/>
              </c:ext>
            </c:extLst>
          </c:dPt>
          <c:dPt>
            <c:idx val="3"/>
            <c:invertIfNegative val="0"/>
            <c:bubble3D val="0"/>
            <c:spPr>
              <a:solidFill>
                <a:srgbClr val="FF6363"/>
              </a:solidFill>
              <a:ln>
                <a:noFill/>
              </a:ln>
              <a:effectLst/>
            </c:spPr>
            <c:extLst>
              <c:ext xmlns:c16="http://schemas.microsoft.com/office/drawing/2014/chart" uri="{C3380CC4-5D6E-409C-BE32-E72D297353CC}">
                <c16:uniqueId val="{00000005-02BA-2C44-B0D5-2108C325457F}"/>
              </c:ext>
            </c:extLst>
          </c:dPt>
          <c:dPt>
            <c:idx val="4"/>
            <c:invertIfNegative val="0"/>
            <c:bubble3D val="0"/>
            <c:spPr>
              <a:solidFill>
                <a:srgbClr val="FF6363"/>
              </a:solidFill>
              <a:ln>
                <a:noFill/>
              </a:ln>
              <a:effectLst/>
            </c:spPr>
            <c:extLst>
              <c:ext xmlns:c16="http://schemas.microsoft.com/office/drawing/2014/chart" uri="{C3380CC4-5D6E-409C-BE32-E72D297353CC}">
                <c16:uniqueId val="{00000007-C4A4-1D43-9DF0-3DC6C7279D40}"/>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Is clear and understandable.</c:v>
                </c:pt>
                <c:pt idx="1">
                  <c:v>Gives a positive image of the advertiser.</c:v>
                </c:pt>
                <c:pt idx="2">
                  <c:v>The advertiser is clearly presented.</c:v>
                </c:pt>
                <c:pt idx="3">
                  <c:v>Looks good.</c:v>
                </c:pt>
                <c:pt idx="4">
                  <c:v>The ad stands out and catches your attention among the magazine’s other content.</c:v>
                </c:pt>
                <c:pt idx="5">
                  <c:v>Is targeted at me.</c:v>
                </c:pt>
                <c:pt idx="6">
                  <c:v>Provides new information.</c:v>
                </c:pt>
                <c:pt idx="7">
                  <c:v>Appeals to emotions.</c:v>
                </c:pt>
              </c:strCache>
            </c:strRef>
          </c:cat>
          <c:val>
            <c:numRef>
              <c:f>Sheet1!$B$2:$B$9</c:f>
              <c:numCache>
                <c:formatCode>General</c:formatCode>
                <c:ptCount val="8"/>
                <c:pt idx="0">
                  <c:v>62.4</c:v>
                </c:pt>
                <c:pt idx="1">
                  <c:v>43.3</c:v>
                </c:pt>
                <c:pt idx="2">
                  <c:v>40.699999999999996</c:v>
                </c:pt>
                <c:pt idx="3">
                  <c:v>33.700000000000003</c:v>
                </c:pt>
                <c:pt idx="4">
                  <c:v>24.6</c:v>
                </c:pt>
                <c:pt idx="5">
                  <c:v>17.599999999999998</c:v>
                </c:pt>
                <c:pt idx="6">
                  <c:v>17.100000000000001</c:v>
                </c:pt>
                <c:pt idx="7">
                  <c:v>8.7999999999999989</c:v>
                </c:pt>
              </c:numCache>
            </c:numRef>
          </c:val>
          <c:extLst>
            <c:ext xmlns:c16="http://schemas.microsoft.com/office/drawing/2014/chart" uri="{C3380CC4-5D6E-409C-BE32-E72D297353CC}">
              <c16:uniqueId val="{00000008-C4A4-1D43-9DF0-3DC6C7279D40}"/>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4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min val="0"/>
        </c:scaling>
        <c:delete val="0"/>
        <c:axPos val="t"/>
        <c:majorGridlines>
          <c:spPr>
            <a:ln w="9525" cap="flat" cmpd="sng" algn="ctr">
              <a:solidFill>
                <a:srgbClr val="FFFFFF">
                  <a:lumMod val="85000"/>
                </a:srgb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2436179461942265"/>
          <c:y val="6.4998189727150185E-2"/>
          <c:w val="0.3444013287401575"/>
          <c:h val="0.7697955207116608"/>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C4A4-1D43-9DF0-3DC6C7279D40}"/>
              </c:ext>
            </c:extLst>
          </c:dPt>
          <c:dPt>
            <c:idx val="1"/>
            <c:invertIfNegative val="0"/>
            <c:bubble3D val="0"/>
            <c:spPr>
              <a:solidFill>
                <a:srgbClr val="FF6363"/>
              </a:solidFill>
              <a:ln>
                <a:noFill/>
              </a:ln>
              <a:effectLst/>
            </c:spPr>
            <c:extLst>
              <c:ext xmlns:c16="http://schemas.microsoft.com/office/drawing/2014/chart" uri="{C3380CC4-5D6E-409C-BE32-E72D297353CC}">
                <c16:uniqueId val="{00000003-C4A4-1D43-9DF0-3DC6C7279D40}"/>
              </c:ext>
            </c:extLst>
          </c:dPt>
          <c:dPt>
            <c:idx val="3"/>
            <c:invertIfNegative val="0"/>
            <c:bubble3D val="0"/>
            <c:spPr>
              <a:solidFill>
                <a:srgbClr val="FF6363"/>
              </a:solidFill>
              <a:ln>
                <a:noFill/>
              </a:ln>
              <a:effectLst/>
            </c:spPr>
            <c:extLst>
              <c:ext xmlns:c16="http://schemas.microsoft.com/office/drawing/2014/chart" uri="{C3380CC4-5D6E-409C-BE32-E72D297353CC}">
                <c16:uniqueId val="{00000005-02BA-2C44-B0D5-2108C325457F}"/>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It makes me consider buying a product or service</c:v>
                </c:pt>
                <c:pt idx="1">
                  <c:v>It gets me to search for more info.</c:v>
                </c:pt>
                <c:pt idx="2">
                  <c:v>It tempts me to try a product/service.</c:v>
                </c:pt>
                <c:pt idx="3">
                  <c:v>It makes me tell my friends or acquaintances about the product, service or advertiser.</c:v>
                </c:pt>
              </c:strCache>
            </c:strRef>
          </c:cat>
          <c:val>
            <c:numRef>
              <c:f>Sheet1!$B$2:$B$5</c:f>
              <c:numCache>
                <c:formatCode>0</c:formatCode>
                <c:ptCount val="4"/>
                <c:pt idx="0">
                  <c:v>49.1</c:v>
                </c:pt>
                <c:pt idx="1">
                  <c:v>34.300000000000004</c:v>
                </c:pt>
                <c:pt idx="2">
                  <c:v>34.200000000000003</c:v>
                </c:pt>
                <c:pt idx="3">
                  <c:v>12.3</c:v>
                </c:pt>
              </c:numCache>
            </c:numRef>
          </c:val>
          <c:extLst>
            <c:ext xmlns:c16="http://schemas.microsoft.com/office/drawing/2014/chart" uri="{C3380CC4-5D6E-409C-BE32-E72D297353CC}">
              <c16:uniqueId val="{00000008-C4A4-1D43-9DF0-3DC6C7279D40}"/>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6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min val="0"/>
        </c:scaling>
        <c:delete val="0"/>
        <c:axPos val="t"/>
        <c:majorGridlines>
          <c:spPr>
            <a:ln w="9525" cap="flat" cmpd="sng" algn="ctr">
              <a:solidFill>
                <a:srgbClr val="FFFFFF">
                  <a:lumMod val="85000"/>
                </a:srgb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69460067491563"/>
          <c:y val="0.17631122691147627"/>
          <c:w val="0.55986857892763409"/>
          <c:h val="0.64342436129713931"/>
        </c:manualLayout>
      </c:layout>
      <c:doughnutChart>
        <c:varyColors val="1"/>
        <c:ser>
          <c:idx val="0"/>
          <c:order val="0"/>
          <c:tx>
            <c:strRef>
              <c:f>Sheet1!$B$1</c:f>
              <c:strCache>
                <c:ptCount val="1"/>
                <c:pt idx="0">
                  <c:v>Series 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10-6345-99B9-12AE469AD825}"/>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D10-6345-99B9-12AE469AD825}"/>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9D10-6345-99B9-12AE469AD825}"/>
              </c:ext>
            </c:extLst>
          </c:dPt>
          <c:dLbls>
            <c:dLbl>
              <c:idx val="0"/>
              <c:layout>
                <c:manualLayout>
                  <c:x val="0.1360841659498446"/>
                  <c:y val="-6.6027312700450466E-2"/>
                </c:manualLayout>
              </c:layout>
              <c:spPr>
                <a:noFill/>
                <a:ln>
                  <a:noFill/>
                </a:ln>
                <a:effectLst/>
              </c:spPr>
              <c:txPr>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5715807582875671"/>
                      <c:h val="9.081746876663431E-2"/>
                    </c:manualLayout>
                  </c15:layout>
                </c:ext>
                <c:ext xmlns:c16="http://schemas.microsoft.com/office/drawing/2014/chart" uri="{C3380CC4-5D6E-409C-BE32-E72D297353CC}">
                  <c16:uniqueId val="{00000001-9D10-6345-99B9-12AE469AD825}"/>
                </c:ext>
              </c:extLst>
            </c:dLbl>
            <c:dLbl>
              <c:idx val="1"/>
              <c:layout>
                <c:manualLayout>
                  <c:x val="-0.20436302079887073"/>
                  <c:y val="9.5926438881905898E-2"/>
                </c:manualLayout>
              </c:layout>
              <c:tx>
                <c:rich>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fld id="{395B4775-CC9A-C541-8B3B-28B22CC0C1A4}" type="CATEGORYNAME">
                      <a:rPr lang="en-US" sz="1400"/>
                      <a:pPr rtl="0">
                        <a:defRPr sz="1400">
                          <a:solidFill>
                            <a:schemeClr val="accent2"/>
                          </a:solidFill>
                          <a:latin typeface="Neue Haas Unica W1G Medium" panose="020B0404030206020203" pitchFamily="34" charset="0"/>
                        </a:defRPr>
                      </a:pPr>
                      <a:t>[CATEGORY NAME]</a:t>
                    </a:fld>
                    <a:r>
                      <a:rPr lang="en-US" sz="1400" b="0" i="0" u="none" baseline="0"/>
                      <a:t>, </a:t>
                    </a:r>
                    <a:br>
                      <a:rPr lang="en-US" sz="1400" baseline="0"/>
                    </a:br>
                    <a:fld id="{A4F1206C-2BCC-3149-B4E7-4D895E139463}" type="PERCENTAGE">
                      <a:rPr lang="en-US" sz="1400" baseline="0"/>
                      <a:pPr rtl="0">
                        <a:defRPr sz="1400">
                          <a:solidFill>
                            <a:schemeClr val="accent2"/>
                          </a:solidFill>
                          <a:latin typeface="Neue Haas Unica W1G Medium" panose="020B0404030206020203" pitchFamily="34" charset="0"/>
                        </a:defRPr>
                      </a:pPr>
                      <a:t>[PERCENTAGE]</a:t>
                    </a:fld>
                    <a:endParaRPr lang="en-US" sz="1400"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6264099340523611"/>
                      <c:h val="0.102022564513171"/>
                    </c:manualLayout>
                  </c15:layout>
                  <c15:dlblFieldTable/>
                  <c15:showDataLabelsRange val="0"/>
                </c:ext>
                <c:ext xmlns:c16="http://schemas.microsoft.com/office/drawing/2014/chart" uri="{C3380CC4-5D6E-409C-BE32-E72D297353CC}">
                  <c16:uniqueId val="{00000003-9D10-6345-99B9-12AE469AD825}"/>
                </c:ext>
              </c:extLst>
            </c:dLbl>
            <c:dLbl>
              <c:idx val="2"/>
              <c:layout>
                <c:manualLayout>
                  <c:x val="-0.24377439855142818"/>
                  <c:y val="-0.11017811638424851"/>
                </c:manualLayout>
              </c:layout>
              <c:tx>
                <c:rich>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fld id="{8DCBD1FF-3AA4-2A4D-A30A-270C46E789C2}" type="CATEGORYNAME">
                      <a:rPr lang="en-US" sz="1400"/>
                      <a:pPr rtl="0">
                        <a:defRPr sz="1400">
                          <a:solidFill>
                            <a:schemeClr val="accent2"/>
                          </a:solidFill>
                          <a:latin typeface="Neue Haas Unica W1G Medium" panose="020B0404030206020203" pitchFamily="34" charset="0"/>
                        </a:defRPr>
                      </a:pPr>
                      <a:t>[CATEGORY NAME]</a:t>
                    </a:fld>
                    <a:r>
                      <a:rPr lang="en-US" sz="1400" b="0" i="0" u="none" baseline="0"/>
                      <a:t>, </a:t>
                    </a:r>
                    <a:br>
                      <a:rPr lang="en-US" sz="1400" baseline="0"/>
                    </a:br>
                    <a:fld id="{D7136434-C3AD-4D4D-816E-35085FC01EB7}" type="PERCENTAGE">
                      <a:rPr lang="en-US" sz="1400" baseline="0"/>
                      <a:pPr rtl="0">
                        <a:defRPr sz="1400">
                          <a:solidFill>
                            <a:schemeClr val="accent2"/>
                          </a:solidFill>
                          <a:latin typeface="Neue Haas Unica W1G Medium" panose="020B0404030206020203" pitchFamily="34" charset="0"/>
                        </a:defRPr>
                      </a:pPr>
                      <a:t>[PERCENTAGE]</a:t>
                    </a:fld>
                    <a:endParaRPr lang="en-US" sz="1400"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6661351154635082"/>
                      <c:h val="0.14007068603813758"/>
                    </c:manualLayout>
                  </c15:layout>
                  <c15:dlblFieldTable/>
                  <c15:showDataLabelsRange val="0"/>
                </c:ext>
                <c:ext xmlns:c16="http://schemas.microsoft.com/office/drawing/2014/chart" uri="{C3380CC4-5D6E-409C-BE32-E72D297353CC}">
                  <c16:uniqueId val="{00000005-9D10-6345-99B9-12AE469AD825}"/>
                </c:ext>
              </c:extLst>
            </c:dLbl>
            <c:spPr>
              <a:noFill/>
              <a:ln>
                <a:noFill/>
              </a:ln>
              <a:effectLst/>
            </c:spPr>
            <c:txPr>
              <a:bodyPr rot="0" spcFirstLastPara="1" vertOverflow="overflow" horzOverflow="overflow" vert="horz" wrap="square" lIns="38100" tIns="19050" rIns="38100" bIns="19050" anchor="ctr"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rnd" cmpd="sng" algn="ctr">
                  <a:solidFill>
                    <a:schemeClr val="tx1"/>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Woman</c:v>
                </c:pt>
                <c:pt idx="1">
                  <c:v>Man</c:v>
                </c:pt>
                <c:pt idx="2">
                  <c:v>Other</c:v>
                </c:pt>
              </c:strCache>
            </c:strRef>
          </c:cat>
          <c:val>
            <c:numRef>
              <c:f>Sheet1!$B$2:$B$4</c:f>
              <c:numCache>
                <c:formatCode>General</c:formatCode>
                <c:ptCount val="3"/>
                <c:pt idx="0">
                  <c:v>56.100000000000009</c:v>
                </c:pt>
                <c:pt idx="1">
                  <c:v>43.3</c:v>
                </c:pt>
                <c:pt idx="2">
                  <c:v>0.5</c:v>
                </c:pt>
              </c:numCache>
            </c:numRef>
          </c:val>
          <c:extLst>
            <c:ext xmlns:c16="http://schemas.microsoft.com/office/drawing/2014/chart" uri="{C3380CC4-5D6E-409C-BE32-E72D297353CC}">
              <c16:uniqueId val="{00000006-9D10-6345-99B9-12AE469AD825}"/>
            </c:ext>
          </c:extLst>
        </c:ser>
        <c:dLbls>
          <c:showLegendKey val="0"/>
          <c:showVal val="0"/>
          <c:showCatName val="0"/>
          <c:showSerName val="0"/>
          <c:showPercent val="0"/>
          <c:showBubbleSize val="0"/>
          <c:showLeaderLines val="1"/>
        </c:dLbls>
        <c:firstSliceAng val="323"/>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223068930340123"/>
          <c:y val="1.2341723304572689E-3"/>
          <c:w val="0.41572854610895177"/>
          <c:h val="0.91582880486201057"/>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3CF67"/>
              </a:solidFill>
              <a:ln>
                <a:noFill/>
              </a:ln>
              <a:effectLst/>
            </c:spPr>
            <c:extLst>
              <c:ext xmlns:c16="http://schemas.microsoft.com/office/drawing/2014/chart" uri="{C3380CC4-5D6E-409C-BE32-E72D297353CC}">
                <c16:uniqueId val="{00000001-6355-D242-816E-6BE9CFC2BBE9}"/>
              </c:ext>
            </c:extLst>
          </c:dPt>
          <c:dPt>
            <c:idx val="1"/>
            <c:invertIfNegative val="0"/>
            <c:bubble3D val="0"/>
            <c:spPr>
              <a:solidFill>
                <a:srgbClr val="FF6363"/>
              </a:solidFill>
              <a:ln>
                <a:noFill/>
              </a:ln>
              <a:effectLst/>
            </c:spPr>
            <c:extLst>
              <c:ext xmlns:c16="http://schemas.microsoft.com/office/drawing/2014/chart" uri="{C3380CC4-5D6E-409C-BE32-E72D297353CC}">
                <c16:uniqueId val="{00000003-6355-D242-816E-6BE9CFC2BBE9}"/>
              </c:ext>
            </c:extLst>
          </c:dPt>
          <c:dPt>
            <c:idx val="2"/>
            <c:invertIfNegative val="0"/>
            <c:bubble3D val="0"/>
            <c:spPr>
              <a:solidFill>
                <a:srgbClr val="FF6363"/>
              </a:solidFill>
              <a:ln>
                <a:noFill/>
              </a:ln>
              <a:effectLst/>
            </c:spPr>
            <c:extLst>
              <c:ext xmlns:c16="http://schemas.microsoft.com/office/drawing/2014/chart" uri="{C3380CC4-5D6E-409C-BE32-E72D297353CC}">
                <c16:uniqueId val="{00000005-6355-D242-816E-6BE9CFC2BBE9}"/>
              </c:ext>
            </c:extLst>
          </c:dPt>
          <c:dLbls>
            <c:numFmt formatCode="#,##0" sourceLinked="0"/>
            <c:spPr>
              <a:noFill/>
              <a:ln>
                <a:noFill/>
              </a:ln>
              <a:effectLst/>
            </c:spPr>
            <c:txPr>
              <a:bodyPr rot="0" spcFirstLastPara="1" vertOverflow="ellipsis" vert="horz" wrap="square" anchor="ctr" anchorCtr="1"/>
              <a:lstStyle/>
              <a:p>
                <a:pPr rtl="0">
                  <a:defRPr sz="1400" b="0" i="0" u="none" strike="noStrike" kern="1200" baseline="0">
                    <a:solidFill>
                      <a:srgbClr val="002649"/>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City with over 100,000 residents (e.g. Helsinki, Tampere, Oulu, Turku)</c:v>
                </c:pt>
                <c:pt idx="1">
                  <c:v>City or municipality with 30,000–100,000 residents </c:v>
                </c:pt>
                <c:pt idx="2">
                  <c:v>City or municipality with 5,000–30,000 residents </c:v>
                </c:pt>
                <c:pt idx="3">
                  <c:v>A 5,000-resident built-up area in the countryside/ countryside municipality</c:v>
                </c:pt>
              </c:strCache>
            </c:strRef>
          </c:cat>
          <c:val>
            <c:numRef>
              <c:f>Sheet1!$B$2:$B$5</c:f>
              <c:numCache>
                <c:formatCode>General</c:formatCode>
                <c:ptCount val="4"/>
                <c:pt idx="0">
                  <c:v>45.2</c:v>
                </c:pt>
                <c:pt idx="1">
                  <c:v>24</c:v>
                </c:pt>
                <c:pt idx="2">
                  <c:v>22.6</c:v>
                </c:pt>
                <c:pt idx="3">
                  <c:v>8.2000000000000011</c:v>
                </c:pt>
              </c:numCache>
            </c:numRef>
          </c:val>
          <c:extLst>
            <c:ext xmlns:c16="http://schemas.microsoft.com/office/drawing/2014/chart" uri="{C3380CC4-5D6E-409C-BE32-E72D297353CC}">
              <c16:uniqueId val="{00000006-6355-D242-816E-6BE9CFC2BBE9}"/>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200" b="0" i="0" u="none" strike="noStrike" kern="1200" baseline="0">
                <a:solidFill>
                  <a:srgbClr val="002649"/>
                </a:solidFill>
                <a:latin typeface="Neue Haas Unica W1G" panose="020B08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50"/>
          <c:min val="0"/>
        </c:scaling>
        <c:delete val="1"/>
        <c:axPos val="t"/>
        <c:numFmt formatCode="General" sourceLinked="1"/>
        <c:majorTickMark val="none"/>
        <c:minorTickMark val="none"/>
        <c:tickLblPos val="high"/>
        <c:crossAx val="834619376"/>
        <c:crosses val="autoZero"/>
        <c:crossBetween val="between"/>
        <c:majorUnit val="20"/>
      </c:valAx>
      <c:spPr>
        <a:noFill/>
        <a:ln>
          <a:noFill/>
        </a:ln>
        <a:effectLst/>
      </c:spPr>
    </c:plotArea>
    <c:plotVisOnly val="1"/>
    <c:dispBlanksAs val="gap"/>
    <c:showDLblsOverMax val="0"/>
    <c:extLst/>
  </c:chart>
  <c:spPr>
    <a:noFill/>
    <a:ln>
      <a:noFill/>
    </a:ln>
    <a:effectLst/>
  </c:spPr>
  <c:txPr>
    <a:bodyPr/>
    <a:lstStyle/>
    <a:p>
      <a:pPr rtl="0">
        <a:defRPr sz="1200"/>
      </a:pPr>
      <a:endParaRPr lang="en-FI"/>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3616235470566174"/>
          <c:y val="1.2885529770938441E-2"/>
          <c:w val="0.28913123359580056"/>
          <c:h val="0.91582880486201057"/>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BB24-4D43-8848-BC8579DFFB09}"/>
              </c:ext>
            </c:extLst>
          </c:dPt>
          <c:dPt>
            <c:idx val="3"/>
            <c:invertIfNegative val="0"/>
            <c:bubble3D val="0"/>
            <c:spPr>
              <a:solidFill>
                <a:srgbClr val="FF6363"/>
              </a:solidFill>
              <a:ln>
                <a:noFill/>
              </a:ln>
              <a:effectLst/>
            </c:spPr>
            <c:extLst>
              <c:ext xmlns:c16="http://schemas.microsoft.com/office/drawing/2014/chart" uri="{C3380CC4-5D6E-409C-BE32-E72D297353CC}">
                <c16:uniqueId val="{00000003-BB24-4D43-8848-BC8579DFFB09}"/>
              </c:ext>
            </c:extLst>
          </c:dPt>
          <c:dPt>
            <c:idx val="4"/>
            <c:invertIfNegative val="0"/>
            <c:bubble3D val="0"/>
            <c:spPr>
              <a:solidFill>
                <a:srgbClr val="F3CF67"/>
              </a:solidFill>
              <a:ln>
                <a:noFill/>
              </a:ln>
              <a:effectLst/>
            </c:spPr>
            <c:extLst>
              <c:ext xmlns:c16="http://schemas.microsoft.com/office/drawing/2014/chart" uri="{C3380CC4-5D6E-409C-BE32-E72D297353CC}">
                <c16:uniqueId val="{00000005-BB24-4D43-8848-BC8579DFFB09}"/>
              </c:ext>
            </c:extLst>
          </c:dPt>
          <c:dPt>
            <c:idx val="5"/>
            <c:invertIfNegative val="0"/>
            <c:bubble3D val="0"/>
            <c:spPr>
              <a:solidFill>
                <a:srgbClr val="F3CF67"/>
              </a:solidFill>
              <a:ln>
                <a:noFill/>
              </a:ln>
              <a:effectLst/>
            </c:spPr>
            <c:extLst>
              <c:ext xmlns:c16="http://schemas.microsoft.com/office/drawing/2014/chart" uri="{C3380CC4-5D6E-409C-BE32-E72D297353CC}">
                <c16:uniqueId val="{00000007-BB24-4D43-8848-BC8579DFFB09}"/>
              </c:ext>
            </c:extLst>
          </c:dPt>
          <c:dLbls>
            <c:spPr>
              <a:noFill/>
              <a:ln>
                <a:noFill/>
              </a:ln>
              <a:effectLst/>
            </c:spPr>
            <c:txPr>
              <a:bodyPr rot="0" spcFirstLastPara="1" vertOverflow="ellipsis" vert="horz" wrap="square" anchor="ctr" anchorCtr="1"/>
              <a:lstStyle/>
              <a:p>
                <a:pPr>
                  <a:defRPr sz="1400" b="0" i="0" u="none" strike="noStrike" kern="1200" baseline="0">
                    <a:solidFill>
                      <a:srgbClr val="002649"/>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Compulsory basic school, elementary school</c:v>
                </c:pt>
                <c:pt idx="1">
                  <c:v>Secondary school</c:v>
                </c:pt>
                <c:pt idx="2">
                  <c:v>Vocational school, vocational institute</c:v>
                </c:pt>
                <c:pt idx="3">
                  <c:v>Upper secondary school, secondary school graduate</c:v>
                </c:pt>
                <c:pt idx="4">
                  <c:v>University of applied sciences</c:v>
                </c:pt>
                <c:pt idx="5">
                  <c:v>University/higher education institute</c:v>
                </c:pt>
              </c:strCache>
            </c:strRef>
          </c:cat>
          <c:val>
            <c:numRef>
              <c:f>Sheet1!$B$2:$B$7</c:f>
              <c:numCache>
                <c:formatCode>0%</c:formatCode>
                <c:ptCount val="6"/>
                <c:pt idx="0">
                  <c:v>4.1000000000000002E-2</c:v>
                </c:pt>
                <c:pt idx="1">
                  <c:v>4.1000000000000002E-2</c:v>
                </c:pt>
                <c:pt idx="2">
                  <c:v>0.309</c:v>
                </c:pt>
                <c:pt idx="3">
                  <c:v>0.1</c:v>
                </c:pt>
                <c:pt idx="4">
                  <c:v>0.218</c:v>
                </c:pt>
                <c:pt idx="5">
                  <c:v>0.29099999999999998</c:v>
                </c:pt>
              </c:numCache>
            </c:numRef>
          </c:val>
          <c:extLst>
            <c:ext xmlns:c16="http://schemas.microsoft.com/office/drawing/2014/chart" uri="{C3380CC4-5D6E-409C-BE32-E72D297353CC}">
              <c16:uniqueId val="{00000008-BB24-4D43-8848-BC8579DFFB09}"/>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2649"/>
                </a:solidFill>
                <a:latin typeface="Neue Haas Unica W1G" panose="020B08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
          <c:min val="0"/>
        </c:scaling>
        <c:delete val="1"/>
        <c:axPos val="t"/>
        <c:numFmt formatCode="0%" sourceLinked="1"/>
        <c:majorTickMark val="none"/>
        <c:minorTickMark val="none"/>
        <c:tickLblPos val="high"/>
        <c:crossAx val="834619376"/>
        <c:crosses val="autoZero"/>
        <c:crossBetween val="between"/>
        <c:majorUnit val="0.2"/>
        <c:minorUnit val="0.1"/>
      </c:valAx>
      <c:spPr>
        <a:noFill/>
        <a:ln w="25400">
          <a:noFill/>
        </a:ln>
        <a:effectLst/>
      </c:spPr>
    </c:plotArea>
    <c:plotVisOnly val="1"/>
    <c:dispBlanksAs val="gap"/>
    <c:showDLblsOverMax val="0"/>
    <c:extLst/>
  </c:chart>
  <c:spPr>
    <a:noFill/>
    <a:ln>
      <a:noFill/>
    </a:ln>
    <a:effectLst/>
  </c:spPr>
  <c:txPr>
    <a:bodyPr/>
    <a:lstStyle/>
    <a:p>
      <a:pPr>
        <a:defRPr sz="1200"/>
      </a:pPr>
      <a:endParaRPr lang="en-FI"/>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71617588673242"/>
          <c:y val="0.1700377517187546"/>
          <c:w val="0.41701151705353573"/>
          <c:h val="0.93037575660919469"/>
        </c:manualLayout>
      </c:layout>
      <c:doughnutChart>
        <c:varyColors val="1"/>
        <c:ser>
          <c:idx val="0"/>
          <c:order val="0"/>
          <c:tx>
            <c:strRef>
              <c:f>Sheet1!$B$1</c:f>
              <c:strCache>
                <c:ptCount val="1"/>
                <c:pt idx="0">
                  <c:v>7 ASSI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53-F647-A03A-3598FFE6282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C53-F647-A03A-3598FFE6282E}"/>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DC53-F647-A03A-3598FFE6282E}"/>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DC53-F647-A03A-3598FFE6282E}"/>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A-DC53-F647-A03A-3598FFE6282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A-47EC-4CDD-A79E-E3F81205550E}"/>
              </c:ext>
            </c:extLst>
          </c:dPt>
          <c:dLbls>
            <c:dLbl>
              <c:idx val="0"/>
              <c:layout>
                <c:manualLayout>
                  <c:x val="0.18417402996158119"/>
                  <c:y val="-9.5902337670968618E-2"/>
                </c:manualLayout>
              </c:layout>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648739605327583"/>
                      <c:h val="9.0817463390271858E-2"/>
                    </c:manualLayout>
                  </c15:layout>
                </c:ext>
                <c:ext xmlns:c16="http://schemas.microsoft.com/office/drawing/2014/chart" uri="{C3380CC4-5D6E-409C-BE32-E72D297353CC}">
                  <c16:uniqueId val="{00000001-DC53-F647-A03A-3598FFE6282E}"/>
                </c:ext>
              </c:extLst>
            </c:dLbl>
            <c:dLbl>
              <c:idx val="1"/>
              <c:layout>
                <c:manualLayout>
                  <c:x val="0.22825461541605688"/>
                  <c:y val="4.2325096733039941E-2"/>
                </c:manualLayout>
              </c:layout>
              <c:tx>
                <c:rich>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fld id="{6A8382E6-79C0-2446-887A-071EBF76C3F2}" type="CATEGORYNAME">
                      <a:rPr lang="en-US"/>
                      <a:pPr rtl="0">
                        <a:defRPr sz="1600">
                          <a:solidFill>
                            <a:schemeClr val="accent2"/>
                          </a:solidFill>
                          <a:latin typeface="Neue Haas Unica W1G Medium" panose="020B0404030206020203" pitchFamily="34" charset="0"/>
                        </a:defRPr>
                      </a:pPr>
                      <a:t>[CATEGORY NAME]</a:t>
                    </a:fld>
                    <a:r>
                      <a:rPr lang="en-US" b="0" i="0" u="none" baseline="0"/>
                      <a:t>, </a:t>
                    </a:r>
                    <a:br>
                      <a:rPr lang="en-US" baseline="0"/>
                    </a:br>
                    <a:fld id="{E61D3661-90E1-334F-B52F-4368C64B059A}" type="PERCENTAGE">
                      <a:rPr lang="en-US" baseline="0"/>
                      <a:pPr rtl="0">
                        <a:defRPr sz="1600">
                          <a:solidFill>
                            <a:schemeClr val="accent2"/>
                          </a:solidFill>
                          <a:latin typeface="Neue Haas Unica W1G Medium" panose="020B0404030206020203" pitchFamily="34" charset="0"/>
                        </a:defRPr>
                      </a:pPr>
                      <a:t>[PERCENTAGE]</a:t>
                    </a:fld>
                    <a:endParaRPr lang="en-US"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4730438093299875"/>
                      <c:h val="0.17424822223883515"/>
                    </c:manualLayout>
                  </c15:layout>
                  <c15:dlblFieldTable/>
                  <c15:showDataLabelsRange val="0"/>
                </c:ext>
                <c:ext xmlns:c16="http://schemas.microsoft.com/office/drawing/2014/chart" uri="{C3380CC4-5D6E-409C-BE32-E72D297353CC}">
                  <c16:uniqueId val="{00000003-DC53-F647-A03A-3598FFE6282E}"/>
                </c:ext>
              </c:extLst>
            </c:dLbl>
            <c:dLbl>
              <c:idx val="2"/>
              <c:layout>
                <c:manualLayout>
                  <c:x val="-0.24687891859106081"/>
                  <c:y val="-2.3675772070157821E-4"/>
                </c:manualLayout>
              </c:layout>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038404514788569"/>
                      <c:h val="0.14007057503050621"/>
                    </c:manualLayout>
                  </c15:layout>
                </c:ext>
                <c:ext xmlns:c16="http://schemas.microsoft.com/office/drawing/2014/chart" uri="{C3380CC4-5D6E-409C-BE32-E72D297353CC}">
                  <c16:uniqueId val="{00000005-DC53-F647-A03A-3598FFE6282E}"/>
                </c:ext>
              </c:extLst>
            </c:dLbl>
            <c:dLbl>
              <c:idx val="3"/>
              <c:layout>
                <c:manualLayout>
                  <c:x val="-0.30776962550453091"/>
                  <c:y val="-2.6119268663246525E-2"/>
                </c:manualLayout>
              </c:layout>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971855744684865"/>
                      <c:h val="0.1391302361300589"/>
                    </c:manualLayout>
                  </c15:layout>
                </c:ext>
                <c:ext xmlns:c16="http://schemas.microsoft.com/office/drawing/2014/chart" uri="{C3380CC4-5D6E-409C-BE32-E72D297353CC}">
                  <c16:uniqueId val="{00000007-DC53-F647-A03A-3598FFE6282E}"/>
                </c:ext>
              </c:extLst>
            </c:dLbl>
            <c:dLbl>
              <c:idx val="4"/>
              <c:layout>
                <c:manualLayout>
                  <c:x val="-0.23700967858942582"/>
                  <c:y val="-0.16684176956774921"/>
                </c:manualLayout>
              </c:layout>
              <c:tx>
                <c:rich>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fld id="{F6910593-360D-E44D-8E59-681D6C680188}" type="CATEGORYNAME">
                      <a:rPr lang="en-US"/>
                      <a:pPr rtl="0">
                        <a:defRPr sz="1600">
                          <a:solidFill>
                            <a:schemeClr val="accent2"/>
                          </a:solidFill>
                          <a:latin typeface="Neue Haas Unica W1G Medium" panose="020B0404030206020203" pitchFamily="34" charset="0"/>
                        </a:defRPr>
                      </a:pPr>
                      <a:t>[CATEGORY NAME]</a:t>
                    </a:fld>
                    <a:r>
                      <a:rPr lang="en-US" b="0" i="0" u="none" baseline="0"/>
                      <a:t>, </a:t>
                    </a:r>
                    <a:fld id="{89386AFD-A399-0B4F-A778-BAD9119F0963}" type="PERCENTAGE">
                      <a:rPr lang="en-US" baseline="0"/>
                      <a:pPr rtl="0">
                        <a:defRPr sz="1600">
                          <a:solidFill>
                            <a:schemeClr val="accent2"/>
                          </a:solidFill>
                          <a:latin typeface="Neue Haas Unica W1G Medium" panose="020B0404030206020203" pitchFamily="34" charset="0"/>
                        </a:defRPr>
                      </a:pPr>
                      <a:t>[PERCENTAGE]</a:t>
                    </a:fld>
                    <a:endParaRPr lang="en-US" b="0" i="0" u="none"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8489404315563004"/>
                      <c:h val="5.2498366692477878E-2"/>
                    </c:manualLayout>
                  </c15:layout>
                  <c15:dlblFieldTable/>
                  <c15:showDataLabelsRange val="0"/>
                </c:ext>
                <c:ext xmlns:c16="http://schemas.microsoft.com/office/drawing/2014/chart" uri="{C3380CC4-5D6E-409C-BE32-E72D297353CC}">
                  <c16:uniqueId val="{0000000A-DC53-F647-A03A-3598FFE6282E}"/>
                </c:ext>
              </c:extLst>
            </c:dLbl>
            <c:dLbl>
              <c:idx val="5"/>
              <c:layout>
                <c:manualLayout>
                  <c:x val="-9.9826442234448275E-3"/>
                  <c:y val="-0.16043667879885576"/>
                </c:manualLayout>
              </c:layout>
              <c:showLegendKey val="1"/>
              <c:showVal val="0"/>
              <c:showCatName val="1"/>
              <c:showSerName val="0"/>
              <c:showPercent val="1"/>
              <c:showBubbleSize val="0"/>
              <c:separator>, </c:separator>
              <c:extLst>
                <c:ext xmlns:c15="http://schemas.microsoft.com/office/drawing/2012/chart" uri="{CE6537A1-D6FC-4f65-9D91-7224C49458BB}">
                  <c15:layout>
                    <c:manualLayout>
                      <c:w val="0.23964963168995582"/>
                      <c:h val="7.2262102334717249E-2"/>
                    </c:manualLayout>
                  </c15:layout>
                </c:ext>
                <c:ext xmlns:c16="http://schemas.microsoft.com/office/drawing/2014/chart" uri="{C3380CC4-5D6E-409C-BE32-E72D297353CC}">
                  <c16:uniqueId val="{0000000A-47EC-4CDD-A79E-E3F81205550E}"/>
                </c:ext>
              </c:extLst>
            </c:dLbl>
            <c:spPr>
              <a:noFill/>
              <a:ln>
                <a:noFill/>
              </a:ln>
              <a:effectLst/>
            </c:spPr>
            <c:txPr>
              <a:bodyPr rot="0" spcFirstLastPara="1" vertOverflow="overflow" horzOverflow="overflow" vert="horz" wrap="square" lIns="38100" tIns="19050" rIns="38100" bIns="19050" anchor="ctr"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rnd" cmpd="sng" algn="ctr">
                  <a:solidFill>
                    <a:schemeClr val="tx1"/>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Sheet1!$A$2:$A$7</c:f>
              <c:strCache>
                <c:ptCount val="6"/>
                <c:pt idx="0">
                  <c:v>Less than 15 minutes</c:v>
                </c:pt>
                <c:pt idx="1">
                  <c:v>15–30 minutes</c:v>
                </c:pt>
                <c:pt idx="2">
                  <c:v>30–45 minutes</c:v>
                </c:pt>
                <c:pt idx="3">
                  <c:v>45–60 minutes</c:v>
                </c:pt>
                <c:pt idx="4">
                  <c:v>60–90 minutes</c:v>
                </c:pt>
                <c:pt idx="5">
                  <c:v>More than 90 minutes</c:v>
                </c:pt>
              </c:strCache>
            </c:strRef>
          </c:cat>
          <c:val>
            <c:numRef>
              <c:f>Sheet1!$B$2:$B$7</c:f>
              <c:numCache>
                <c:formatCode>General</c:formatCode>
                <c:ptCount val="6"/>
                <c:pt idx="0">
                  <c:v>19.400000000000002</c:v>
                </c:pt>
                <c:pt idx="1">
                  <c:v>46.2</c:v>
                </c:pt>
                <c:pt idx="2">
                  <c:v>20.100000000000001</c:v>
                </c:pt>
                <c:pt idx="3">
                  <c:v>8.7999999999999989</c:v>
                </c:pt>
                <c:pt idx="4">
                  <c:v>3.9</c:v>
                </c:pt>
                <c:pt idx="5">
                  <c:v>1.6</c:v>
                </c:pt>
              </c:numCache>
            </c:numRef>
          </c:val>
          <c:extLst>
            <c:ext xmlns:c16="http://schemas.microsoft.com/office/drawing/2014/chart" uri="{C3380CC4-5D6E-409C-BE32-E72D297353CC}">
              <c16:uniqueId val="{00000008-DC53-F647-A03A-3598FFE6282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72289962682574"/>
          <c:y val="0.27821335909412709"/>
          <c:w val="0.30970911055115175"/>
          <c:h val="0.55842700295444925"/>
        </c:manualLayout>
      </c:layout>
      <c:doughnutChart>
        <c:varyColors val="1"/>
        <c:ser>
          <c:idx val="0"/>
          <c:order val="0"/>
          <c:tx>
            <c:strRef>
              <c:f>Sheet1!$B$1</c:f>
              <c:strCache>
                <c:ptCount val="1"/>
                <c:pt idx="0">
                  <c:v>Series 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A65-4373-B5CA-BD1C537A8D8F}"/>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9A65-4373-B5CA-BD1C537A8D8F}"/>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9A65-4373-B5CA-BD1C537A8D8F}"/>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6-D81E-4668-8ADB-F5AED7D57077}"/>
              </c:ext>
            </c:extLst>
          </c:dPt>
          <c:dLbls>
            <c:dLbl>
              <c:idx val="0"/>
              <c:layout>
                <c:manualLayout>
                  <c:x val="0.16334091015028421"/>
                  <c:y val="-4.2486152254992367E-2"/>
                </c:manualLayout>
              </c:layout>
              <c:tx>
                <c:rich>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fld id="{7EB148C5-F003-4DBE-B094-37D1B5F78842}" type="CATEGORYNAME">
                      <a:rPr lang="en-US" sz="1400"/>
                      <a:pPr rtl="0">
                        <a:defRPr sz="1400">
                          <a:solidFill>
                            <a:schemeClr val="accent2"/>
                          </a:solidFill>
                          <a:latin typeface="Neue Haas Unica W1G Medium" panose="020B0404030206020203" pitchFamily="34" charset="0"/>
                        </a:defRPr>
                      </a:pPr>
                      <a:t>[CATEGORY NAME]</a:t>
                    </a:fld>
                    <a:br>
                      <a:rPr lang="en-US" sz="1400"/>
                    </a:br>
                    <a:fld id="{099C4DB2-6E98-4CC8-9E5F-F1246E46B834}" type="PERCENTAGE">
                      <a:rPr lang="en-US" sz="1400" baseline="0"/>
                      <a:pPr rtl="0">
                        <a:defRPr sz="1400">
                          <a:solidFill>
                            <a:schemeClr val="accent2"/>
                          </a:solidFill>
                          <a:latin typeface="Neue Haas Unica W1G Medium" panose="020B0404030206020203" pitchFamily="34" charset="0"/>
                        </a:defRPr>
                      </a:pPr>
                      <a:t>[PERCENTAGE]</a:t>
                    </a:fld>
                    <a:endParaRPr lang="en-US" sz="1400"/>
                  </a:p>
                </c:rich>
              </c:tx>
              <c:spPr>
                <a:noFill/>
                <a:ln>
                  <a:noFill/>
                </a:ln>
                <a:effectLst/>
              </c:spPr>
              <c:txPr>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4244452426455065"/>
                      <c:h val="0.28859644872824203"/>
                    </c:manualLayout>
                  </c15:layout>
                  <c15:dlblFieldTable/>
                  <c15:showDataLabelsRange val="0"/>
                </c:ext>
                <c:ext xmlns:c16="http://schemas.microsoft.com/office/drawing/2014/chart" uri="{C3380CC4-5D6E-409C-BE32-E72D297353CC}">
                  <c16:uniqueId val="{00000001-9A65-4373-B5CA-BD1C537A8D8F}"/>
                </c:ext>
              </c:extLst>
            </c:dLbl>
            <c:dLbl>
              <c:idx val="1"/>
              <c:layout>
                <c:manualLayout>
                  <c:x val="-0.19785980055331784"/>
                  <c:y val="0.11919245053176121"/>
                </c:manualLayout>
              </c:layout>
              <c:spPr>
                <a:noFill/>
                <a:ln>
                  <a:noFill/>
                </a:ln>
                <a:effectLst/>
              </c:spPr>
              <c:txPr>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18521136028998461"/>
                      <c:h val="0.20600164531579385"/>
                    </c:manualLayout>
                  </c15:layout>
                </c:ext>
                <c:ext xmlns:c16="http://schemas.microsoft.com/office/drawing/2014/chart" uri="{C3380CC4-5D6E-409C-BE32-E72D297353CC}">
                  <c16:uniqueId val="{00000003-9A65-4373-B5CA-BD1C537A8D8F}"/>
                </c:ext>
              </c:extLst>
            </c:dLbl>
            <c:dLbl>
              <c:idx val="2"/>
              <c:layout>
                <c:manualLayout>
                  <c:x val="-0.18801537664274806"/>
                  <c:y val="-0.11011750560633446"/>
                </c:manualLayout>
              </c:layout>
              <c:tx>
                <c:rich>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fld id="{435DABFC-32CB-4BF8-92E2-EFA779720440}" type="CATEGORYNAME">
                      <a:rPr lang="en-US" sz="1400"/>
                      <a:pPr rtl="0">
                        <a:defRPr sz="1400">
                          <a:solidFill>
                            <a:schemeClr val="accent2"/>
                          </a:solidFill>
                          <a:latin typeface="Neue Haas Unica W1G Medium" panose="020B0404030206020203" pitchFamily="34" charset="0"/>
                        </a:defRPr>
                      </a:pPr>
                      <a:t>[CATEGORY NAME]</a:t>
                    </a:fld>
                    <a:br>
                      <a:rPr lang="en-US" sz="1400"/>
                    </a:br>
                    <a:fld id="{FB06957C-6F86-4912-8F19-673900BD06FE}" type="PERCENTAGE">
                      <a:rPr lang="en-US" sz="1400" baseline="0"/>
                      <a:pPr rtl="0">
                        <a:defRPr sz="1400">
                          <a:solidFill>
                            <a:schemeClr val="accent2"/>
                          </a:solidFill>
                          <a:latin typeface="Neue Haas Unica W1G Medium" panose="020B0404030206020203" pitchFamily="34" charset="0"/>
                        </a:defRPr>
                      </a:pPr>
                      <a:t>[PERCENTAGE]</a:t>
                    </a:fld>
                    <a:endParaRPr lang="en-US" sz="1400"/>
                  </a:p>
                </c:rich>
              </c:tx>
              <c:spPr>
                <a:noFill/>
                <a:ln>
                  <a:noFill/>
                </a:ln>
                <a:effectLst/>
              </c:spPr>
              <c:txPr>
                <a:bodyPr rot="0" spcFirstLastPara="1" vertOverflow="overflow" horzOverflow="overflow" vert="horz" wrap="square" lIns="38100" tIns="19050" rIns="38100" bIns="19050" anchor="t"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24315426819738481"/>
                      <c:h val="0.14007060817358083"/>
                    </c:manualLayout>
                  </c15:layout>
                  <c15:dlblFieldTable/>
                  <c15:showDataLabelsRange val="0"/>
                </c:ext>
                <c:ext xmlns:c16="http://schemas.microsoft.com/office/drawing/2014/chart" uri="{C3380CC4-5D6E-409C-BE32-E72D297353CC}">
                  <c16:uniqueId val="{00000005-9A65-4373-B5CA-BD1C537A8D8F}"/>
                </c:ext>
              </c:extLst>
            </c:dLbl>
            <c:dLbl>
              <c:idx val="3"/>
              <c:layout>
                <c:manualLayout>
                  <c:x val="-1.723668733154381E-2"/>
                  <c:y val="-0.21681213143541939"/>
                </c:manualLayout>
              </c:layout>
              <c:tx>
                <c:rich>
                  <a:bodyPr/>
                  <a:lstStyle/>
                  <a:p>
                    <a:fld id="{6BF2492E-9E44-9544-B6F2-315F10B71D98}" type="CATEGORYNAME">
                      <a:rPr lang="en-US"/>
                      <a:pPr/>
                      <a:t>[CATEGORY NAME]</a:t>
                    </a:fld>
                    <a:r>
                      <a:rPr lang="en-US" b="0" i="0" u="none" baseline="0"/>
                      <a:t> </a:t>
                    </a:r>
                    <a:fld id="{F91981FA-7DF6-794D-A52B-1D9347C28B74}" type="PERCENTAGE">
                      <a:rPr lang="en-US" baseline="0"/>
                      <a:pPr/>
                      <a:t>[PERCENTAGE]</a:t>
                    </a:fld>
                    <a:endParaRPr lang="en-US" b="0" i="0" u="none" baseline="0"/>
                  </a:p>
                </c:rich>
              </c:tx>
              <c:showLegendKey val="1"/>
              <c:showVal val="0"/>
              <c:showCatName val="1"/>
              <c:showSerName val="0"/>
              <c:showPercent val="1"/>
              <c:showBubbleSize val="0"/>
              <c:separator>, </c:separator>
              <c:extLst>
                <c:ext xmlns:c15="http://schemas.microsoft.com/office/drawing/2012/chart" uri="{CE6537A1-D6FC-4f65-9D91-7224C49458BB}">
                  <c15:layout>
                    <c:manualLayout>
                      <c:w val="0.20788985190933043"/>
                      <c:h val="0.13693595529170738"/>
                    </c:manualLayout>
                  </c15:layout>
                  <c15:dlblFieldTable/>
                  <c15:showDataLabelsRange val="0"/>
                </c:ext>
                <c:ext xmlns:c16="http://schemas.microsoft.com/office/drawing/2014/chart" uri="{C3380CC4-5D6E-409C-BE32-E72D297353CC}">
                  <c16:uniqueId val="{00000006-D81E-4668-8ADB-F5AED7D57077}"/>
                </c:ext>
              </c:extLst>
            </c:dLbl>
            <c:spPr>
              <a:noFill/>
              <a:ln>
                <a:noFill/>
              </a:ln>
              <a:effectLst/>
            </c:spPr>
            <c:txPr>
              <a:bodyPr rot="0" spcFirstLastPara="1" vertOverflow="overflow" horzOverflow="overflow" vert="horz" wrap="square" lIns="38100" tIns="19050" rIns="38100" bIns="19050" anchor="ctr" anchorCtr="1">
                <a:spAutoFit/>
              </a:bodyPr>
              <a:lstStyle/>
              <a:p>
                <a:pPr rtl="0">
                  <a:defRPr sz="14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rnd" cmpd="sng" algn="ctr">
                  <a:solidFill>
                    <a:schemeClr val="tx1"/>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Live with a partner, no children at home </c:v>
                </c:pt>
                <c:pt idx="1">
                  <c:v>Live alone</c:v>
                </c:pt>
                <c:pt idx="2">
                  <c:v>Live with a family, with children at home</c:v>
                </c:pt>
                <c:pt idx="3">
                  <c:v>Live in a shared apartment</c:v>
                </c:pt>
              </c:strCache>
            </c:strRef>
          </c:cat>
          <c:val>
            <c:numRef>
              <c:f>Sheet1!$B$2:$B$5</c:f>
              <c:numCache>
                <c:formatCode>General</c:formatCode>
                <c:ptCount val="4"/>
                <c:pt idx="0">
                  <c:v>53.300000000000004</c:v>
                </c:pt>
                <c:pt idx="1">
                  <c:v>28.199999999999996</c:v>
                </c:pt>
                <c:pt idx="2">
                  <c:v>18</c:v>
                </c:pt>
                <c:pt idx="3">
                  <c:v>0.5</c:v>
                </c:pt>
              </c:numCache>
            </c:numRef>
          </c:val>
          <c:extLst>
            <c:ext xmlns:c16="http://schemas.microsoft.com/office/drawing/2014/chart" uri="{C3380CC4-5D6E-409C-BE32-E72D297353CC}">
              <c16:uniqueId val="{00000006-9A65-4373-B5CA-BD1C537A8D8F}"/>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52052490408985"/>
          <c:y val="0"/>
          <c:w val="0.46479496637324819"/>
          <c:h val="0.91582880486201057"/>
        </c:manualLayout>
      </c:layout>
      <c:barChart>
        <c:barDir val="bar"/>
        <c:grouping val="clustered"/>
        <c:varyColors val="0"/>
        <c:ser>
          <c:idx val="0"/>
          <c:order val="0"/>
          <c:tx>
            <c:strRef>
              <c:f>Sheet1!$B$1</c:f>
              <c:strCache>
                <c:ptCount val="1"/>
                <c:pt idx="0">
                  <c:v>7 ASSI</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3357-7D4C-9155-306899E054F4}"/>
              </c:ext>
            </c:extLst>
          </c:dPt>
          <c:dPt>
            <c:idx val="1"/>
            <c:invertIfNegative val="0"/>
            <c:bubble3D val="0"/>
            <c:spPr>
              <a:solidFill>
                <a:srgbClr val="FF6363"/>
              </a:solidFill>
              <a:ln>
                <a:noFill/>
              </a:ln>
              <a:effectLst/>
            </c:spPr>
            <c:extLst>
              <c:ext xmlns:c16="http://schemas.microsoft.com/office/drawing/2014/chart" uri="{C3380CC4-5D6E-409C-BE32-E72D297353CC}">
                <c16:uniqueId val="{00000003-3357-7D4C-9155-306899E054F4}"/>
              </c:ext>
            </c:extLst>
          </c:dPt>
          <c:dPt>
            <c:idx val="2"/>
            <c:invertIfNegative val="0"/>
            <c:bubble3D val="0"/>
            <c:spPr>
              <a:solidFill>
                <a:srgbClr val="FF6363"/>
              </a:solidFill>
              <a:ln>
                <a:noFill/>
              </a:ln>
              <a:effectLst/>
            </c:spPr>
            <c:extLst>
              <c:ext xmlns:c16="http://schemas.microsoft.com/office/drawing/2014/chart" uri="{C3380CC4-5D6E-409C-BE32-E72D297353CC}">
                <c16:uniqueId val="{00000005-3357-7D4C-9155-306899E054F4}"/>
              </c:ext>
            </c:extLst>
          </c:dPt>
          <c:dPt>
            <c:idx val="5"/>
            <c:invertIfNegative val="0"/>
            <c:bubble3D val="0"/>
            <c:spPr>
              <a:solidFill>
                <a:srgbClr val="002548"/>
              </a:solidFill>
              <a:ln>
                <a:noFill/>
              </a:ln>
              <a:effectLst/>
            </c:spPr>
            <c:extLst>
              <c:ext xmlns:c16="http://schemas.microsoft.com/office/drawing/2014/chart" uri="{C3380CC4-5D6E-409C-BE32-E72D297353CC}">
                <c16:uniqueId val="{00000007-3357-7D4C-9155-306899E054F4}"/>
              </c:ext>
            </c:extLst>
          </c:dPt>
          <c:dLbls>
            <c:numFmt formatCode="#,##0" sourceLinked="0"/>
            <c:spPr>
              <a:noFill/>
              <a:ln>
                <a:noFill/>
              </a:ln>
              <a:effectLst/>
            </c:spPr>
            <c:txPr>
              <a:bodyPr rot="0" spcFirstLastPara="1" vertOverflow="ellipsis" vert="horz" wrap="square" anchor="ctr" anchorCtr="1"/>
              <a:lstStyle/>
              <a:p>
                <a:pPr rtl="0">
                  <a:defRPr sz="1600" b="0" i="0" u="none" strike="noStrike" kern="1200" baseline="0">
                    <a:solidFill>
                      <a:srgbClr val="002649"/>
                    </a:solidFill>
                    <a:latin typeface="Neue Haas Unica W1G" panose="020B08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Under EUR 35,000 / year</c:v>
                </c:pt>
                <c:pt idx="1">
                  <c:v>EUR 35,000–EUR 75,000 / year</c:v>
                </c:pt>
                <c:pt idx="2">
                  <c:v>EUR 75,001–EUR 100,000 / year</c:v>
                </c:pt>
                <c:pt idx="3">
                  <c:v>EUR 100,001–EUR 150,000 / year</c:v>
                </c:pt>
                <c:pt idx="4">
                  <c:v>Over EUR 150,000 / year</c:v>
                </c:pt>
                <c:pt idx="5">
                  <c:v>I would rather not say</c:v>
                </c:pt>
              </c:strCache>
            </c:strRef>
          </c:cat>
          <c:val>
            <c:numRef>
              <c:f>Sheet1!$B$2:$B$7</c:f>
              <c:numCache>
                <c:formatCode>General</c:formatCode>
                <c:ptCount val="6"/>
                <c:pt idx="0">
                  <c:v>19.2</c:v>
                </c:pt>
                <c:pt idx="1">
                  <c:v>37.5</c:v>
                </c:pt>
                <c:pt idx="2">
                  <c:v>13.100000000000001</c:v>
                </c:pt>
                <c:pt idx="3">
                  <c:v>7.9</c:v>
                </c:pt>
                <c:pt idx="4">
                  <c:v>3.5000000000000004</c:v>
                </c:pt>
                <c:pt idx="5">
                  <c:v>18.899999999999999</c:v>
                </c:pt>
              </c:numCache>
            </c:numRef>
          </c:val>
          <c:extLst>
            <c:ext xmlns:c16="http://schemas.microsoft.com/office/drawing/2014/chart" uri="{C3380CC4-5D6E-409C-BE32-E72D297353CC}">
              <c16:uniqueId val="{00000008-3357-7D4C-9155-306899E054F4}"/>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200" b="0" i="0" u="none" strike="noStrike" kern="1200" baseline="0">
                <a:solidFill>
                  <a:srgbClr val="002649"/>
                </a:solidFill>
                <a:latin typeface="Neue Haas Unica W1G" panose="020B08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100"/>
        </c:scaling>
        <c:delete val="1"/>
        <c:axPos val="t"/>
        <c:numFmt formatCode="General" sourceLinked="1"/>
        <c:majorTickMark val="none"/>
        <c:minorTickMark val="none"/>
        <c:tickLblPos val="high"/>
        <c:crossAx val="834619376"/>
        <c:crosses val="autoZero"/>
        <c:crossBetween val="between"/>
        <c:majorUnit val="20"/>
      </c:valAx>
      <c:spPr>
        <a:noFill/>
        <a:ln w="25400">
          <a:noFill/>
        </a:ln>
        <a:effectLst/>
      </c:spPr>
    </c:plotArea>
    <c:plotVisOnly val="1"/>
    <c:dispBlanksAs val="gap"/>
    <c:showDLblsOverMax val="0"/>
    <c:extLst/>
  </c:chart>
  <c:spPr>
    <a:noFill/>
    <a:ln>
      <a:noFill/>
    </a:ln>
    <a:effectLst/>
  </c:spPr>
  <c:txPr>
    <a:bodyPr/>
    <a:lstStyle/>
    <a:p>
      <a:pPr rtl="0">
        <a:defRPr sz="1200"/>
      </a:pPr>
      <a:endParaRPr lang="en-F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10325209210705"/>
          <c:y val="6.4998189727150185E-2"/>
          <c:w val="0.42953362004448237"/>
          <c:h val="0.8252820700577902"/>
        </c:manualLayout>
      </c:layout>
      <c:barChart>
        <c:barDir val="bar"/>
        <c:grouping val="clustered"/>
        <c:varyColors val="0"/>
        <c:ser>
          <c:idx val="0"/>
          <c:order val="0"/>
          <c:tx>
            <c:strRef>
              <c:f>Sheet1!$B$1</c:f>
              <c:strCache>
                <c:ptCount val="1"/>
                <c:pt idx="0">
                  <c:v>Reading time</c:v>
                </c:pt>
              </c:strCache>
            </c:strRef>
          </c:tx>
          <c:spPr>
            <a:solidFill>
              <a:srgbClr val="FF6363"/>
            </a:solidFill>
            <a:ln>
              <a:noFill/>
            </a:ln>
            <a:effectLst/>
          </c:spPr>
          <c:invertIfNegative val="0"/>
          <c:dPt>
            <c:idx val="0"/>
            <c:invertIfNegative val="0"/>
            <c:bubble3D val="0"/>
            <c:spPr>
              <a:solidFill>
                <a:srgbClr val="FF6363"/>
              </a:solidFill>
              <a:ln>
                <a:noFill/>
              </a:ln>
              <a:effectLst/>
            </c:spPr>
            <c:extLst>
              <c:ext xmlns:c16="http://schemas.microsoft.com/office/drawing/2014/chart" uri="{C3380CC4-5D6E-409C-BE32-E72D297353CC}">
                <c16:uniqueId val="{00000001-5840-4016-A854-8ED06A086A83}"/>
              </c:ext>
            </c:extLst>
          </c:dPt>
          <c:dPt>
            <c:idx val="1"/>
            <c:invertIfNegative val="0"/>
            <c:bubble3D val="0"/>
            <c:spPr>
              <a:solidFill>
                <a:srgbClr val="FF6363"/>
              </a:solidFill>
              <a:ln>
                <a:noFill/>
              </a:ln>
              <a:effectLst/>
            </c:spPr>
            <c:extLst>
              <c:ext xmlns:c16="http://schemas.microsoft.com/office/drawing/2014/chart" uri="{C3380CC4-5D6E-409C-BE32-E72D297353CC}">
                <c16:uniqueId val="{00000003-5840-4016-A854-8ED06A086A83}"/>
              </c:ext>
            </c:extLst>
          </c:dPt>
          <c:dPt>
            <c:idx val="3"/>
            <c:invertIfNegative val="0"/>
            <c:bubble3D val="0"/>
            <c:spPr>
              <a:solidFill>
                <a:srgbClr val="FF6363"/>
              </a:solidFill>
              <a:ln>
                <a:noFill/>
              </a:ln>
              <a:effectLst/>
            </c:spPr>
            <c:extLst>
              <c:ext xmlns:c16="http://schemas.microsoft.com/office/drawing/2014/chart" uri="{C3380CC4-5D6E-409C-BE32-E72D297353CC}">
                <c16:uniqueId val="{00000005-5840-4016-A854-8ED06A086A83}"/>
              </c:ext>
            </c:extLst>
          </c:dPt>
          <c:dPt>
            <c:idx val="5"/>
            <c:invertIfNegative val="0"/>
            <c:bubble3D val="0"/>
            <c:spPr>
              <a:solidFill>
                <a:srgbClr val="002548"/>
              </a:solidFill>
              <a:ln>
                <a:noFill/>
              </a:ln>
              <a:effectLst/>
            </c:spPr>
            <c:extLst>
              <c:ext xmlns:c16="http://schemas.microsoft.com/office/drawing/2014/chart" uri="{C3380CC4-5D6E-409C-BE32-E72D297353CC}">
                <c16:uniqueId val="{00000007-5840-4016-A854-8ED06A086A83}"/>
              </c:ext>
            </c:extLst>
          </c:dPt>
          <c:dPt>
            <c:idx val="8"/>
            <c:invertIfNegative val="0"/>
            <c:bubble3D val="0"/>
            <c:spPr>
              <a:solidFill>
                <a:srgbClr val="F3CF67"/>
              </a:solidFill>
              <a:ln>
                <a:noFill/>
              </a:ln>
              <a:effectLst/>
            </c:spPr>
            <c:extLst>
              <c:ext xmlns:c16="http://schemas.microsoft.com/office/drawing/2014/chart" uri="{C3380CC4-5D6E-409C-BE32-E72D297353CC}">
                <c16:uniqueId val="{00000000-49CF-5347-8D92-51195C202A9C}"/>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rtl="0">
                  <a:defRPr sz="1600" b="0" i="0" u="none" strike="noStrike" kern="1200" baseline="0">
                    <a:solidFill>
                      <a:schemeClr val="tx1">
                        <a:lumMod val="75000"/>
                        <a:lumOff val="25000"/>
                      </a:schemeClr>
                    </a:solidFill>
                    <a:latin typeface="Neue Haas Unica W1G Medium" panose="020B04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All</c:v>
                </c:pt>
                <c:pt idx="1">
                  <c:v>Digital magazine readers</c:v>
                </c:pt>
                <c:pt idx="2">
                  <c:v>Print magazine readers</c:v>
                </c:pt>
                <c:pt idx="4">
                  <c:v>under 30</c:v>
                </c:pt>
                <c:pt idx="5">
                  <c:v>30–39</c:v>
                </c:pt>
                <c:pt idx="6">
                  <c:v>40–49</c:v>
                </c:pt>
                <c:pt idx="7">
                  <c:v>50–64</c:v>
                </c:pt>
                <c:pt idx="8">
                  <c:v>65+</c:v>
                </c:pt>
              </c:strCache>
            </c:strRef>
          </c:cat>
          <c:val>
            <c:numRef>
              <c:f>Sheet1!$B$2:$B$10</c:f>
              <c:numCache>
                <c:formatCode>0</c:formatCode>
                <c:ptCount val="9"/>
                <c:pt idx="0" formatCode="General">
                  <c:v>29</c:v>
                </c:pt>
                <c:pt idx="1">
                  <c:v>25.4925</c:v>
                </c:pt>
                <c:pt idx="2">
                  <c:v>31.395</c:v>
                </c:pt>
                <c:pt idx="4">
                  <c:v>24.689999999999998</c:v>
                </c:pt>
                <c:pt idx="5">
                  <c:v>23.5275</c:v>
                </c:pt>
                <c:pt idx="6">
                  <c:v>25.305000000000003</c:v>
                </c:pt>
                <c:pt idx="7">
                  <c:v>28.185000000000002</c:v>
                </c:pt>
                <c:pt idx="8">
                  <c:v>31.462500000000002</c:v>
                </c:pt>
              </c:numCache>
            </c:numRef>
          </c:val>
          <c:extLst>
            <c:ext xmlns:c16="http://schemas.microsoft.com/office/drawing/2014/chart" uri="{C3380CC4-5D6E-409C-BE32-E72D297353CC}">
              <c16:uniqueId val="{0000000A-5840-4016-A854-8ED06A086A83}"/>
            </c:ext>
          </c:extLst>
        </c:ser>
        <c:dLbls>
          <c:dLblPos val="outEnd"/>
          <c:showLegendKey val="0"/>
          <c:showVal val="1"/>
          <c:showCatName val="0"/>
          <c:showSerName val="0"/>
          <c:showPercent val="0"/>
          <c:showBubbleSize val="0"/>
        </c:dLbls>
        <c:gapWidth val="100"/>
        <c:axId val="834619376"/>
        <c:axId val="595507024"/>
      </c:barChart>
      <c:catAx>
        <c:axId val="834619376"/>
        <c:scaling>
          <c:orientation val="maxMin"/>
        </c:scaling>
        <c:delete val="0"/>
        <c:axPos val="l"/>
        <c:numFmt formatCode="0.0\ %"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600" b="0" i="0" u="none" strike="noStrike" kern="1200" baseline="0">
                <a:solidFill>
                  <a:srgbClr val="002649"/>
                </a:solidFill>
                <a:latin typeface="Neue Haas Unica W1G" panose="020B0504030206020203" pitchFamily="34" charset="0"/>
                <a:ea typeface="+mn-ea"/>
                <a:cs typeface="+mn-cs"/>
              </a:defRPr>
            </a:pPr>
            <a:endParaRPr lang="en-FI"/>
          </a:p>
        </c:txPr>
        <c:crossAx val="595507024"/>
        <c:crosses val="autoZero"/>
        <c:auto val="1"/>
        <c:lblAlgn val="ctr"/>
        <c:lblOffset val="100"/>
        <c:noMultiLvlLbl val="0"/>
      </c:catAx>
      <c:valAx>
        <c:axId val="595507024"/>
        <c:scaling>
          <c:orientation val="minMax"/>
          <c:max val="50"/>
          <c:min val="0"/>
        </c:scaling>
        <c:delete val="0"/>
        <c:axPos val="t"/>
        <c:majorGridlines>
          <c:spPr>
            <a:ln w="9525" cap="flat" cmpd="sng" algn="ctr">
              <a:solidFill>
                <a:srgbClr val="FFFFFF">
                  <a:lumMod val="85000"/>
                </a:srgbClr>
              </a:solidFill>
              <a:round/>
            </a:ln>
            <a:effectLst/>
          </c:spPr>
        </c:majorGridlines>
        <c:numFmt formatCode="General" sourceLinked="0"/>
        <c:majorTickMark val="none"/>
        <c:minorTickMark val="none"/>
        <c:tickLblPos val="high"/>
        <c:spPr>
          <a:noFill/>
          <a:ln>
            <a:noFill/>
          </a:ln>
          <a:effectLst/>
        </c:spPr>
        <c:txPr>
          <a:bodyPr rot="-60000000" spcFirstLastPara="1" vertOverflow="ellipsis" vert="horz" wrap="square" anchor="ctr" anchorCtr="1"/>
          <a:lstStyle/>
          <a:p>
            <a:pPr rtl="0">
              <a:defRPr sz="1400" b="0" i="0" u="none" strike="noStrike" kern="1200" baseline="0">
                <a:solidFill>
                  <a:schemeClr val="bg1">
                    <a:lumMod val="50000"/>
                  </a:schemeClr>
                </a:solidFill>
                <a:latin typeface="Neue Haas Unica W1G" panose="020B0504030206020203" pitchFamily="34" charset="0"/>
                <a:ea typeface="+mn-ea"/>
                <a:cs typeface="+mn-cs"/>
              </a:defRPr>
            </a:pPr>
            <a:endParaRPr lang="en-FI"/>
          </a:p>
        </c:txPr>
        <c:crossAx val="834619376"/>
        <c:crosses val="autoZero"/>
        <c:crossBetween val="between"/>
        <c:majorUnit val="10"/>
      </c:valAx>
      <c:spPr>
        <a:noFill/>
        <a:ln>
          <a:noFill/>
        </a:ln>
        <a:effectLst/>
      </c:spPr>
    </c:plotArea>
    <c:plotVisOnly val="1"/>
    <c:dispBlanksAs val="gap"/>
    <c:showDLblsOverMax val="0"/>
    <c:extLst/>
  </c:chart>
  <c:spPr>
    <a:noFill/>
    <a:ln>
      <a:noFill/>
    </a:ln>
    <a:effectLst/>
  </c:spPr>
  <c:txPr>
    <a:bodyPr/>
    <a:lstStyle/>
    <a:p>
      <a:pPr rtl="0">
        <a:defRPr/>
      </a:pPr>
      <a:endParaRPr lang="en-FI"/>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3648907929318"/>
          <c:y val="0.2604661525352473"/>
          <c:w val="0.33829127223702909"/>
          <c:h val="0.61291045916171016"/>
        </c:manualLayout>
      </c:layout>
      <c:doughnutChart>
        <c:varyColors val="1"/>
        <c:ser>
          <c:idx val="0"/>
          <c:order val="0"/>
          <c:tx>
            <c:strRef>
              <c:f>Sheet1!$B$1</c:f>
              <c:strCache>
                <c:ptCount val="1"/>
                <c:pt idx="0">
                  <c:v>7 ASSI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53-F647-A03A-3598FFE6282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C53-F647-A03A-3598FFE6282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DC53-F647-A03A-3598FFE6282E}"/>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DC53-F647-A03A-3598FFE6282E}"/>
              </c:ext>
            </c:extLst>
          </c:dPt>
          <c:dPt>
            <c:idx val="4"/>
            <c:bubble3D val="0"/>
            <c:spPr>
              <a:solidFill>
                <a:schemeClr val="accent6"/>
              </a:solidFill>
              <a:ln w="19050">
                <a:solidFill>
                  <a:schemeClr val="lt1"/>
                </a:solidFill>
              </a:ln>
              <a:effectLst/>
            </c:spPr>
            <c:extLst>
              <c:ext xmlns:c16="http://schemas.microsoft.com/office/drawing/2014/chart" uri="{C3380CC4-5D6E-409C-BE32-E72D297353CC}">
                <c16:uniqueId val="{0000000A-DC53-F647-A03A-3598FFE6282E}"/>
              </c:ext>
            </c:extLst>
          </c:dPt>
          <c:dLbls>
            <c:dLbl>
              <c:idx val="0"/>
              <c:layout>
                <c:manualLayout>
                  <c:x val="0.16624869203679571"/>
                  <c:y val="-8.5651996965766031E-2"/>
                </c:manualLayout>
              </c:layout>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922620201901204"/>
                      <c:h val="0.14033066372063444"/>
                    </c:manualLayout>
                  </c15:layout>
                </c:ext>
                <c:ext xmlns:c16="http://schemas.microsoft.com/office/drawing/2014/chart" uri="{C3380CC4-5D6E-409C-BE32-E72D297353CC}">
                  <c16:uniqueId val="{00000001-DC53-F647-A03A-3598FFE6282E}"/>
                </c:ext>
              </c:extLst>
            </c:dLbl>
            <c:dLbl>
              <c:idx val="1"/>
              <c:layout>
                <c:manualLayout>
                  <c:x val="-0.22357371617744487"/>
                  <c:y val="9.9249451585958007E-2"/>
                </c:manualLayout>
              </c:layout>
              <c:showLegendKey val="1"/>
              <c:showVal val="0"/>
              <c:showCatName val="1"/>
              <c:showSerName val="0"/>
              <c:showPercent val="1"/>
              <c:showBubbleSize val="0"/>
              <c:separator>, </c:separator>
              <c:extLst>
                <c:ext xmlns:c15="http://schemas.microsoft.com/office/drawing/2012/chart" uri="{CE6537A1-D6FC-4f65-9D91-7224C49458BB}">
                  <c15:layout>
                    <c:manualLayout>
                      <c:w val="0.32236393708010325"/>
                      <c:h val="0.20600169649976804"/>
                    </c:manualLayout>
                  </c15:layout>
                </c:ext>
                <c:ext xmlns:c16="http://schemas.microsoft.com/office/drawing/2014/chart" uri="{C3380CC4-5D6E-409C-BE32-E72D297353CC}">
                  <c16:uniqueId val="{00000003-DC53-F647-A03A-3598FFE6282E}"/>
                </c:ext>
              </c:extLst>
            </c:dLbl>
            <c:dLbl>
              <c:idx val="2"/>
              <c:layout>
                <c:manualLayout>
                  <c:x val="-0.29833950720645536"/>
                  <c:y val="7.1660114143547296E-2"/>
                </c:manualLayout>
              </c:layout>
              <c:showLegendKey val="1"/>
              <c:showVal val="0"/>
              <c:showCatName val="1"/>
              <c:showSerName val="0"/>
              <c:showPercent val="1"/>
              <c:showBubbleSize val="0"/>
              <c:separator>, </c:separator>
              <c:extLst>
                <c:ext xmlns:c15="http://schemas.microsoft.com/office/drawing/2012/chart" uri="{CE6537A1-D6FC-4f65-9D91-7224C49458BB}">
                  <c15:layout>
                    <c:manualLayout>
                      <c:w val="0.22604675112198588"/>
                      <c:h val="0.20600171622866648"/>
                    </c:manualLayout>
                  </c15:layout>
                </c:ext>
                <c:ext xmlns:c16="http://schemas.microsoft.com/office/drawing/2014/chart" uri="{C3380CC4-5D6E-409C-BE32-E72D297353CC}">
                  <c16:uniqueId val="{00000005-DC53-F647-A03A-3598FFE6282E}"/>
                </c:ext>
              </c:extLst>
            </c:dLbl>
            <c:dLbl>
              <c:idx val="3"/>
              <c:layout>
                <c:manualLayout>
                  <c:x val="-0.29439367756564305"/>
                  <c:y val="-0.11476139864162815"/>
                </c:manualLayout>
              </c:layout>
              <c:tx>
                <c:rich>
                  <a:bodyPr/>
                  <a:lstStyle/>
                  <a:p>
                    <a:fld id="{2BFE4FDA-CBE6-4EC8-AB71-6517870AA847}" type="CATEGORYNAME">
                      <a:rPr lang="en-US"/>
                      <a:pPr/>
                      <a:t>[CATEGORY NAME]</a:t>
                    </a:fld>
                    <a:r>
                      <a:rPr lang="en-US" b="0" i="0" u="none" baseline="0"/>
                      <a:t>, 2%</a:t>
                    </a:r>
                  </a:p>
                </c:rich>
              </c:tx>
              <c:showLegendKey val="1"/>
              <c:showVal val="0"/>
              <c:showCatName val="1"/>
              <c:showSerName val="0"/>
              <c:showPercent val="1"/>
              <c:showBubbleSize val="0"/>
              <c:separator>, </c:separator>
              <c:extLst>
                <c:ext xmlns:c15="http://schemas.microsoft.com/office/drawing/2012/chart" uri="{CE6537A1-D6FC-4f65-9D91-7224C49458BB}">
                  <c15:layout>
                    <c:manualLayout>
                      <c:w val="0.22448335039779949"/>
                      <c:h val="0.15349229238830928"/>
                    </c:manualLayout>
                  </c15:layout>
                  <c15:dlblFieldTable/>
                  <c15:showDataLabelsRange val="0"/>
                </c:ext>
                <c:ext xmlns:c16="http://schemas.microsoft.com/office/drawing/2014/chart" uri="{C3380CC4-5D6E-409C-BE32-E72D297353CC}">
                  <c16:uniqueId val="{00000007-DC53-F647-A03A-3598FFE6282E}"/>
                </c:ext>
              </c:extLst>
            </c:dLbl>
            <c:dLbl>
              <c:idx val="4"/>
              <c:layout>
                <c:manualLayout>
                  <c:x val="-4.2867505395658458E-2"/>
                  <c:y val="-0.26296558235731582"/>
                </c:manualLayout>
              </c:layout>
              <c:showLegendKey val="1"/>
              <c:showVal val="0"/>
              <c:showCatName val="1"/>
              <c:showSerName val="0"/>
              <c:showPercent val="1"/>
              <c:showBubbleSize val="0"/>
              <c:separator>, </c:separator>
              <c:extLst>
                <c:ext xmlns:c15="http://schemas.microsoft.com/office/drawing/2012/chart" uri="{CE6537A1-D6FC-4f65-9D91-7224C49458BB}">
                  <c15:layout>
                    <c:manualLayout>
                      <c:w val="0.28264858164172291"/>
                      <c:h val="0.11844041814819531"/>
                    </c:manualLayout>
                  </c15:layout>
                </c:ext>
                <c:ext xmlns:c16="http://schemas.microsoft.com/office/drawing/2014/chart" uri="{C3380CC4-5D6E-409C-BE32-E72D297353CC}">
                  <c16:uniqueId val="{0000000A-DC53-F647-A03A-3598FFE6282E}"/>
                </c:ext>
              </c:extLst>
            </c:dLbl>
            <c:spPr>
              <a:noFill/>
              <a:ln>
                <a:noFill/>
              </a:ln>
              <a:effectLst/>
            </c:spPr>
            <c:txPr>
              <a:bodyPr rot="0" spcFirstLastPara="1" vertOverflow="overflow" horzOverflow="overflow" vert="horz" wrap="square" lIns="38100" tIns="19050" rIns="38100" bIns="19050" anchor="ctr"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rnd" cmpd="sng" algn="ctr">
                  <a:solidFill>
                    <a:schemeClr val="tx1"/>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Sheet1!$A$2:$A$6</c:f>
              <c:strCache>
                <c:ptCount val="5"/>
                <c:pt idx="0">
                  <c:v>No-one else</c:v>
                </c:pt>
                <c:pt idx="1">
                  <c:v>1 other person besides me</c:v>
                </c:pt>
                <c:pt idx="2">
                  <c:v>2 people besides me</c:v>
                </c:pt>
                <c:pt idx="3">
                  <c:v>3 people besides me</c:v>
                </c:pt>
                <c:pt idx="4">
                  <c:v>4 or more people besides me </c:v>
                </c:pt>
              </c:strCache>
            </c:strRef>
          </c:cat>
          <c:val>
            <c:numRef>
              <c:f>Sheet1!$B$2:$B$6</c:f>
              <c:numCache>
                <c:formatCode>General</c:formatCode>
                <c:ptCount val="5"/>
                <c:pt idx="0">
                  <c:v>43.7</c:v>
                </c:pt>
                <c:pt idx="1">
                  <c:v>46.5</c:v>
                </c:pt>
                <c:pt idx="2">
                  <c:v>7.7</c:v>
                </c:pt>
                <c:pt idx="3">
                  <c:v>1.5</c:v>
                </c:pt>
                <c:pt idx="4">
                  <c:v>0.6</c:v>
                </c:pt>
              </c:numCache>
            </c:numRef>
          </c:val>
          <c:extLst>
            <c:ext xmlns:c16="http://schemas.microsoft.com/office/drawing/2014/chart" uri="{C3380CC4-5D6E-409C-BE32-E72D297353CC}">
              <c16:uniqueId val="{00000008-DC53-F647-A03A-3598FFE6282E}"/>
            </c:ext>
          </c:extLst>
        </c:ser>
        <c:dLbls>
          <c:showLegendKey val="0"/>
          <c:showVal val="0"/>
          <c:showCatName val="0"/>
          <c:showSerName val="0"/>
          <c:showPercent val="0"/>
          <c:showBubbleSize val="0"/>
          <c:showLeaderLines val="1"/>
        </c:dLbls>
        <c:firstSliceAng val="328"/>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90719547286351"/>
          <c:y val="0.19217224341109246"/>
          <c:w val="0.4061213126477935"/>
          <c:h val="0.65203441453935351"/>
        </c:manualLayout>
      </c:layout>
      <c:doughnutChart>
        <c:varyColors val="1"/>
        <c:ser>
          <c:idx val="0"/>
          <c:order val="0"/>
          <c:tx>
            <c:strRef>
              <c:f>Sheet1!$B$1</c:f>
              <c:strCache>
                <c:ptCount val="1"/>
                <c:pt idx="0">
                  <c:v>7 ASSI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C53-F647-A03A-3598FFE6282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DC53-F647-A03A-3598FFE6282E}"/>
              </c:ext>
            </c:extLst>
          </c:dPt>
          <c:dPt>
            <c:idx val="2"/>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5-DC53-F647-A03A-3598FFE6282E}"/>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DC53-F647-A03A-3598FFE6282E}"/>
              </c:ext>
            </c:extLst>
          </c:dPt>
          <c:dLbls>
            <c:dLbl>
              <c:idx val="0"/>
              <c:layout>
                <c:manualLayout>
                  <c:x val="0.1016068956626851"/>
                  <c:y val="-5.8565977229327597E-2"/>
                </c:manualLayout>
              </c:layout>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1422570570010922"/>
                      <c:h val="9.0817463390271858E-2"/>
                    </c:manualLayout>
                  </c15:layout>
                </c:ext>
                <c:ext xmlns:c16="http://schemas.microsoft.com/office/drawing/2014/chart" uri="{C3380CC4-5D6E-409C-BE32-E72D297353CC}">
                  <c16:uniqueId val="{00000001-DC53-F647-A03A-3598FFE6282E}"/>
                </c:ext>
              </c:extLst>
            </c:dLbl>
            <c:dLbl>
              <c:idx val="1"/>
              <c:layout>
                <c:manualLayout>
                  <c:x val="5.4334699519543398E-3"/>
                  <c:y val="0.15829256305072006"/>
                </c:manualLayout>
              </c:layout>
              <c:tx>
                <c:rich>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fld id="{7EB12DD8-D898-8F4F-89BC-C5B55DF9FA2D}" type="CATEGORYNAME">
                      <a:rPr lang="en-US"/>
                      <a:pPr rtl="0">
                        <a:defRPr sz="1600">
                          <a:solidFill>
                            <a:schemeClr val="accent2"/>
                          </a:solidFill>
                          <a:latin typeface="Neue Haas Unica W1G Medium" panose="020B0404030206020203" pitchFamily="34" charset="0"/>
                        </a:defRPr>
                      </a:pPr>
                      <a:t>[CATEGORY NAME]</a:t>
                    </a:fld>
                    <a:r>
                      <a:rPr lang="en-US" b="0" i="0" u="none" baseline="0"/>
                      <a:t>, </a:t>
                    </a:r>
                    <a:br>
                      <a:rPr lang="en-US" baseline="0"/>
                    </a:br>
                    <a:fld id="{9AD3FF43-56F8-E74E-B31C-FDB568C82B82}" type="PERCENTAGE">
                      <a:rPr lang="en-US" baseline="0"/>
                      <a:pPr rtl="0">
                        <a:defRPr sz="1600">
                          <a:solidFill>
                            <a:schemeClr val="accent2"/>
                          </a:solidFill>
                          <a:latin typeface="Neue Haas Unica W1G Medium" panose="020B0404030206020203" pitchFamily="34" charset="0"/>
                        </a:defRPr>
                      </a:pPr>
                      <a:t>[PERCENTAGE]</a:t>
                    </a:fld>
                    <a:endParaRPr lang="en-US"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2915398878448678"/>
                      <c:h val="0.14853960758154844"/>
                    </c:manualLayout>
                  </c15:layout>
                  <c15:dlblFieldTable/>
                  <c15:showDataLabelsRange val="0"/>
                </c:ext>
                <c:ext xmlns:c16="http://schemas.microsoft.com/office/drawing/2014/chart" uri="{C3380CC4-5D6E-409C-BE32-E72D297353CC}">
                  <c16:uniqueId val="{00000003-DC53-F647-A03A-3598FFE6282E}"/>
                </c:ext>
              </c:extLst>
            </c:dLbl>
            <c:dLbl>
              <c:idx val="2"/>
              <c:layout>
                <c:manualLayout>
                  <c:x val="-0.20118380573420908"/>
                  <c:y val="-7.6694510725454204E-2"/>
                </c:manualLayout>
              </c:layout>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0582916279243926"/>
                      <c:h val="0.14007068246303153"/>
                    </c:manualLayout>
                  </c15:layout>
                </c:ext>
                <c:ext xmlns:c16="http://schemas.microsoft.com/office/drawing/2014/chart" uri="{C3380CC4-5D6E-409C-BE32-E72D297353CC}">
                  <c16:uniqueId val="{00000005-DC53-F647-A03A-3598FFE6282E}"/>
                </c:ext>
              </c:extLst>
            </c:dLbl>
            <c:dLbl>
              <c:idx val="3"/>
              <c:layout>
                <c:manualLayout>
                  <c:x val="-8.4184948780165018E-3"/>
                  <c:y val="-0.17426502205748393"/>
                </c:manualLayout>
              </c:layout>
              <c:tx>
                <c:rich>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fld id="{D96D44B3-4489-2C4D-8078-599B49B8F444}" type="CATEGORYNAME">
                      <a:rPr lang="en-US"/>
                      <a:pPr rtl="0">
                        <a:defRPr sz="1600">
                          <a:solidFill>
                            <a:schemeClr val="accent2"/>
                          </a:solidFill>
                          <a:latin typeface="Neue Haas Unica W1G Medium" panose="020B0404030206020203" pitchFamily="34" charset="0"/>
                        </a:defRPr>
                      </a:pPr>
                      <a:t>[CATEGORY NAME]</a:t>
                    </a:fld>
                    <a:r>
                      <a:rPr lang="en-US" b="0" i="0" u="none" baseline="0"/>
                      <a:t>, </a:t>
                    </a:r>
                    <a:br>
                      <a:rPr lang="en-US" baseline="0"/>
                    </a:br>
                    <a:fld id="{4260F6DE-7EA5-044E-9683-7FC7B837FB05}" type="PERCENTAGE">
                      <a:rPr lang="en-US" baseline="0"/>
                      <a:pPr rtl="0">
                        <a:defRPr sz="1600">
                          <a:solidFill>
                            <a:schemeClr val="accent2"/>
                          </a:solidFill>
                          <a:latin typeface="Neue Haas Unica W1G Medium" panose="020B0404030206020203" pitchFamily="34" charset="0"/>
                        </a:defRPr>
                      </a:pPr>
                      <a:t>[PERCENTAGE]</a:t>
                    </a:fld>
                    <a:endParaRPr lang="en-US"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37687445673875469"/>
                      <c:h val="0.14554326236000484"/>
                    </c:manualLayout>
                  </c15:layout>
                  <c15:dlblFieldTable/>
                  <c15:showDataLabelsRange val="0"/>
                </c:ext>
                <c:ext xmlns:c16="http://schemas.microsoft.com/office/drawing/2014/chart" uri="{C3380CC4-5D6E-409C-BE32-E72D297353CC}">
                  <c16:uniqueId val="{00000007-DC53-F647-A03A-3598FFE6282E}"/>
                </c:ext>
              </c:extLst>
            </c:dLbl>
            <c:spPr>
              <a:noFill/>
              <a:ln>
                <a:noFill/>
              </a:ln>
              <a:effectLst/>
            </c:spPr>
            <c:txPr>
              <a:bodyPr rot="0" spcFirstLastPara="1" vertOverflow="overflow" horzOverflow="overflow" vert="horz" wrap="square" lIns="38100" tIns="19050" rIns="38100" bIns="19050" anchor="ctr"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rnd" cmpd="sng" algn="ctr">
                  <a:solidFill>
                    <a:schemeClr val="tx1"/>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Sheet1!$A$2:$A$5</c:f>
              <c:strCache>
                <c:ptCount val="4"/>
                <c:pt idx="0">
                  <c:v>Once</c:v>
                </c:pt>
                <c:pt idx="1">
                  <c:v>Two times</c:v>
                </c:pt>
                <c:pt idx="2">
                  <c:v>Three times</c:v>
                </c:pt>
                <c:pt idx="3">
                  <c:v>Four or more times</c:v>
                </c:pt>
              </c:strCache>
            </c:strRef>
          </c:cat>
          <c:val>
            <c:numRef>
              <c:f>Sheet1!$B$2:$B$5</c:f>
              <c:numCache>
                <c:formatCode>General</c:formatCode>
                <c:ptCount val="4"/>
                <c:pt idx="0">
                  <c:v>34.799999999999997</c:v>
                </c:pt>
                <c:pt idx="1">
                  <c:v>42.5</c:v>
                </c:pt>
                <c:pt idx="2">
                  <c:v>14.7</c:v>
                </c:pt>
                <c:pt idx="3">
                  <c:v>8</c:v>
                </c:pt>
              </c:numCache>
            </c:numRef>
          </c:val>
          <c:extLst>
            <c:ext xmlns:c16="http://schemas.microsoft.com/office/drawing/2014/chart" uri="{C3380CC4-5D6E-409C-BE32-E72D297353CC}">
              <c16:uniqueId val="{00000008-DC53-F647-A03A-3598FFE6282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51072415408676"/>
          <c:y val="0.15438845639333204"/>
          <c:w val="0.38949849191131825"/>
          <c:h val="0.62274321089996776"/>
        </c:manualLayout>
      </c:layout>
      <c:doughnutChart>
        <c:varyColors val="1"/>
        <c:ser>
          <c:idx val="0"/>
          <c:order val="0"/>
          <c:tx>
            <c:strRef>
              <c:f>Sheet1!$B$1</c:f>
              <c:strCache>
                <c:ptCount val="1"/>
                <c:pt idx="0">
                  <c:v>Series 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D925-684A-90E4-17AC5DC39F78}"/>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D925-684A-90E4-17AC5DC39F78}"/>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D925-684A-90E4-17AC5DC39F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925-684A-90E4-17AC5DC39F78}"/>
              </c:ext>
            </c:extLst>
          </c:dPt>
          <c:dPt>
            <c:idx val="4"/>
            <c:bubble3D val="0"/>
            <c:spPr>
              <a:solidFill>
                <a:srgbClr val="FF6464"/>
              </a:solidFill>
              <a:ln w="19050">
                <a:solidFill>
                  <a:schemeClr val="lt1"/>
                </a:solidFill>
              </a:ln>
              <a:effectLst/>
            </c:spPr>
            <c:extLst>
              <c:ext xmlns:c16="http://schemas.microsoft.com/office/drawing/2014/chart" uri="{C3380CC4-5D6E-409C-BE32-E72D297353CC}">
                <c16:uniqueId val="{00000009-ECBE-4C42-82CD-275E39350CA4}"/>
              </c:ext>
            </c:extLst>
          </c:dPt>
          <c:dLbls>
            <c:dLbl>
              <c:idx val="0"/>
              <c:layout>
                <c:manualLayout>
                  <c:x val="-0.21054352140007013"/>
                  <c:y val="0.15280983962528125"/>
                </c:manualLayout>
              </c:layout>
              <c:tx>
                <c:rich>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fld id="{8CF7F00D-1088-324F-8E83-6FE76D00FE5E}" type="CATEGORYNAME">
                      <a:rPr lang="en-US"/>
                      <a:pPr rtl="0">
                        <a:defRPr sz="1600">
                          <a:solidFill>
                            <a:schemeClr val="accent2"/>
                          </a:solidFill>
                          <a:latin typeface="Neue Haas Unica W1G Medium" panose="020B0404030206020203" pitchFamily="34" charset="0"/>
                        </a:defRPr>
                      </a:pPr>
                      <a:t>[CATEGORY NAME]</a:t>
                    </a:fld>
                    <a:r>
                      <a:rPr lang="en-US" b="0" i="0" u="none" baseline="0"/>
                      <a:t>, </a:t>
                    </a:r>
                    <a:br>
                      <a:rPr lang="en-US" baseline="0"/>
                    </a:br>
                    <a:fld id="{CE187DFB-CA8D-2447-8A60-B90FA01BAB94}" type="PERCENTAGE">
                      <a:rPr lang="en-US" baseline="0"/>
                      <a:pPr rtl="0">
                        <a:defRPr sz="1600">
                          <a:solidFill>
                            <a:schemeClr val="accent2"/>
                          </a:solidFill>
                          <a:latin typeface="Neue Haas Unica W1G Medium" panose="020B0404030206020203" pitchFamily="34" charset="0"/>
                        </a:defRPr>
                      </a:pPr>
                      <a:t>[PERCENTAGE]</a:t>
                    </a:fld>
                    <a:endParaRPr lang="en-US"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7999005198732058"/>
                      <c:h val="0.20600163254750145"/>
                    </c:manualLayout>
                  </c15:layout>
                  <c15:dlblFieldTable/>
                  <c15:showDataLabelsRange val="0"/>
                </c:ext>
                <c:ext xmlns:c16="http://schemas.microsoft.com/office/drawing/2014/chart" uri="{C3380CC4-5D6E-409C-BE32-E72D297353CC}">
                  <c16:uniqueId val="{00000001-D925-684A-90E4-17AC5DC39F78}"/>
                </c:ext>
              </c:extLst>
            </c:dLbl>
            <c:dLbl>
              <c:idx val="1"/>
              <c:layout>
                <c:manualLayout>
                  <c:x val="-0.23273858043823248"/>
                  <c:y val="-4.844780730502244E-2"/>
                </c:manualLayout>
              </c:layout>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3-D925-684A-90E4-17AC5DC39F78}"/>
                </c:ext>
              </c:extLst>
            </c:dLbl>
            <c:dLbl>
              <c:idx val="2"/>
              <c:layout>
                <c:manualLayout>
                  <c:x val="-0.17866879183639042"/>
                  <c:y val="-0.2027688260141286"/>
                </c:manualLayout>
              </c:layout>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689309179265846"/>
                      <c:h val="0.1501188619273528"/>
                    </c:manualLayout>
                  </c15:layout>
                </c:ext>
                <c:ext xmlns:c16="http://schemas.microsoft.com/office/drawing/2014/chart" uri="{C3380CC4-5D6E-409C-BE32-E72D297353CC}">
                  <c16:uniqueId val="{00000005-D925-684A-90E4-17AC5DC39F78}"/>
                </c:ext>
              </c:extLst>
            </c:dLbl>
            <c:dLbl>
              <c:idx val="3"/>
              <c:layout>
                <c:manualLayout>
                  <c:x val="0.15570452380388436"/>
                  <c:y val="-0.18563510247653217"/>
                </c:manualLayout>
              </c:layout>
              <c:tx>
                <c:rich>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fld id="{564312E6-6FCB-C64D-9F0C-1D1E790922CE}" type="CATEGORYNAME">
                      <a:rPr lang="en-US"/>
                      <a:pPr rtl="0">
                        <a:defRPr sz="1600">
                          <a:solidFill>
                            <a:schemeClr val="accent2"/>
                          </a:solidFill>
                          <a:latin typeface="Neue Haas Unica W1G Medium" panose="020B0404030206020203" pitchFamily="34" charset="0"/>
                        </a:defRPr>
                      </a:pPr>
                      <a:t>[CATEGORY NAME]</a:t>
                    </a:fld>
                    <a:r>
                      <a:rPr lang="en-US" b="0" i="0" u="none" baseline="0"/>
                      <a:t>, </a:t>
                    </a:r>
                    <a:br>
                      <a:rPr lang="en-US" baseline="0"/>
                    </a:br>
                    <a:fld id="{47C402F5-157E-D04D-A90D-DB553CECB9E8}" type="PERCENTAGE">
                      <a:rPr lang="en-US" baseline="0"/>
                      <a:pPr rtl="0">
                        <a:defRPr sz="1600">
                          <a:solidFill>
                            <a:schemeClr val="accent2"/>
                          </a:solidFill>
                          <a:latin typeface="Neue Haas Unica W1G Medium" panose="020B0404030206020203" pitchFamily="34" charset="0"/>
                        </a:defRPr>
                      </a:pPr>
                      <a:t>[PERCENTAGE]</a:t>
                    </a:fld>
                    <a:endParaRPr lang="en-US" baseline="0"/>
                  </a:p>
                </c:rich>
              </c:tx>
              <c:spPr>
                <a:noFill/>
                <a:ln>
                  <a:noFill/>
                </a:ln>
                <a:effectLst/>
              </c:spPr>
              <c:txPr>
                <a:bodyPr rot="0" spcFirstLastPara="1" vertOverflow="overflow" horzOverflow="overflow" vert="horz" wrap="square" lIns="38100" tIns="19050" rIns="38100" bIns="19050" anchor="t"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24023295218541429"/>
                      <c:h val="0.15614774208520421"/>
                    </c:manualLayout>
                  </c15:layout>
                  <c15:dlblFieldTable/>
                  <c15:showDataLabelsRange val="0"/>
                </c:ext>
                <c:ext xmlns:c16="http://schemas.microsoft.com/office/drawing/2014/chart" uri="{C3380CC4-5D6E-409C-BE32-E72D297353CC}">
                  <c16:uniqueId val="{00000007-D925-684A-90E4-17AC5DC39F78}"/>
                </c:ext>
              </c:extLst>
            </c:dLbl>
            <c:dLbl>
              <c:idx val="4"/>
              <c:layout>
                <c:manualLayout>
                  <c:x val="-1.3519649635846795E-3"/>
                  <c:y val="0.31610945688354303"/>
                </c:manualLayout>
              </c:layout>
              <c:showLegendKey val="1"/>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ECBE-4C42-82CD-275E39350CA4}"/>
                </c:ext>
              </c:extLst>
            </c:dLbl>
            <c:spPr>
              <a:noFill/>
              <a:ln>
                <a:noFill/>
              </a:ln>
              <a:effectLst/>
            </c:spPr>
            <c:txPr>
              <a:bodyPr rot="0" spcFirstLastPara="1" vertOverflow="overflow" horzOverflow="overflow" vert="horz" wrap="square" lIns="38100" tIns="19050" rIns="38100" bIns="19050" anchor="ctr" anchorCtr="1">
                <a:spAutoFit/>
              </a:bodyPr>
              <a:lstStyle/>
              <a:p>
                <a:pPr rtl="0">
                  <a:defRPr sz="1600" b="0" i="0" u="none" strike="noStrike" kern="1200" baseline="0">
                    <a:solidFill>
                      <a:schemeClr val="accent2"/>
                    </a:solidFill>
                    <a:latin typeface="Neue Haas Unica W1G Medium" panose="020B0404030206020203" pitchFamily="34" charset="0"/>
                    <a:ea typeface="+mn-ea"/>
                    <a:cs typeface="+mn-cs"/>
                  </a:defRPr>
                </a:pPr>
                <a:endParaRPr lang="en-FI"/>
              </a:p>
            </c:txPr>
            <c:showLegendKey val="1"/>
            <c:showVal val="0"/>
            <c:showCatName val="1"/>
            <c:showSerName val="0"/>
            <c:showPercent val="1"/>
            <c:showBubbleSize val="0"/>
            <c:separator>, </c:separator>
            <c:showLeaderLines val="1"/>
            <c:leaderLines>
              <c:spPr>
                <a:ln w="9525" cap="rnd" cmpd="sng" algn="ctr">
                  <a:solidFill>
                    <a:schemeClr val="tx1"/>
                  </a:solidFill>
                  <a:prstDash val="dash"/>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Sheet1!$A$2:$A$6</c:f>
              <c:strCache>
                <c:ptCount val="5"/>
                <c:pt idx="0">
                  <c:v>I’ve just started reading this magazine</c:v>
                </c:pt>
                <c:pt idx="1">
                  <c:v>Less than one year</c:v>
                </c:pt>
                <c:pt idx="2">
                  <c:v>1–2 years</c:v>
                </c:pt>
                <c:pt idx="3">
                  <c:v>3–5 years</c:v>
                </c:pt>
                <c:pt idx="4">
                  <c:v>Over 5 years</c:v>
                </c:pt>
              </c:strCache>
            </c:strRef>
          </c:cat>
          <c:val>
            <c:numRef>
              <c:f>Sheet1!$B$2:$B$6</c:f>
              <c:numCache>
                <c:formatCode>General</c:formatCode>
                <c:ptCount val="5"/>
                <c:pt idx="0">
                  <c:v>3.5000000000000004</c:v>
                </c:pt>
                <c:pt idx="1">
                  <c:v>6.2</c:v>
                </c:pt>
                <c:pt idx="2">
                  <c:v>16.900000000000002</c:v>
                </c:pt>
                <c:pt idx="3">
                  <c:v>27.800000000000004</c:v>
                </c:pt>
                <c:pt idx="4">
                  <c:v>45.6</c:v>
                </c:pt>
              </c:numCache>
            </c:numRef>
          </c:val>
          <c:extLst>
            <c:ext xmlns:c16="http://schemas.microsoft.com/office/drawing/2014/chart" uri="{C3380CC4-5D6E-409C-BE32-E72D297353CC}">
              <c16:uniqueId val="{0000000A-D925-684A-90E4-17AC5DC39F78}"/>
            </c:ext>
          </c:extLst>
        </c:ser>
        <c:dLbls>
          <c:showLegendKey val="0"/>
          <c:showVal val="0"/>
          <c:showCatName val="0"/>
          <c:showSerName val="0"/>
          <c:showPercent val="0"/>
          <c:showBubbleSize val="0"/>
          <c:showLeaderLines val="1"/>
        </c:dLbls>
        <c:firstSliceAng val="255"/>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6.2.2023</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6.2.2023</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t>1</a:t>
            </a:fld>
            <a:endParaRPr lang="en" dirty="0"/>
          </a:p>
        </p:txBody>
      </p:sp>
    </p:spTree>
    <p:extLst>
      <p:ext uri="{BB962C8B-B14F-4D97-AF65-F5344CB8AC3E}">
        <p14:creationId xmlns:p14="http://schemas.microsoft.com/office/powerpoint/2010/main" val="4055974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23</a:t>
            </a:fld>
            <a:endParaRPr lang="en" dirty="0"/>
          </a:p>
        </p:txBody>
      </p:sp>
    </p:spTree>
    <p:extLst>
      <p:ext uri="{BB962C8B-B14F-4D97-AF65-F5344CB8AC3E}">
        <p14:creationId xmlns:p14="http://schemas.microsoft.com/office/powerpoint/2010/main" val="130486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26</a:t>
            </a:fld>
            <a:endParaRPr lang="en" dirty="0"/>
          </a:p>
        </p:txBody>
      </p:sp>
    </p:spTree>
    <p:extLst>
      <p:ext uri="{BB962C8B-B14F-4D97-AF65-F5344CB8AC3E}">
        <p14:creationId xmlns:p14="http://schemas.microsoft.com/office/powerpoint/2010/main" val="2608732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27</a:t>
            </a:fld>
            <a:endParaRPr lang="en" dirty="0"/>
          </a:p>
        </p:txBody>
      </p:sp>
    </p:spTree>
    <p:extLst>
      <p:ext uri="{BB962C8B-B14F-4D97-AF65-F5344CB8AC3E}">
        <p14:creationId xmlns:p14="http://schemas.microsoft.com/office/powerpoint/2010/main" val="1750754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28</a:t>
            </a:fld>
            <a:endParaRPr lang="en" dirty="0"/>
          </a:p>
        </p:txBody>
      </p:sp>
    </p:spTree>
    <p:extLst>
      <p:ext uri="{BB962C8B-B14F-4D97-AF65-F5344CB8AC3E}">
        <p14:creationId xmlns:p14="http://schemas.microsoft.com/office/powerpoint/2010/main" val="3217204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29</a:t>
            </a:fld>
            <a:endParaRPr lang="en" dirty="0"/>
          </a:p>
        </p:txBody>
      </p:sp>
    </p:spTree>
    <p:extLst>
      <p:ext uri="{BB962C8B-B14F-4D97-AF65-F5344CB8AC3E}">
        <p14:creationId xmlns:p14="http://schemas.microsoft.com/office/powerpoint/2010/main" val="1232343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30</a:t>
            </a:fld>
            <a:endParaRPr lang="en" dirty="0"/>
          </a:p>
        </p:txBody>
      </p:sp>
    </p:spTree>
    <p:extLst>
      <p:ext uri="{BB962C8B-B14F-4D97-AF65-F5344CB8AC3E}">
        <p14:creationId xmlns:p14="http://schemas.microsoft.com/office/powerpoint/2010/main" val="55922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31</a:t>
            </a:fld>
            <a:endParaRPr lang="en" dirty="0"/>
          </a:p>
        </p:txBody>
      </p:sp>
    </p:spTree>
    <p:extLst>
      <p:ext uri="{BB962C8B-B14F-4D97-AF65-F5344CB8AC3E}">
        <p14:creationId xmlns:p14="http://schemas.microsoft.com/office/powerpoint/2010/main" val="1534520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32</a:t>
            </a:fld>
            <a:endParaRPr lang="en" dirty="0"/>
          </a:p>
        </p:txBody>
      </p:sp>
    </p:spTree>
    <p:extLst>
      <p:ext uri="{BB962C8B-B14F-4D97-AF65-F5344CB8AC3E}">
        <p14:creationId xmlns:p14="http://schemas.microsoft.com/office/powerpoint/2010/main" val="1239737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33</a:t>
            </a:fld>
            <a:endParaRPr lang="en" dirty="0"/>
          </a:p>
        </p:txBody>
      </p:sp>
    </p:spTree>
    <p:extLst>
      <p:ext uri="{BB962C8B-B14F-4D97-AF65-F5344CB8AC3E}">
        <p14:creationId xmlns:p14="http://schemas.microsoft.com/office/powerpoint/2010/main" val="1815275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34</a:t>
            </a:fld>
            <a:endParaRPr lang="en" dirty="0"/>
          </a:p>
        </p:txBody>
      </p:sp>
    </p:spTree>
    <p:extLst>
      <p:ext uri="{BB962C8B-B14F-4D97-AF65-F5344CB8AC3E}">
        <p14:creationId xmlns:p14="http://schemas.microsoft.com/office/powerpoint/2010/main" val="1181311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2</a:t>
            </a:fld>
            <a:endParaRPr lang="en" dirty="0"/>
          </a:p>
        </p:txBody>
      </p:sp>
    </p:spTree>
    <p:extLst>
      <p:ext uri="{BB962C8B-B14F-4D97-AF65-F5344CB8AC3E}">
        <p14:creationId xmlns:p14="http://schemas.microsoft.com/office/powerpoint/2010/main" val="2240533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35</a:t>
            </a:fld>
            <a:endParaRPr lang="en" dirty="0"/>
          </a:p>
        </p:txBody>
      </p:sp>
    </p:spTree>
    <p:extLst>
      <p:ext uri="{BB962C8B-B14F-4D97-AF65-F5344CB8AC3E}">
        <p14:creationId xmlns:p14="http://schemas.microsoft.com/office/powerpoint/2010/main" val="2314255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36</a:t>
            </a:fld>
            <a:endParaRPr lang="en" dirty="0"/>
          </a:p>
        </p:txBody>
      </p:sp>
    </p:spTree>
    <p:extLst>
      <p:ext uri="{BB962C8B-B14F-4D97-AF65-F5344CB8AC3E}">
        <p14:creationId xmlns:p14="http://schemas.microsoft.com/office/powerpoint/2010/main" val="963575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37</a:t>
            </a:fld>
            <a:endParaRPr lang="en" dirty="0"/>
          </a:p>
        </p:txBody>
      </p:sp>
    </p:spTree>
    <p:extLst>
      <p:ext uri="{BB962C8B-B14F-4D97-AF65-F5344CB8AC3E}">
        <p14:creationId xmlns:p14="http://schemas.microsoft.com/office/powerpoint/2010/main" val="308255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39</a:t>
            </a:fld>
            <a:endParaRPr lang="en" dirty="0"/>
          </a:p>
        </p:txBody>
      </p:sp>
    </p:spTree>
    <p:extLst>
      <p:ext uri="{BB962C8B-B14F-4D97-AF65-F5344CB8AC3E}">
        <p14:creationId xmlns:p14="http://schemas.microsoft.com/office/powerpoint/2010/main" val="3633243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41</a:t>
            </a:fld>
            <a:endParaRPr lang="en" dirty="0"/>
          </a:p>
        </p:txBody>
      </p:sp>
    </p:spTree>
    <p:extLst>
      <p:ext uri="{BB962C8B-B14F-4D97-AF65-F5344CB8AC3E}">
        <p14:creationId xmlns:p14="http://schemas.microsoft.com/office/powerpoint/2010/main" val="996503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43</a:t>
            </a:fld>
            <a:endParaRPr lang="en" dirty="0"/>
          </a:p>
        </p:txBody>
      </p:sp>
    </p:spTree>
    <p:extLst>
      <p:ext uri="{BB962C8B-B14F-4D97-AF65-F5344CB8AC3E}">
        <p14:creationId xmlns:p14="http://schemas.microsoft.com/office/powerpoint/2010/main" val="2233153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45</a:t>
            </a:fld>
            <a:endParaRPr lang="en" dirty="0"/>
          </a:p>
        </p:txBody>
      </p:sp>
    </p:spTree>
    <p:extLst>
      <p:ext uri="{BB962C8B-B14F-4D97-AF65-F5344CB8AC3E}">
        <p14:creationId xmlns:p14="http://schemas.microsoft.com/office/powerpoint/2010/main" val="2234477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46</a:t>
            </a:fld>
            <a:endParaRPr lang="en" dirty="0"/>
          </a:p>
        </p:txBody>
      </p:sp>
    </p:spTree>
    <p:extLst>
      <p:ext uri="{BB962C8B-B14F-4D97-AF65-F5344CB8AC3E}">
        <p14:creationId xmlns:p14="http://schemas.microsoft.com/office/powerpoint/2010/main" val="1654708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47</a:t>
            </a:fld>
            <a:endParaRPr lang="en" dirty="0"/>
          </a:p>
        </p:txBody>
      </p:sp>
    </p:spTree>
    <p:extLst>
      <p:ext uri="{BB962C8B-B14F-4D97-AF65-F5344CB8AC3E}">
        <p14:creationId xmlns:p14="http://schemas.microsoft.com/office/powerpoint/2010/main" val="2946250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48</a:t>
            </a:fld>
            <a:endParaRPr lang="en" dirty="0"/>
          </a:p>
        </p:txBody>
      </p:sp>
    </p:spTree>
    <p:extLst>
      <p:ext uri="{BB962C8B-B14F-4D97-AF65-F5344CB8AC3E}">
        <p14:creationId xmlns:p14="http://schemas.microsoft.com/office/powerpoint/2010/main" val="3952275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5</a:t>
            </a:fld>
            <a:endParaRPr lang="en" dirty="0"/>
          </a:p>
        </p:txBody>
      </p:sp>
    </p:spTree>
    <p:extLst>
      <p:ext uri="{BB962C8B-B14F-4D97-AF65-F5344CB8AC3E}">
        <p14:creationId xmlns:p14="http://schemas.microsoft.com/office/powerpoint/2010/main" val="1846430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49</a:t>
            </a:fld>
            <a:endParaRPr lang="en" dirty="0"/>
          </a:p>
        </p:txBody>
      </p:sp>
    </p:spTree>
    <p:extLst>
      <p:ext uri="{BB962C8B-B14F-4D97-AF65-F5344CB8AC3E}">
        <p14:creationId xmlns:p14="http://schemas.microsoft.com/office/powerpoint/2010/main" val="3440192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50</a:t>
            </a:fld>
            <a:endParaRPr lang="en" dirty="0"/>
          </a:p>
        </p:txBody>
      </p:sp>
    </p:spTree>
    <p:extLst>
      <p:ext uri="{BB962C8B-B14F-4D97-AF65-F5344CB8AC3E}">
        <p14:creationId xmlns:p14="http://schemas.microsoft.com/office/powerpoint/2010/main" val="41075431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51</a:t>
            </a:fld>
            <a:endParaRPr lang="en" dirty="0"/>
          </a:p>
        </p:txBody>
      </p:sp>
    </p:spTree>
    <p:extLst>
      <p:ext uri="{BB962C8B-B14F-4D97-AF65-F5344CB8AC3E}">
        <p14:creationId xmlns:p14="http://schemas.microsoft.com/office/powerpoint/2010/main" val="31487845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52</a:t>
            </a:fld>
            <a:endParaRPr lang="en" dirty="0"/>
          </a:p>
        </p:txBody>
      </p:sp>
    </p:spTree>
    <p:extLst>
      <p:ext uri="{BB962C8B-B14F-4D97-AF65-F5344CB8AC3E}">
        <p14:creationId xmlns:p14="http://schemas.microsoft.com/office/powerpoint/2010/main" val="3728759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53</a:t>
            </a:fld>
            <a:endParaRPr lang="en" dirty="0"/>
          </a:p>
        </p:txBody>
      </p:sp>
    </p:spTree>
    <p:extLst>
      <p:ext uri="{BB962C8B-B14F-4D97-AF65-F5344CB8AC3E}">
        <p14:creationId xmlns:p14="http://schemas.microsoft.com/office/powerpoint/2010/main" val="4167994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54</a:t>
            </a:fld>
            <a:endParaRPr lang="en" dirty="0"/>
          </a:p>
        </p:txBody>
      </p:sp>
    </p:spTree>
    <p:extLst>
      <p:ext uri="{BB962C8B-B14F-4D97-AF65-F5344CB8AC3E}">
        <p14:creationId xmlns:p14="http://schemas.microsoft.com/office/powerpoint/2010/main" val="3590406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55</a:t>
            </a:fld>
            <a:endParaRPr lang="en" dirty="0"/>
          </a:p>
        </p:txBody>
      </p:sp>
    </p:spTree>
    <p:extLst>
      <p:ext uri="{BB962C8B-B14F-4D97-AF65-F5344CB8AC3E}">
        <p14:creationId xmlns:p14="http://schemas.microsoft.com/office/powerpoint/2010/main" val="3351689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56</a:t>
            </a:fld>
            <a:endParaRPr lang="en" dirty="0"/>
          </a:p>
        </p:txBody>
      </p:sp>
    </p:spTree>
    <p:extLst>
      <p:ext uri="{BB962C8B-B14F-4D97-AF65-F5344CB8AC3E}">
        <p14:creationId xmlns:p14="http://schemas.microsoft.com/office/powerpoint/2010/main" val="1660784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57</a:t>
            </a:fld>
            <a:endParaRPr lang="en" dirty="0"/>
          </a:p>
        </p:txBody>
      </p:sp>
    </p:spTree>
    <p:extLst>
      <p:ext uri="{BB962C8B-B14F-4D97-AF65-F5344CB8AC3E}">
        <p14:creationId xmlns:p14="http://schemas.microsoft.com/office/powerpoint/2010/main" val="2563623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58</a:t>
            </a:fld>
            <a:endParaRPr lang="en" dirty="0"/>
          </a:p>
        </p:txBody>
      </p:sp>
    </p:spTree>
    <p:extLst>
      <p:ext uri="{BB962C8B-B14F-4D97-AF65-F5344CB8AC3E}">
        <p14:creationId xmlns:p14="http://schemas.microsoft.com/office/powerpoint/2010/main" val="2860369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200729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59</a:t>
            </a:fld>
            <a:endParaRPr lang="en" dirty="0"/>
          </a:p>
        </p:txBody>
      </p:sp>
    </p:spTree>
    <p:extLst>
      <p:ext uri="{BB962C8B-B14F-4D97-AF65-F5344CB8AC3E}">
        <p14:creationId xmlns:p14="http://schemas.microsoft.com/office/powerpoint/2010/main" val="2937276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60</a:t>
            </a:fld>
            <a:endParaRPr lang="en" dirty="0"/>
          </a:p>
        </p:txBody>
      </p:sp>
    </p:spTree>
    <p:extLst>
      <p:ext uri="{BB962C8B-B14F-4D97-AF65-F5344CB8AC3E}">
        <p14:creationId xmlns:p14="http://schemas.microsoft.com/office/powerpoint/2010/main" val="41232374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61</a:t>
            </a:fld>
            <a:endParaRPr lang="en" dirty="0"/>
          </a:p>
        </p:txBody>
      </p:sp>
    </p:spTree>
    <p:extLst>
      <p:ext uri="{BB962C8B-B14F-4D97-AF65-F5344CB8AC3E}">
        <p14:creationId xmlns:p14="http://schemas.microsoft.com/office/powerpoint/2010/main" val="1323535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64</a:t>
            </a:fld>
            <a:endParaRPr lang="en" dirty="0"/>
          </a:p>
        </p:txBody>
      </p:sp>
    </p:spTree>
    <p:extLst>
      <p:ext uri="{BB962C8B-B14F-4D97-AF65-F5344CB8AC3E}">
        <p14:creationId xmlns:p14="http://schemas.microsoft.com/office/powerpoint/2010/main" val="34086045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65</a:t>
            </a:fld>
            <a:endParaRPr lang="en" dirty="0"/>
          </a:p>
        </p:txBody>
      </p:sp>
    </p:spTree>
    <p:extLst>
      <p:ext uri="{BB962C8B-B14F-4D97-AF65-F5344CB8AC3E}">
        <p14:creationId xmlns:p14="http://schemas.microsoft.com/office/powerpoint/2010/main" val="3480815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66</a:t>
            </a:fld>
            <a:endParaRPr lang="en" dirty="0"/>
          </a:p>
        </p:txBody>
      </p:sp>
    </p:spTree>
    <p:extLst>
      <p:ext uri="{BB962C8B-B14F-4D97-AF65-F5344CB8AC3E}">
        <p14:creationId xmlns:p14="http://schemas.microsoft.com/office/powerpoint/2010/main" val="2327796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67</a:t>
            </a:fld>
            <a:endParaRPr lang="en" dirty="0"/>
          </a:p>
        </p:txBody>
      </p:sp>
    </p:spTree>
    <p:extLst>
      <p:ext uri="{BB962C8B-B14F-4D97-AF65-F5344CB8AC3E}">
        <p14:creationId xmlns:p14="http://schemas.microsoft.com/office/powerpoint/2010/main" val="3863403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69</a:t>
            </a:fld>
            <a:endParaRPr lang="en" dirty="0"/>
          </a:p>
        </p:txBody>
      </p:sp>
    </p:spTree>
    <p:extLst>
      <p:ext uri="{BB962C8B-B14F-4D97-AF65-F5344CB8AC3E}">
        <p14:creationId xmlns:p14="http://schemas.microsoft.com/office/powerpoint/2010/main" val="14124284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71</a:t>
            </a:fld>
            <a:endParaRPr lang="en" dirty="0"/>
          </a:p>
        </p:txBody>
      </p:sp>
    </p:spTree>
    <p:extLst>
      <p:ext uri="{BB962C8B-B14F-4D97-AF65-F5344CB8AC3E}">
        <p14:creationId xmlns:p14="http://schemas.microsoft.com/office/powerpoint/2010/main" val="36481280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72</a:t>
            </a:fld>
            <a:endParaRPr lang="en" dirty="0"/>
          </a:p>
        </p:txBody>
      </p:sp>
    </p:spTree>
    <p:extLst>
      <p:ext uri="{BB962C8B-B14F-4D97-AF65-F5344CB8AC3E}">
        <p14:creationId xmlns:p14="http://schemas.microsoft.com/office/powerpoint/2010/main" val="3385465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13</a:t>
            </a:fld>
            <a:endParaRPr lang="en" dirty="0"/>
          </a:p>
        </p:txBody>
      </p:sp>
    </p:spTree>
    <p:extLst>
      <p:ext uri="{BB962C8B-B14F-4D97-AF65-F5344CB8AC3E}">
        <p14:creationId xmlns:p14="http://schemas.microsoft.com/office/powerpoint/2010/main" val="3197472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73</a:t>
            </a:fld>
            <a:endParaRPr lang="en" dirty="0"/>
          </a:p>
        </p:txBody>
      </p:sp>
    </p:spTree>
    <p:extLst>
      <p:ext uri="{BB962C8B-B14F-4D97-AF65-F5344CB8AC3E}">
        <p14:creationId xmlns:p14="http://schemas.microsoft.com/office/powerpoint/2010/main" val="13624877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74</a:t>
            </a:fld>
            <a:endParaRPr lang="en" dirty="0"/>
          </a:p>
        </p:txBody>
      </p:sp>
    </p:spTree>
    <p:extLst>
      <p:ext uri="{BB962C8B-B14F-4D97-AF65-F5344CB8AC3E}">
        <p14:creationId xmlns:p14="http://schemas.microsoft.com/office/powerpoint/2010/main" val="14529374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75</a:t>
            </a:fld>
            <a:endParaRPr lang="en" dirty="0"/>
          </a:p>
        </p:txBody>
      </p:sp>
    </p:spTree>
    <p:extLst>
      <p:ext uri="{BB962C8B-B14F-4D97-AF65-F5344CB8AC3E}">
        <p14:creationId xmlns:p14="http://schemas.microsoft.com/office/powerpoint/2010/main" val="24446378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76</a:t>
            </a:fld>
            <a:endParaRPr lang="en" dirty="0"/>
          </a:p>
        </p:txBody>
      </p:sp>
    </p:spTree>
    <p:extLst>
      <p:ext uri="{BB962C8B-B14F-4D97-AF65-F5344CB8AC3E}">
        <p14:creationId xmlns:p14="http://schemas.microsoft.com/office/powerpoint/2010/main" val="245687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18</a:t>
            </a:fld>
            <a:endParaRPr lang="en" dirty="0"/>
          </a:p>
        </p:txBody>
      </p:sp>
    </p:spTree>
    <p:extLst>
      <p:ext uri="{BB962C8B-B14F-4D97-AF65-F5344CB8AC3E}">
        <p14:creationId xmlns:p14="http://schemas.microsoft.com/office/powerpoint/2010/main" val="2937637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20</a:t>
            </a:fld>
            <a:endParaRPr lang="en" dirty="0"/>
          </a:p>
        </p:txBody>
      </p:sp>
    </p:spTree>
    <p:extLst>
      <p:ext uri="{BB962C8B-B14F-4D97-AF65-F5344CB8AC3E}">
        <p14:creationId xmlns:p14="http://schemas.microsoft.com/office/powerpoint/2010/main" val="19815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21</a:t>
            </a:fld>
            <a:endParaRPr lang="en" dirty="0"/>
          </a:p>
        </p:txBody>
      </p:sp>
    </p:spTree>
    <p:extLst>
      <p:ext uri="{BB962C8B-B14F-4D97-AF65-F5344CB8AC3E}">
        <p14:creationId xmlns:p14="http://schemas.microsoft.com/office/powerpoint/2010/main" val="269917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 dirty="0"/>
          </a:p>
        </p:txBody>
      </p:sp>
      <p:sp>
        <p:nvSpPr>
          <p:cNvPr id="4" name="Slide Number Placeholder 3"/>
          <p:cNvSpPr>
            <a:spLocks noGrp="1"/>
          </p:cNvSpPr>
          <p:nvPr>
            <p:ph type="sldNum" sz="quarter" idx="5"/>
          </p:nvPr>
        </p:nvSpPr>
        <p:spPr/>
        <p:txBody>
          <a:bodyPr/>
          <a:lstStyle/>
          <a:p>
            <a:pPr algn="l" rtl="0"/>
            <a:fld id="{ECE063A0-E1D9-054C-B6B8-9DCE4E3BD599}" type="slidenum">
              <a:rPr/>
              <a:pPr algn="l" rtl="0"/>
              <a:t>22</a:t>
            </a:fld>
            <a:endParaRPr lang="en" dirty="0"/>
          </a:p>
        </p:txBody>
      </p:sp>
    </p:spTree>
    <p:extLst>
      <p:ext uri="{BB962C8B-B14F-4D97-AF65-F5344CB8AC3E}">
        <p14:creationId xmlns:p14="http://schemas.microsoft.com/office/powerpoint/2010/main" val="601503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3.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1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5.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7.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6.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4.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6.emf"/></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emf"/><Relationship Id="rId7" Type="http://schemas.openxmlformats.org/officeDocument/2006/relationships/image" Target="../media/image30.emf"/><Relationship Id="rId2" Type="http://schemas.openxmlformats.org/officeDocument/2006/relationships/image" Target="../media/image26.emf"/><Relationship Id="rId1" Type="http://schemas.openxmlformats.org/officeDocument/2006/relationships/slideMaster" Target="../slideMasters/slideMaster1.xml"/><Relationship Id="rId6" Type="http://schemas.openxmlformats.org/officeDocument/2006/relationships/image" Target="../media/image29.emf"/><Relationship Id="rId11" Type="http://schemas.openxmlformats.org/officeDocument/2006/relationships/image" Target="../media/image4.emf"/><Relationship Id="rId5" Type="http://schemas.openxmlformats.org/officeDocument/2006/relationships/image" Target="../media/image28.emf"/><Relationship Id="rId10" Type="http://schemas.openxmlformats.org/officeDocument/2006/relationships/image" Target="../media/image3.emf"/><Relationship Id="rId4" Type="http://schemas.openxmlformats.org/officeDocument/2006/relationships/image" Target="../media/image27.emf"/><Relationship Id="rId9" Type="http://schemas.openxmlformats.org/officeDocument/2006/relationships/image" Target="../media/image32.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1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A85B4B8-873E-0F4D-9D77-8033075E11C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4202" t="54689" r="9393" b="5050"/>
          <a:stretch/>
        </p:blipFill>
        <p:spPr>
          <a:xfrm>
            <a:off x="0" y="-1036"/>
            <a:ext cx="12217400" cy="6872289"/>
          </a:xfrm>
          <a:prstGeom prst="rect">
            <a:avLst/>
          </a:prstGeom>
        </p:spPr>
      </p:pic>
      <p:sp>
        <p:nvSpPr>
          <p:cNvPr id="3" name="Subtitle 2">
            <a:extLst>
              <a:ext uri="{FF2B5EF4-FFF2-40B4-BE49-F238E27FC236}">
                <a16:creationId xmlns:a16="http://schemas.microsoft.com/office/drawing/2014/main" id="{A4568D8E-AFC5-9E4A-A6FF-D33AA04BCD02}"/>
              </a:ext>
            </a:extLst>
          </p:cNvPr>
          <p:cNvSpPr>
            <a:spLocks noGrp="1"/>
          </p:cNvSpPr>
          <p:nvPr>
            <p:ph type="subTitle" idx="1" hasCustomPrompt="1"/>
          </p:nvPr>
        </p:nvSpPr>
        <p:spPr>
          <a:xfrm>
            <a:off x="0" y="2411864"/>
            <a:ext cx="12192000" cy="2619364"/>
          </a:xfrm>
        </p:spPr>
        <p:txBody>
          <a:bodyPr anchor="ctr"/>
          <a:lstStyle>
            <a:lvl1pPr marL="0" indent="0" algn="ctr">
              <a:lnSpc>
                <a:spcPct val="90000"/>
              </a:lnSpc>
              <a:spcBef>
                <a:spcPts val="0"/>
              </a:spcBef>
              <a:buNone/>
              <a:defRPr sz="14000" b="0" i="0">
                <a:solidFill>
                  <a:schemeClr val="bg1"/>
                </a:solidFill>
                <a:latin typeface="Clattering"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Lehden</a:t>
            </a:r>
            <a:r>
              <a:rPr lang="en-GB" dirty="0"/>
              <a:t> </a:t>
            </a:r>
            <a:r>
              <a:rPr lang="en-GB" dirty="0" err="1"/>
              <a:t>nimi</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p:nvPicPr>
        <p:blipFill>
          <a:blip r:embed="rId3"/>
          <a:stretch>
            <a:fillRect/>
          </a:stretch>
        </p:blipFill>
        <p:spPr>
          <a:xfrm>
            <a:off x="10044529" y="6390396"/>
            <a:ext cx="1829365" cy="137829"/>
          </a:xfrm>
          <a:prstGeom prst="rect">
            <a:avLst/>
          </a:prstGeom>
        </p:spPr>
      </p:pic>
      <p:sp>
        <p:nvSpPr>
          <p:cNvPr id="13" name="Subtitle 2">
            <a:extLst>
              <a:ext uri="{FF2B5EF4-FFF2-40B4-BE49-F238E27FC236}">
                <a16:creationId xmlns:a16="http://schemas.microsoft.com/office/drawing/2014/main" id="{4219BBAB-C637-FC4E-952A-E23A67D1E6DB}"/>
              </a:ext>
            </a:extLst>
          </p:cNvPr>
          <p:cNvSpPr txBox="1">
            <a:spLocks/>
          </p:cNvSpPr>
          <p:nvPr/>
        </p:nvSpPr>
        <p:spPr>
          <a:xfrm>
            <a:off x="2169459" y="6044014"/>
            <a:ext cx="7853081" cy="76097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600" dirty="0"/>
              <a:t>ADAM – Aikakausmedian tutkimus ammatti- ja järjestömedioille</a:t>
            </a:r>
          </a:p>
        </p:txBody>
      </p:sp>
      <p:sp>
        <p:nvSpPr>
          <p:cNvPr id="14" name="Subtitle 2">
            <a:extLst>
              <a:ext uri="{FF2B5EF4-FFF2-40B4-BE49-F238E27FC236}">
                <a16:creationId xmlns:a16="http://schemas.microsoft.com/office/drawing/2014/main" id="{F0442EAC-0833-6741-BC3E-0C161C987107}"/>
              </a:ext>
            </a:extLst>
          </p:cNvPr>
          <p:cNvSpPr txBox="1">
            <a:spLocks/>
          </p:cNvSpPr>
          <p:nvPr/>
        </p:nvSpPr>
        <p:spPr>
          <a:xfrm>
            <a:off x="2169459" y="239562"/>
            <a:ext cx="7853081" cy="76097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600" dirty="0"/>
              <a:t>Lukija- ja huomioarvotutkimus 2021</a:t>
            </a:r>
          </a:p>
        </p:txBody>
      </p:sp>
      <p:pic>
        <p:nvPicPr>
          <p:cNvPr id="15" name="Picture 14">
            <a:extLst>
              <a:ext uri="{FF2B5EF4-FFF2-40B4-BE49-F238E27FC236}">
                <a16:creationId xmlns:a16="http://schemas.microsoft.com/office/drawing/2014/main" id="{B2AB7A8A-194A-894E-AE44-2BD42E510A8C}"/>
              </a:ext>
            </a:extLst>
          </p:cNvPr>
          <p:cNvPicPr>
            <a:picLocks noChangeAspect="1"/>
          </p:cNvPicPr>
          <p:nvPr/>
        </p:nvPicPr>
        <p:blipFill>
          <a:blip r:embed="rId4"/>
          <a:stretch>
            <a:fillRect/>
          </a:stretch>
        </p:blipFill>
        <p:spPr>
          <a:xfrm>
            <a:off x="318106" y="6383715"/>
            <a:ext cx="1467633" cy="144062"/>
          </a:xfrm>
          <a:prstGeom prst="rect">
            <a:avLst/>
          </a:prstGeom>
        </p:spPr>
      </p:pic>
      <p:pic>
        <p:nvPicPr>
          <p:cNvPr id="8" name="Picture 7">
            <a:extLst>
              <a:ext uri="{FF2B5EF4-FFF2-40B4-BE49-F238E27FC236}">
                <a16:creationId xmlns:a16="http://schemas.microsoft.com/office/drawing/2014/main" id="{72CD0CB9-7F6C-1446-89C5-46BCC806C27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202" t="54689" r="9393" b="5050"/>
          <a:stretch/>
        </p:blipFill>
        <p:spPr>
          <a:xfrm>
            <a:off x="0" y="-1036"/>
            <a:ext cx="12217400" cy="6872289"/>
          </a:xfrm>
          <a:prstGeom prst="rect">
            <a:avLst/>
          </a:prstGeom>
        </p:spPr>
      </p:pic>
      <p:pic>
        <p:nvPicPr>
          <p:cNvPr id="9" name="Picture 8">
            <a:extLst>
              <a:ext uri="{FF2B5EF4-FFF2-40B4-BE49-F238E27FC236}">
                <a16:creationId xmlns:a16="http://schemas.microsoft.com/office/drawing/2014/main" id="{C87896B9-7572-5247-AB68-71B32FBB1B83}"/>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17" name="Picture 16">
            <a:extLst>
              <a:ext uri="{FF2B5EF4-FFF2-40B4-BE49-F238E27FC236}">
                <a16:creationId xmlns:a16="http://schemas.microsoft.com/office/drawing/2014/main" id="{FC84A20A-4B42-D74A-8427-D67B9A14B9DE}"/>
              </a:ext>
            </a:extLst>
          </p:cNvPr>
          <p:cNvPicPr>
            <a:picLocks noChangeAspect="1"/>
          </p:cNvPicPr>
          <p:nvPr userDrawn="1"/>
        </p:nvPicPr>
        <p:blipFill>
          <a:blip r:embed="rId4"/>
          <a:stretch>
            <a:fillRect/>
          </a:stretch>
        </p:blipFill>
        <p:spPr>
          <a:xfrm>
            <a:off x="318106" y="6383715"/>
            <a:ext cx="1467633" cy="144062"/>
          </a:xfrm>
          <a:prstGeom prst="rect">
            <a:avLst/>
          </a:prstGeom>
        </p:spPr>
      </p:pic>
    </p:spTree>
    <p:extLst>
      <p:ext uri="{BB962C8B-B14F-4D97-AF65-F5344CB8AC3E}">
        <p14:creationId xmlns:p14="http://schemas.microsoft.com/office/powerpoint/2010/main" val="185211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US"/>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p:nvPicPr>
        <p:blipFill>
          <a:blip r:embed="rId2"/>
          <a:stretch>
            <a:fillRect/>
          </a:stretch>
        </p:blipFill>
        <p:spPr>
          <a:xfrm>
            <a:off x="10044529" y="6390396"/>
            <a:ext cx="1829365" cy="137829"/>
          </a:xfrm>
          <a:prstGeom prst="rect">
            <a:avLst/>
          </a:prstGeom>
        </p:spPr>
      </p:pic>
      <p:pic>
        <p:nvPicPr>
          <p:cNvPr id="10" name="Picture 9">
            <a:extLst>
              <a:ext uri="{FF2B5EF4-FFF2-40B4-BE49-F238E27FC236}">
                <a16:creationId xmlns:a16="http://schemas.microsoft.com/office/drawing/2014/main" id="{9F73AF22-45CB-114B-BFC6-B2E8E29E333B}"/>
              </a:ext>
            </a:extLst>
          </p:cNvPr>
          <p:cNvPicPr>
            <a:picLocks noChangeAspect="1"/>
          </p:cNvPicPr>
          <p:nvPr/>
        </p:nvPicPr>
        <p:blipFill>
          <a:blip r:embed="rId3"/>
          <a:stretch>
            <a:fillRect/>
          </a:stretch>
        </p:blipFill>
        <p:spPr>
          <a:xfrm>
            <a:off x="318106" y="6383715"/>
            <a:ext cx="1467633" cy="144062"/>
          </a:xfrm>
          <a:prstGeom prst="rect">
            <a:avLst/>
          </a:prstGeom>
        </p:spPr>
      </p:pic>
      <p:sp>
        <p:nvSpPr>
          <p:cNvPr id="11" name="Subtitle 2">
            <a:extLst>
              <a:ext uri="{FF2B5EF4-FFF2-40B4-BE49-F238E27FC236}">
                <a16:creationId xmlns:a16="http://schemas.microsoft.com/office/drawing/2014/main" id="{ADC8A169-AC5C-FC4A-8F68-BA9D7FC89203}"/>
              </a:ext>
            </a:extLst>
          </p:cNvPr>
          <p:cNvSpPr txBox="1">
            <a:spLocks/>
          </p:cNvSpPr>
          <p:nvPr userDrawn="1"/>
        </p:nvSpPr>
        <p:spPr>
          <a:xfrm>
            <a:off x="25401" y="6361182"/>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noProof="0" dirty="0">
                <a:solidFill>
                  <a:schemeClr val="bg1"/>
                </a:solidFill>
              </a:rPr>
              <a:t>Finnish Magazine Media Association – Customer Magazine Survey 2022</a:t>
            </a:r>
          </a:p>
        </p:txBody>
      </p:sp>
      <p:sp>
        <p:nvSpPr>
          <p:cNvPr id="8" name="Rectangle 7">
            <a:extLst>
              <a:ext uri="{FF2B5EF4-FFF2-40B4-BE49-F238E27FC236}">
                <a16:creationId xmlns:a16="http://schemas.microsoft.com/office/drawing/2014/main" id="{F653A99C-DA27-C64C-8A9E-73A08717DE40}"/>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2" name="Picture 1">
            <a:extLst>
              <a:ext uri="{FF2B5EF4-FFF2-40B4-BE49-F238E27FC236}">
                <a16:creationId xmlns:a16="http://schemas.microsoft.com/office/drawing/2014/main" id="{27118811-D634-447C-0611-AF0D9832A020}"/>
              </a:ext>
            </a:extLst>
          </p:cNvPr>
          <p:cNvPicPr>
            <a:picLocks noChangeAspect="1"/>
          </p:cNvPicPr>
          <p:nvPr userDrawn="1"/>
        </p:nvPicPr>
        <p:blipFill>
          <a:blip r:embed="rId4"/>
          <a:stretch>
            <a:fillRect/>
          </a:stretch>
        </p:blipFill>
        <p:spPr>
          <a:xfrm>
            <a:off x="9911370" y="6210056"/>
            <a:ext cx="1962524" cy="360680"/>
          </a:xfrm>
          <a:prstGeom prst="rect">
            <a:avLst/>
          </a:prstGeom>
        </p:spPr>
      </p:pic>
    </p:spTree>
    <p:extLst>
      <p:ext uri="{BB962C8B-B14F-4D97-AF65-F5344CB8AC3E}">
        <p14:creationId xmlns:p14="http://schemas.microsoft.com/office/powerpoint/2010/main" val="429035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US"/>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AD7DFE61-9C82-874D-91B5-3D1F31183B5A}"/>
              </a:ext>
            </a:extLst>
          </p:cNvPr>
          <p:cNvPicPr>
            <a:picLocks noChangeAspect="1"/>
          </p:cNvPicPr>
          <p:nvPr/>
        </p:nvPicPr>
        <p:blipFill>
          <a:blip r:embed="rId4"/>
          <a:stretch>
            <a:fillRect/>
          </a:stretch>
        </p:blipFill>
        <p:spPr>
          <a:xfrm>
            <a:off x="318106" y="6383715"/>
            <a:ext cx="1467633" cy="144062"/>
          </a:xfrm>
          <a:prstGeom prst="rect">
            <a:avLst/>
          </a:prstGeom>
        </p:spPr>
      </p:pic>
      <p:pic>
        <p:nvPicPr>
          <p:cNvPr id="8" name="Picture 7">
            <a:extLst>
              <a:ext uri="{FF2B5EF4-FFF2-40B4-BE49-F238E27FC236}">
                <a16:creationId xmlns:a16="http://schemas.microsoft.com/office/drawing/2014/main" id="{9C03AA1F-E368-B543-88FE-1095BFDA89A5}"/>
              </a:ext>
            </a:extLst>
          </p:cNvPr>
          <p:cNvPicPr>
            <a:picLocks noChangeAspect="1"/>
          </p:cNvPicPr>
          <p:nvPr userDrawn="1"/>
        </p:nvPicPr>
        <p:blipFill>
          <a:blip r:embed="rId2"/>
          <a:stretch>
            <a:fillRect/>
          </a:stretch>
        </p:blipFill>
        <p:spPr>
          <a:xfrm>
            <a:off x="-1840609" y="-7820500"/>
            <a:ext cx="14545053" cy="15526700"/>
          </a:xfrm>
          <a:prstGeom prst="rect">
            <a:avLst/>
          </a:prstGeom>
        </p:spPr>
      </p:pic>
      <p:pic>
        <p:nvPicPr>
          <p:cNvPr id="11" name="Picture 10">
            <a:extLst>
              <a:ext uri="{FF2B5EF4-FFF2-40B4-BE49-F238E27FC236}">
                <a16:creationId xmlns:a16="http://schemas.microsoft.com/office/drawing/2014/main" id="{2AEA2A7B-1A14-5240-B1A8-1065AED5848F}"/>
              </a:ext>
            </a:extLst>
          </p:cNvPr>
          <p:cNvPicPr>
            <a:picLocks noChangeAspect="1"/>
          </p:cNvPicPr>
          <p:nvPr userDrawn="1"/>
        </p:nvPicPr>
        <p:blipFill>
          <a:blip r:embed="rId4"/>
          <a:stretch>
            <a:fillRect/>
          </a:stretch>
        </p:blipFill>
        <p:spPr>
          <a:xfrm>
            <a:off x="318106" y="6383715"/>
            <a:ext cx="1467633" cy="144062"/>
          </a:xfrm>
          <a:prstGeom prst="rect">
            <a:avLst/>
          </a:prstGeom>
        </p:spPr>
      </p:pic>
      <p:pic>
        <p:nvPicPr>
          <p:cNvPr id="3" name="Picture 2">
            <a:extLst>
              <a:ext uri="{FF2B5EF4-FFF2-40B4-BE49-F238E27FC236}">
                <a16:creationId xmlns:a16="http://schemas.microsoft.com/office/drawing/2014/main" id="{A0BB3916-F566-F798-CC21-FD2A338016EA}"/>
              </a:ext>
            </a:extLst>
          </p:cNvPr>
          <p:cNvPicPr>
            <a:picLocks noChangeAspect="1"/>
          </p:cNvPicPr>
          <p:nvPr userDrawn="1"/>
        </p:nvPicPr>
        <p:blipFill>
          <a:blip r:embed="rId5"/>
          <a:stretch>
            <a:fillRect/>
          </a:stretch>
        </p:blipFill>
        <p:spPr>
          <a:xfrm>
            <a:off x="9911370" y="6210056"/>
            <a:ext cx="1962524" cy="360680"/>
          </a:xfrm>
          <a:prstGeom prst="rect">
            <a:avLst/>
          </a:prstGeom>
        </p:spPr>
      </p:pic>
    </p:spTree>
    <p:extLst>
      <p:ext uri="{BB962C8B-B14F-4D97-AF65-F5344CB8AC3E}">
        <p14:creationId xmlns:p14="http://schemas.microsoft.com/office/powerpoint/2010/main" val="2745526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äliotsikko 2">
    <p:bg>
      <p:bgPr>
        <a:solidFill>
          <a:schemeClr val="accent4"/>
        </a:solidFill>
        <a:effectLst/>
      </p:bgPr>
    </p:bg>
    <p:spTree>
      <p:nvGrpSpPr>
        <p:cNvPr id="1" name=""/>
        <p:cNvGrpSpPr/>
        <p:nvPr/>
      </p:nvGrpSpPr>
      <p:grpSpPr>
        <a:xfrm>
          <a:off x="0" y="0"/>
          <a:ext cx="0" cy="0"/>
          <a:chOff x="0" y="0"/>
          <a:chExt cx="0" cy="0"/>
        </a:xfrm>
      </p:grpSpPr>
      <p:pic>
        <p:nvPicPr>
          <p:cNvPr id="14" name="Picture 13" descr="A picture containing light&#10;&#10;Description automatically generated">
            <a:extLst>
              <a:ext uri="{FF2B5EF4-FFF2-40B4-BE49-F238E27FC236}">
                <a16:creationId xmlns:a16="http://schemas.microsoft.com/office/drawing/2014/main" id="{60454D8C-2BB1-9E44-AF4E-03E0D2A69439}"/>
              </a:ext>
            </a:extLst>
          </p:cNvPr>
          <p:cNvPicPr>
            <a:picLocks noChangeAspect="1"/>
          </p:cNvPicPr>
          <p:nvPr userDrawn="1"/>
        </p:nvPicPr>
        <p:blipFill>
          <a:blip r:embed="rId2"/>
          <a:stretch>
            <a:fillRect/>
          </a:stretch>
        </p:blipFill>
        <p:spPr>
          <a:xfrm>
            <a:off x="8331199" y="1498600"/>
            <a:ext cx="3835400" cy="5359400"/>
          </a:xfrm>
          <a:prstGeom prst="rect">
            <a:avLst/>
          </a:prstGeom>
        </p:spPr>
      </p:pic>
      <p:pic>
        <p:nvPicPr>
          <p:cNvPr id="11" name="Picture 10">
            <a:extLst>
              <a:ext uri="{FF2B5EF4-FFF2-40B4-BE49-F238E27FC236}">
                <a16:creationId xmlns:a16="http://schemas.microsoft.com/office/drawing/2014/main" id="{18B19DD2-B99B-4E4F-9C1F-20F528AEADD5}"/>
              </a:ext>
            </a:extLst>
          </p:cNvPr>
          <p:cNvPicPr>
            <a:picLocks noChangeAspect="1"/>
          </p:cNvPicPr>
          <p:nvPr/>
        </p:nvPicPr>
        <p:blipFill>
          <a:blip r:embed="rId3"/>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1"/>
                </a:solidFill>
                <a:latin typeface="Clattering" pitchFamily="2" charset="0"/>
              </a:defRPr>
            </a:lvl1pPr>
          </a:lstStyle>
          <a:p>
            <a:r>
              <a:rPr lang="en-US"/>
              <a:t>Click to edit Master title style</a:t>
            </a:r>
            <a:endParaRPr lang="en-FI" dirty="0"/>
          </a:p>
        </p:txBody>
      </p:sp>
      <p:pic>
        <p:nvPicPr>
          <p:cNvPr id="8" name="Picture 7">
            <a:extLst>
              <a:ext uri="{FF2B5EF4-FFF2-40B4-BE49-F238E27FC236}">
                <a16:creationId xmlns:a16="http://schemas.microsoft.com/office/drawing/2014/main" id="{BF0E3B5B-DA78-5F41-80F2-89FE98C828B0}"/>
              </a:ext>
            </a:extLst>
          </p:cNvPr>
          <p:cNvPicPr>
            <a:picLocks noChangeAspect="1"/>
          </p:cNvPicPr>
          <p:nvPr/>
        </p:nvPicPr>
        <p:blipFill>
          <a:blip r:embed="rId4"/>
          <a:stretch>
            <a:fillRect/>
          </a:stretch>
        </p:blipFill>
        <p:spPr>
          <a:xfrm>
            <a:off x="282281" y="6384907"/>
            <a:ext cx="1503458" cy="147579"/>
          </a:xfrm>
          <a:prstGeom prst="rect">
            <a:avLst/>
          </a:prstGeom>
        </p:spPr>
      </p:pic>
      <p:pic>
        <p:nvPicPr>
          <p:cNvPr id="3" name="Picture 2" descr="A picture containing light&#10;&#10;Description automatically generated">
            <a:extLst>
              <a:ext uri="{FF2B5EF4-FFF2-40B4-BE49-F238E27FC236}">
                <a16:creationId xmlns:a16="http://schemas.microsoft.com/office/drawing/2014/main" id="{12A292D3-F376-BC42-8199-EED512B832E3}"/>
              </a:ext>
            </a:extLst>
          </p:cNvPr>
          <p:cNvPicPr>
            <a:picLocks noChangeAspect="1"/>
          </p:cNvPicPr>
          <p:nvPr/>
        </p:nvPicPr>
        <p:blipFill>
          <a:blip r:embed="rId2"/>
          <a:stretch>
            <a:fillRect/>
          </a:stretch>
        </p:blipFill>
        <p:spPr>
          <a:xfrm>
            <a:off x="8331199" y="1498600"/>
            <a:ext cx="3835400" cy="5359400"/>
          </a:xfrm>
          <a:prstGeom prst="rect">
            <a:avLst/>
          </a:prstGeom>
        </p:spPr>
      </p:pic>
      <p:sp>
        <p:nvSpPr>
          <p:cNvPr id="12" name="Subtitle 2">
            <a:extLst>
              <a:ext uri="{FF2B5EF4-FFF2-40B4-BE49-F238E27FC236}">
                <a16:creationId xmlns:a16="http://schemas.microsoft.com/office/drawing/2014/main" id="{D6964FFF-F03F-7347-A53C-ACC842D0497A}"/>
              </a:ext>
            </a:extLst>
          </p:cNvPr>
          <p:cNvSpPr txBox="1">
            <a:spLocks/>
          </p:cNvSpPr>
          <p:nvPr userDrawn="1"/>
        </p:nvSpPr>
        <p:spPr>
          <a:xfrm>
            <a:off x="25401" y="6375470"/>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FI" sz="1400" dirty="0">
              <a:solidFill>
                <a:schemeClr val="tx2"/>
              </a:solidFill>
            </a:endParaRPr>
          </a:p>
        </p:txBody>
      </p:sp>
    </p:spTree>
    <p:extLst>
      <p:ext uri="{BB962C8B-B14F-4D97-AF65-F5344CB8AC3E}">
        <p14:creationId xmlns:p14="http://schemas.microsoft.com/office/powerpoint/2010/main" val="2172221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äliotsikko 3">
    <p:bg>
      <p:bgPr>
        <a:solidFill>
          <a:srgbClr val="F4CF67"/>
        </a:solidFill>
        <a:effectLst/>
      </p:bgPr>
    </p:bg>
    <p:spTree>
      <p:nvGrpSpPr>
        <p:cNvPr id="1" name=""/>
        <p:cNvGrpSpPr/>
        <p:nvPr/>
      </p:nvGrpSpPr>
      <p:grpSpPr>
        <a:xfrm>
          <a:off x="0" y="0"/>
          <a:ext cx="0" cy="0"/>
          <a:chOff x="0" y="0"/>
          <a:chExt cx="0" cy="0"/>
        </a:xfrm>
      </p:grpSpPr>
      <p:pic>
        <p:nvPicPr>
          <p:cNvPr id="14" name="Picture 13" descr="A close up of a red flower&#10;&#10;Description automatically generated with low confidence">
            <a:extLst>
              <a:ext uri="{FF2B5EF4-FFF2-40B4-BE49-F238E27FC236}">
                <a16:creationId xmlns:a16="http://schemas.microsoft.com/office/drawing/2014/main" id="{EE49C92E-A468-0A45-8B34-D258A9726165}"/>
              </a:ext>
            </a:extLst>
          </p:cNvPr>
          <p:cNvPicPr>
            <a:picLocks noChangeAspect="1"/>
          </p:cNvPicPr>
          <p:nvPr userDrawn="1"/>
        </p:nvPicPr>
        <p:blipFill>
          <a:blip r:embed="rId2"/>
          <a:stretch>
            <a:fillRect/>
          </a:stretch>
        </p:blipFill>
        <p:spPr>
          <a:xfrm>
            <a:off x="0" y="3136900"/>
            <a:ext cx="5295900" cy="3721100"/>
          </a:xfrm>
          <a:prstGeom prst="rect">
            <a:avLst/>
          </a:prstGeom>
        </p:spPr>
      </p:pic>
      <p:pic>
        <p:nvPicPr>
          <p:cNvPr id="11" name="Picture 10">
            <a:extLst>
              <a:ext uri="{FF2B5EF4-FFF2-40B4-BE49-F238E27FC236}">
                <a16:creationId xmlns:a16="http://schemas.microsoft.com/office/drawing/2014/main" id="{18B19DD2-B99B-4E4F-9C1F-20F528AEADD5}"/>
              </a:ext>
            </a:extLst>
          </p:cNvPr>
          <p:cNvPicPr>
            <a:picLocks noChangeAspect="1"/>
          </p:cNvPicPr>
          <p:nvPr/>
        </p:nvPicPr>
        <p:blipFill>
          <a:blip r:embed="rId3"/>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US"/>
              <a:t>Click to edit Master title style</a:t>
            </a:r>
            <a:endParaRPr lang="en-FI" dirty="0"/>
          </a:p>
        </p:txBody>
      </p:sp>
      <p:pic>
        <p:nvPicPr>
          <p:cNvPr id="8" name="Picture 7">
            <a:extLst>
              <a:ext uri="{FF2B5EF4-FFF2-40B4-BE49-F238E27FC236}">
                <a16:creationId xmlns:a16="http://schemas.microsoft.com/office/drawing/2014/main" id="{95EAB1E7-A7EE-E841-81D8-9DA00FC165F7}"/>
              </a:ext>
            </a:extLst>
          </p:cNvPr>
          <p:cNvPicPr>
            <a:picLocks noChangeAspect="1"/>
          </p:cNvPicPr>
          <p:nvPr/>
        </p:nvPicPr>
        <p:blipFill>
          <a:blip r:embed="rId4"/>
          <a:stretch>
            <a:fillRect/>
          </a:stretch>
        </p:blipFill>
        <p:spPr>
          <a:xfrm>
            <a:off x="282281" y="6385269"/>
            <a:ext cx="1503458" cy="147579"/>
          </a:xfrm>
          <a:prstGeom prst="rect">
            <a:avLst/>
          </a:prstGeom>
        </p:spPr>
      </p:pic>
      <p:pic>
        <p:nvPicPr>
          <p:cNvPr id="4" name="Picture 3" descr="A close up of a red flower&#10;&#10;Description automatically generated with low confidence">
            <a:extLst>
              <a:ext uri="{FF2B5EF4-FFF2-40B4-BE49-F238E27FC236}">
                <a16:creationId xmlns:a16="http://schemas.microsoft.com/office/drawing/2014/main" id="{3E2321CA-1CEE-C848-BF8A-B8C4D39C60D2}"/>
              </a:ext>
            </a:extLst>
          </p:cNvPr>
          <p:cNvPicPr>
            <a:picLocks noChangeAspect="1"/>
          </p:cNvPicPr>
          <p:nvPr/>
        </p:nvPicPr>
        <p:blipFill>
          <a:blip r:embed="rId2"/>
          <a:stretch>
            <a:fillRect/>
          </a:stretch>
        </p:blipFill>
        <p:spPr>
          <a:xfrm>
            <a:off x="0" y="3136900"/>
            <a:ext cx="5295900" cy="3721100"/>
          </a:xfrm>
          <a:prstGeom prst="rect">
            <a:avLst/>
          </a:prstGeom>
        </p:spPr>
      </p:pic>
    </p:spTree>
    <p:extLst>
      <p:ext uri="{BB962C8B-B14F-4D97-AF65-F5344CB8AC3E}">
        <p14:creationId xmlns:p14="http://schemas.microsoft.com/office/powerpoint/2010/main" val="535240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Väliotsikko 3">
    <p:bg>
      <p:bgPr>
        <a:solidFill>
          <a:srgbClr val="F4CF67"/>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3049F04-7670-3A4C-861F-A424F1F694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57761"/>
          <a:stretch/>
        </p:blipFill>
        <p:spPr>
          <a:xfrm>
            <a:off x="511911" y="4451375"/>
            <a:ext cx="4001507" cy="2406625"/>
          </a:xfrm>
          <a:prstGeom prst="rect">
            <a:avLst/>
          </a:prstGeom>
        </p:spPr>
      </p:pic>
      <p:pic>
        <p:nvPicPr>
          <p:cNvPr id="3" name="Picture 2">
            <a:extLst>
              <a:ext uri="{FF2B5EF4-FFF2-40B4-BE49-F238E27FC236}">
                <a16:creationId xmlns:a16="http://schemas.microsoft.com/office/drawing/2014/main" id="{B2CA1D08-6572-334F-B6F2-83560CA37D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7761"/>
          <a:stretch/>
        </p:blipFill>
        <p:spPr>
          <a:xfrm>
            <a:off x="511911" y="4451375"/>
            <a:ext cx="4001507" cy="2406625"/>
          </a:xfrm>
          <a:prstGeom prst="rect">
            <a:avLst/>
          </a:prstGeom>
        </p:spPr>
      </p:pic>
      <p:pic>
        <p:nvPicPr>
          <p:cNvPr id="10" name="Picture 9">
            <a:extLst>
              <a:ext uri="{FF2B5EF4-FFF2-40B4-BE49-F238E27FC236}">
                <a16:creationId xmlns:a16="http://schemas.microsoft.com/office/drawing/2014/main" id="{C362116D-E428-1542-8D91-02F803356A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622" r="-2" b="9528"/>
          <a:stretch/>
        </p:blipFill>
        <p:spPr>
          <a:xfrm rot="10800000">
            <a:off x="8585199" y="-1370"/>
            <a:ext cx="3632201" cy="4693302"/>
          </a:xfrm>
          <a:prstGeom prst="rect">
            <a:avLst/>
          </a:prstGeom>
        </p:spPr>
      </p:pic>
      <p:pic>
        <p:nvPicPr>
          <p:cNvPr id="14" name="Picture 13">
            <a:extLst>
              <a:ext uri="{FF2B5EF4-FFF2-40B4-BE49-F238E27FC236}">
                <a16:creationId xmlns:a16="http://schemas.microsoft.com/office/drawing/2014/main" id="{26E727B2-1592-8F47-932B-EA3B02654F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7177" t="3102" r="1" b="3435"/>
          <a:stretch/>
        </p:blipFill>
        <p:spPr>
          <a:xfrm rot="5400000">
            <a:off x="3389645" y="-3391020"/>
            <a:ext cx="5438107" cy="12217401"/>
          </a:xfrm>
          <a:prstGeom prst="rect">
            <a:avLst/>
          </a:prstGeom>
        </p:spPr>
      </p:pic>
      <p:pic>
        <p:nvPicPr>
          <p:cNvPr id="11" name="Picture 10">
            <a:extLst>
              <a:ext uri="{FF2B5EF4-FFF2-40B4-BE49-F238E27FC236}">
                <a16:creationId xmlns:a16="http://schemas.microsoft.com/office/drawing/2014/main" id="{18B19DD2-B99B-4E4F-9C1F-20F528AEADD5}"/>
              </a:ext>
            </a:extLst>
          </p:cNvPr>
          <p:cNvPicPr>
            <a:picLocks noChangeAspect="1"/>
          </p:cNvPicPr>
          <p:nvPr/>
        </p:nvPicPr>
        <p:blipFill>
          <a:blip r:embed="rId5"/>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US"/>
              <a:t>Click to edit Master title style</a:t>
            </a:r>
            <a:endParaRPr lang="en-FI" dirty="0"/>
          </a:p>
        </p:txBody>
      </p:sp>
      <p:pic>
        <p:nvPicPr>
          <p:cNvPr id="8" name="Picture 7">
            <a:extLst>
              <a:ext uri="{FF2B5EF4-FFF2-40B4-BE49-F238E27FC236}">
                <a16:creationId xmlns:a16="http://schemas.microsoft.com/office/drawing/2014/main" id="{95EAB1E7-A7EE-E841-81D8-9DA00FC165F7}"/>
              </a:ext>
            </a:extLst>
          </p:cNvPr>
          <p:cNvPicPr>
            <a:picLocks noChangeAspect="1"/>
          </p:cNvPicPr>
          <p:nvPr/>
        </p:nvPicPr>
        <p:blipFill>
          <a:blip r:embed="rId6"/>
          <a:stretch>
            <a:fillRect/>
          </a:stretch>
        </p:blipFill>
        <p:spPr>
          <a:xfrm>
            <a:off x="282281" y="6385269"/>
            <a:ext cx="1503458" cy="147579"/>
          </a:xfrm>
          <a:prstGeom prst="rect">
            <a:avLst/>
          </a:prstGeom>
        </p:spPr>
      </p:pic>
      <p:pic>
        <p:nvPicPr>
          <p:cNvPr id="2" name="Picture 1">
            <a:extLst>
              <a:ext uri="{FF2B5EF4-FFF2-40B4-BE49-F238E27FC236}">
                <a16:creationId xmlns:a16="http://schemas.microsoft.com/office/drawing/2014/main" id="{32B7A15B-D8A5-8B44-A90A-23603F06CAB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53462"/>
          <a:stretch/>
        </p:blipFill>
        <p:spPr>
          <a:xfrm>
            <a:off x="3256223" y="-1373"/>
            <a:ext cx="3183137" cy="1540892"/>
          </a:xfrm>
          <a:prstGeom prst="rect">
            <a:avLst/>
          </a:prstGeom>
        </p:spPr>
      </p:pic>
      <p:pic>
        <p:nvPicPr>
          <p:cNvPr id="13" name="Picture 12">
            <a:extLst>
              <a:ext uri="{FF2B5EF4-FFF2-40B4-BE49-F238E27FC236}">
                <a16:creationId xmlns:a16="http://schemas.microsoft.com/office/drawing/2014/main" id="{BE38BCEE-3A78-4F40-AA83-5706F07E7CF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7622" r="-2" b="9528"/>
          <a:stretch/>
        </p:blipFill>
        <p:spPr>
          <a:xfrm rot="10800000">
            <a:off x="8585199" y="-1370"/>
            <a:ext cx="3632201" cy="4693302"/>
          </a:xfrm>
          <a:prstGeom prst="rect">
            <a:avLst/>
          </a:prstGeom>
        </p:spPr>
      </p:pic>
      <p:pic>
        <p:nvPicPr>
          <p:cNvPr id="15" name="Picture 14">
            <a:extLst>
              <a:ext uri="{FF2B5EF4-FFF2-40B4-BE49-F238E27FC236}">
                <a16:creationId xmlns:a16="http://schemas.microsoft.com/office/drawing/2014/main" id="{9E9EB528-90B0-0043-9495-31031C9C28D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57177" t="3102" r="1" b="3435"/>
          <a:stretch/>
        </p:blipFill>
        <p:spPr>
          <a:xfrm rot="5400000">
            <a:off x="3389645" y="-3391020"/>
            <a:ext cx="5438107" cy="12217401"/>
          </a:xfrm>
          <a:prstGeom prst="rect">
            <a:avLst/>
          </a:prstGeom>
        </p:spPr>
      </p:pic>
      <p:pic>
        <p:nvPicPr>
          <p:cNvPr id="19" name="Picture 18">
            <a:extLst>
              <a:ext uri="{FF2B5EF4-FFF2-40B4-BE49-F238E27FC236}">
                <a16:creationId xmlns:a16="http://schemas.microsoft.com/office/drawing/2014/main" id="{9126A7BF-DCA5-034E-9852-684FC817A8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t="53462"/>
          <a:stretch/>
        </p:blipFill>
        <p:spPr>
          <a:xfrm>
            <a:off x="3256223" y="-1373"/>
            <a:ext cx="3183137" cy="1540892"/>
          </a:xfrm>
          <a:prstGeom prst="rect">
            <a:avLst/>
          </a:prstGeom>
        </p:spPr>
      </p:pic>
    </p:spTree>
    <p:extLst>
      <p:ext uri="{BB962C8B-B14F-4D97-AF65-F5344CB8AC3E}">
        <p14:creationId xmlns:p14="http://schemas.microsoft.com/office/powerpoint/2010/main" val="743805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Väliotsikko 3">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E4CDB7-CB48-F14C-B643-4823261F35A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7559" b="63423"/>
          <a:stretch/>
        </p:blipFill>
        <p:spPr>
          <a:xfrm>
            <a:off x="-25401" y="2311400"/>
            <a:ext cx="4578017" cy="4546600"/>
          </a:xfrm>
          <a:prstGeom prst="rect">
            <a:avLst/>
          </a:prstGeom>
        </p:spPr>
      </p:pic>
      <p:pic>
        <p:nvPicPr>
          <p:cNvPr id="3" name="Picture 2">
            <a:extLst>
              <a:ext uri="{FF2B5EF4-FFF2-40B4-BE49-F238E27FC236}">
                <a16:creationId xmlns:a16="http://schemas.microsoft.com/office/drawing/2014/main" id="{D79F6BB2-C1B8-7740-A54C-80F05EC41B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7559" b="63423"/>
          <a:stretch/>
        </p:blipFill>
        <p:spPr>
          <a:xfrm>
            <a:off x="-25401" y="2311400"/>
            <a:ext cx="4578017" cy="4546600"/>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US"/>
              <a:t>Click to edit Master title style</a:t>
            </a:r>
            <a:endParaRPr lang="en-FI" dirty="0"/>
          </a:p>
        </p:txBody>
      </p:sp>
      <p:pic>
        <p:nvPicPr>
          <p:cNvPr id="10" name="Picture 9">
            <a:extLst>
              <a:ext uri="{FF2B5EF4-FFF2-40B4-BE49-F238E27FC236}">
                <a16:creationId xmlns:a16="http://schemas.microsoft.com/office/drawing/2014/main" id="{0952F2BB-7355-E248-BA35-7ABA22401942}"/>
              </a:ext>
            </a:extLst>
          </p:cNvPr>
          <p:cNvPicPr>
            <a:picLocks noChangeAspect="1"/>
          </p:cNvPicPr>
          <p:nvPr/>
        </p:nvPicPr>
        <p:blipFill>
          <a:blip r:embed="rId3"/>
          <a:stretch>
            <a:fillRect/>
          </a:stretch>
        </p:blipFill>
        <p:spPr>
          <a:xfrm>
            <a:off x="318106" y="6383715"/>
            <a:ext cx="1467633" cy="144062"/>
          </a:xfrm>
          <a:prstGeom prst="rect">
            <a:avLst/>
          </a:prstGeom>
        </p:spPr>
      </p:pic>
      <p:sp>
        <p:nvSpPr>
          <p:cNvPr id="12" name="Subtitle 2">
            <a:extLst>
              <a:ext uri="{FF2B5EF4-FFF2-40B4-BE49-F238E27FC236}">
                <a16:creationId xmlns:a16="http://schemas.microsoft.com/office/drawing/2014/main" id="{CAF00A4F-865C-3A42-A7BC-7DE9CDF997DE}"/>
              </a:ext>
            </a:extLst>
          </p:cNvPr>
          <p:cNvSpPr txBox="1">
            <a:spLocks/>
          </p:cNvSpPr>
          <p:nvPr userDrawn="1"/>
        </p:nvSpPr>
        <p:spPr>
          <a:xfrm>
            <a:off x="25401" y="6361182"/>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noProof="0" dirty="0">
                <a:solidFill>
                  <a:schemeClr val="bg1"/>
                </a:solidFill>
              </a:rPr>
              <a:t>Finnish Magazine Media Association – Customer Magazine Survey 2022</a:t>
            </a:r>
          </a:p>
        </p:txBody>
      </p:sp>
      <p:pic>
        <p:nvPicPr>
          <p:cNvPr id="4" name="Picture 3">
            <a:extLst>
              <a:ext uri="{FF2B5EF4-FFF2-40B4-BE49-F238E27FC236}">
                <a16:creationId xmlns:a16="http://schemas.microsoft.com/office/drawing/2014/main" id="{63777EA4-FBA3-4D4F-B7C4-52EDB256EA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9958"/>
          <a:stretch/>
        </p:blipFill>
        <p:spPr>
          <a:xfrm>
            <a:off x="7111999" y="-11205"/>
            <a:ext cx="5105401" cy="2810155"/>
          </a:xfrm>
          <a:prstGeom prst="rect">
            <a:avLst/>
          </a:prstGeom>
        </p:spPr>
      </p:pic>
      <p:pic>
        <p:nvPicPr>
          <p:cNvPr id="15" name="Picture 14">
            <a:extLst>
              <a:ext uri="{FF2B5EF4-FFF2-40B4-BE49-F238E27FC236}">
                <a16:creationId xmlns:a16="http://schemas.microsoft.com/office/drawing/2014/main" id="{07054CBC-96B4-864B-AEFE-BCABA3ADDD1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29958"/>
          <a:stretch/>
        </p:blipFill>
        <p:spPr>
          <a:xfrm>
            <a:off x="7111999" y="-11205"/>
            <a:ext cx="5105401" cy="2810155"/>
          </a:xfrm>
          <a:prstGeom prst="rect">
            <a:avLst/>
          </a:prstGeom>
        </p:spPr>
      </p:pic>
      <p:pic>
        <p:nvPicPr>
          <p:cNvPr id="2" name="Picture 1">
            <a:extLst>
              <a:ext uri="{FF2B5EF4-FFF2-40B4-BE49-F238E27FC236}">
                <a16:creationId xmlns:a16="http://schemas.microsoft.com/office/drawing/2014/main" id="{5AEDD99B-8B0C-AF60-B75C-AB49F49B2D1B}"/>
              </a:ext>
            </a:extLst>
          </p:cNvPr>
          <p:cNvPicPr>
            <a:picLocks noChangeAspect="1"/>
          </p:cNvPicPr>
          <p:nvPr userDrawn="1"/>
        </p:nvPicPr>
        <p:blipFill>
          <a:blip r:embed="rId5"/>
          <a:stretch>
            <a:fillRect/>
          </a:stretch>
        </p:blipFill>
        <p:spPr>
          <a:xfrm>
            <a:off x="9911370" y="6210056"/>
            <a:ext cx="1962524" cy="360680"/>
          </a:xfrm>
          <a:prstGeom prst="rect">
            <a:avLst/>
          </a:prstGeom>
        </p:spPr>
      </p:pic>
    </p:spTree>
    <p:extLst>
      <p:ext uri="{BB962C8B-B14F-4D97-AF65-F5344CB8AC3E}">
        <p14:creationId xmlns:p14="http://schemas.microsoft.com/office/powerpoint/2010/main" val="2534054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US"/>
              <a:t>Click to edit Master title style</a:t>
            </a:r>
            <a:endParaRPr lang="en-FI" dirty="0"/>
          </a:p>
        </p:txBody>
      </p:sp>
      <p:pic>
        <p:nvPicPr>
          <p:cNvPr id="10" name="Picture 9">
            <a:extLst>
              <a:ext uri="{FF2B5EF4-FFF2-40B4-BE49-F238E27FC236}">
                <a16:creationId xmlns:a16="http://schemas.microsoft.com/office/drawing/2014/main" id="{0952F2BB-7355-E248-BA35-7ABA22401942}"/>
              </a:ext>
            </a:extLst>
          </p:cNvPr>
          <p:cNvPicPr>
            <a:picLocks noChangeAspect="1"/>
          </p:cNvPicPr>
          <p:nvPr/>
        </p:nvPicPr>
        <p:blipFill>
          <a:blip r:embed="rId2"/>
          <a:stretch>
            <a:fillRect/>
          </a:stretch>
        </p:blipFill>
        <p:spPr>
          <a:xfrm>
            <a:off x="318106" y="6383715"/>
            <a:ext cx="1467633" cy="144062"/>
          </a:xfrm>
          <a:prstGeom prst="rect">
            <a:avLst/>
          </a:prstGeom>
        </p:spPr>
      </p:pic>
      <p:pic>
        <p:nvPicPr>
          <p:cNvPr id="3" name="Picture 2">
            <a:extLst>
              <a:ext uri="{FF2B5EF4-FFF2-40B4-BE49-F238E27FC236}">
                <a16:creationId xmlns:a16="http://schemas.microsoft.com/office/drawing/2014/main" id="{0C572F6B-BE08-2D4B-937C-4E58EDC80580}"/>
              </a:ext>
            </a:extLst>
          </p:cNvPr>
          <p:cNvPicPr>
            <a:picLocks noChangeAspect="1"/>
          </p:cNvPicPr>
          <p:nvPr/>
        </p:nvPicPr>
        <p:blipFill>
          <a:blip r:embed="rId3"/>
          <a:stretch>
            <a:fillRect/>
          </a:stretch>
        </p:blipFill>
        <p:spPr>
          <a:xfrm>
            <a:off x="9903" y="0"/>
            <a:ext cx="4152900" cy="4927600"/>
          </a:xfrm>
          <a:prstGeom prst="rect">
            <a:avLst/>
          </a:prstGeom>
        </p:spPr>
      </p:pic>
      <p:pic>
        <p:nvPicPr>
          <p:cNvPr id="4" name="Picture 3">
            <a:extLst>
              <a:ext uri="{FF2B5EF4-FFF2-40B4-BE49-F238E27FC236}">
                <a16:creationId xmlns:a16="http://schemas.microsoft.com/office/drawing/2014/main" id="{1AA9D8FE-23AB-8E4B-9D11-5650854F07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9419"/>
          <a:stretch/>
        </p:blipFill>
        <p:spPr>
          <a:xfrm rot="5400000">
            <a:off x="9971464" y="3867282"/>
            <a:ext cx="3407833" cy="1084041"/>
          </a:xfrm>
          <a:prstGeom prst="rect">
            <a:avLst/>
          </a:prstGeom>
        </p:spPr>
      </p:pic>
      <p:pic>
        <p:nvPicPr>
          <p:cNvPr id="14" name="Picture 13">
            <a:extLst>
              <a:ext uri="{FF2B5EF4-FFF2-40B4-BE49-F238E27FC236}">
                <a16:creationId xmlns:a16="http://schemas.microsoft.com/office/drawing/2014/main" id="{0D29AD33-C9D9-F440-9290-7AA5752D5ECF}"/>
              </a:ext>
            </a:extLst>
          </p:cNvPr>
          <p:cNvPicPr>
            <a:picLocks noChangeAspect="1"/>
          </p:cNvPicPr>
          <p:nvPr userDrawn="1"/>
        </p:nvPicPr>
        <p:blipFill>
          <a:blip r:embed="rId3"/>
          <a:stretch>
            <a:fillRect/>
          </a:stretch>
        </p:blipFill>
        <p:spPr>
          <a:xfrm>
            <a:off x="9903" y="0"/>
            <a:ext cx="4152900" cy="4927600"/>
          </a:xfrm>
          <a:prstGeom prst="rect">
            <a:avLst/>
          </a:prstGeom>
        </p:spPr>
      </p:pic>
      <p:pic>
        <p:nvPicPr>
          <p:cNvPr id="15" name="Picture 14">
            <a:extLst>
              <a:ext uri="{FF2B5EF4-FFF2-40B4-BE49-F238E27FC236}">
                <a16:creationId xmlns:a16="http://schemas.microsoft.com/office/drawing/2014/main" id="{C567BF4E-5F0E-B54F-8DF9-165B6867817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69419"/>
          <a:stretch/>
        </p:blipFill>
        <p:spPr>
          <a:xfrm rot="5400000">
            <a:off x="9971464" y="3867282"/>
            <a:ext cx="3407833" cy="1084041"/>
          </a:xfrm>
          <a:prstGeom prst="rect">
            <a:avLst/>
          </a:prstGeom>
        </p:spPr>
      </p:pic>
      <p:pic>
        <p:nvPicPr>
          <p:cNvPr id="2" name="Picture 1">
            <a:extLst>
              <a:ext uri="{FF2B5EF4-FFF2-40B4-BE49-F238E27FC236}">
                <a16:creationId xmlns:a16="http://schemas.microsoft.com/office/drawing/2014/main" id="{C4CF3126-1753-C928-EB6E-3502E6063EF6}"/>
              </a:ext>
            </a:extLst>
          </p:cNvPr>
          <p:cNvPicPr>
            <a:picLocks noChangeAspect="1"/>
          </p:cNvPicPr>
          <p:nvPr userDrawn="1"/>
        </p:nvPicPr>
        <p:blipFill>
          <a:blip r:embed="rId5"/>
          <a:stretch>
            <a:fillRect/>
          </a:stretch>
        </p:blipFill>
        <p:spPr>
          <a:xfrm>
            <a:off x="9911370" y="6210056"/>
            <a:ext cx="1962524" cy="360680"/>
          </a:xfrm>
          <a:prstGeom prst="rect">
            <a:avLst/>
          </a:prstGeom>
        </p:spPr>
      </p:pic>
    </p:spTree>
    <p:extLst>
      <p:ext uri="{BB962C8B-B14F-4D97-AF65-F5344CB8AC3E}">
        <p14:creationId xmlns:p14="http://schemas.microsoft.com/office/powerpoint/2010/main" val="3380358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US"/>
              <a:t>Click to edit Master title style</a:t>
            </a:r>
            <a:endParaRPr lang="en-FI" dirty="0"/>
          </a:p>
        </p:txBody>
      </p:sp>
      <p:pic>
        <p:nvPicPr>
          <p:cNvPr id="3" name="Picture 2">
            <a:extLst>
              <a:ext uri="{FF2B5EF4-FFF2-40B4-BE49-F238E27FC236}">
                <a16:creationId xmlns:a16="http://schemas.microsoft.com/office/drawing/2014/main" id="{0C572F6B-BE08-2D4B-937C-4E58EDC80580}"/>
              </a:ext>
            </a:extLst>
          </p:cNvPr>
          <p:cNvPicPr>
            <a:picLocks noChangeAspect="1"/>
          </p:cNvPicPr>
          <p:nvPr/>
        </p:nvPicPr>
        <p:blipFill>
          <a:blip r:embed="rId2"/>
          <a:stretch>
            <a:fillRect/>
          </a:stretch>
        </p:blipFill>
        <p:spPr>
          <a:xfrm>
            <a:off x="9903" y="0"/>
            <a:ext cx="4152900" cy="4927600"/>
          </a:xfrm>
          <a:prstGeom prst="rect">
            <a:avLst/>
          </a:prstGeom>
        </p:spPr>
      </p:pic>
      <p:pic>
        <p:nvPicPr>
          <p:cNvPr id="4" name="Picture 3">
            <a:extLst>
              <a:ext uri="{FF2B5EF4-FFF2-40B4-BE49-F238E27FC236}">
                <a16:creationId xmlns:a16="http://schemas.microsoft.com/office/drawing/2014/main" id="{1AA9D8FE-23AB-8E4B-9D11-5650854F07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69419"/>
          <a:stretch/>
        </p:blipFill>
        <p:spPr>
          <a:xfrm rot="5400000">
            <a:off x="9971464" y="3867282"/>
            <a:ext cx="3407833" cy="1084041"/>
          </a:xfrm>
          <a:prstGeom prst="rect">
            <a:avLst/>
          </a:prstGeom>
        </p:spPr>
      </p:pic>
      <p:pic>
        <p:nvPicPr>
          <p:cNvPr id="14" name="Picture 13">
            <a:extLst>
              <a:ext uri="{FF2B5EF4-FFF2-40B4-BE49-F238E27FC236}">
                <a16:creationId xmlns:a16="http://schemas.microsoft.com/office/drawing/2014/main" id="{0D29AD33-C9D9-F440-9290-7AA5752D5ECF}"/>
              </a:ext>
            </a:extLst>
          </p:cNvPr>
          <p:cNvPicPr>
            <a:picLocks noChangeAspect="1"/>
          </p:cNvPicPr>
          <p:nvPr userDrawn="1"/>
        </p:nvPicPr>
        <p:blipFill>
          <a:blip r:embed="rId2"/>
          <a:stretch>
            <a:fillRect/>
          </a:stretch>
        </p:blipFill>
        <p:spPr>
          <a:xfrm>
            <a:off x="9903" y="0"/>
            <a:ext cx="4152900" cy="4927600"/>
          </a:xfrm>
          <a:prstGeom prst="rect">
            <a:avLst/>
          </a:prstGeom>
        </p:spPr>
      </p:pic>
      <p:pic>
        <p:nvPicPr>
          <p:cNvPr id="15" name="Picture 14">
            <a:extLst>
              <a:ext uri="{FF2B5EF4-FFF2-40B4-BE49-F238E27FC236}">
                <a16:creationId xmlns:a16="http://schemas.microsoft.com/office/drawing/2014/main" id="{C567BF4E-5F0E-B54F-8DF9-165B6867817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69419"/>
          <a:stretch/>
        </p:blipFill>
        <p:spPr>
          <a:xfrm rot="5400000">
            <a:off x="9971464" y="3867282"/>
            <a:ext cx="3407833" cy="1084041"/>
          </a:xfrm>
          <a:prstGeom prst="rect">
            <a:avLst/>
          </a:prstGeom>
        </p:spPr>
      </p:pic>
      <p:pic>
        <p:nvPicPr>
          <p:cNvPr id="2" name="Picture 1">
            <a:extLst>
              <a:ext uri="{FF2B5EF4-FFF2-40B4-BE49-F238E27FC236}">
                <a16:creationId xmlns:a16="http://schemas.microsoft.com/office/drawing/2014/main" id="{8786D578-D8A7-7404-B1EF-6ADB690ADB65}"/>
              </a:ext>
            </a:extLst>
          </p:cNvPr>
          <p:cNvPicPr>
            <a:picLocks noChangeAspect="1"/>
          </p:cNvPicPr>
          <p:nvPr userDrawn="1"/>
        </p:nvPicPr>
        <p:blipFill>
          <a:blip r:embed="rId4"/>
          <a:stretch>
            <a:fillRect/>
          </a:stretch>
        </p:blipFill>
        <p:spPr>
          <a:xfrm>
            <a:off x="9911370" y="6210056"/>
            <a:ext cx="1962524" cy="360680"/>
          </a:xfrm>
          <a:prstGeom prst="rect">
            <a:avLst/>
          </a:prstGeom>
        </p:spPr>
      </p:pic>
    </p:spTree>
    <p:extLst>
      <p:ext uri="{BB962C8B-B14F-4D97-AF65-F5344CB8AC3E}">
        <p14:creationId xmlns:p14="http://schemas.microsoft.com/office/powerpoint/2010/main" val="2433050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US"/>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8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4A2510D3-A6F3-1B4D-AB47-636E1C231969}"/>
              </a:ext>
            </a:extLst>
          </p:cNvPr>
          <p:cNvPicPr>
            <a:picLocks noChangeAspect="1"/>
          </p:cNvPicPr>
          <p:nvPr/>
        </p:nvPicPr>
        <p:blipFill>
          <a:blip r:embed="rId2"/>
          <a:stretch>
            <a:fillRect/>
          </a:stretch>
        </p:blipFill>
        <p:spPr>
          <a:xfrm>
            <a:off x="10064074" y="6389170"/>
            <a:ext cx="1845645" cy="139055"/>
          </a:xfrm>
          <a:prstGeom prst="rect">
            <a:avLst/>
          </a:prstGeom>
        </p:spPr>
      </p:pic>
      <p:grpSp>
        <p:nvGrpSpPr>
          <p:cNvPr id="11" name="Group 10">
            <a:extLst>
              <a:ext uri="{FF2B5EF4-FFF2-40B4-BE49-F238E27FC236}">
                <a16:creationId xmlns:a16="http://schemas.microsoft.com/office/drawing/2014/main" id="{B35ADD5D-2380-FD4F-B989-003BD17CCF76}"/>
              </a:ext>
            </a:extLst>
          </p:cNvPr>
          <p:cNvGrpSpPr/>
          <p:nvPr/>
        </p:nvGrpSpPr>
        <p:grpSpPr>
          <a:xfrm>
            <a:off x="10422697" y="0"/>
            <a:ext cx="1773462" cy="1333262"/>
            <a:chOff x="10422697" y="0"/>
            <a:chExt cx="1773462" cy="1333262"/>
          </a:xfrm>
        </p:grpSpPr>
        <p:pic>
          <p:nvPicPr>
            <p:cNvPr id="13" name="Picture 12">
              <a:extLst>
                <a:ext uri="{FF2B5EF4-FFF2-40B4-BE49-F238E27FC236}">
                  <a16:creationId xmlns:a16="http://schemas.microsoft.com/office/drawing/2014/main" id="{68A43EF6-8C10-F142-8BD6-CF718FB7A3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6618" r="36215"/>
            <a:stretch/>
          </p:blipFill>
          <p:spPr>
            <a:xfrm>
              <a:off x="10422697" y="0"/>
              <a:ext cx="1487022" cy="1333262"/>
            </a:xfrm>
            <a:prstGeom prst="rect">
              <a:avLst/>
            </a:prstGeom>
          </p:spPr>
        </p:pic>
        <p:pic>
          <p:nvPicPr>
            <p:cNvPr id="14" name="Picture 13">
              <a:extLst>
                <a:ext uri="{FF2B5EF4-FFF2-40B4-BE49-F238E27FC236}">
                  <a16:creationId xmlns:a16="http://schemas.microsoft.com/office/drawing/2014/main" id="{D64222F8-F24A-9B4E-A1BE-271304EBB7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380" t="26618" r="14046"/>
            <a:stretch/>
          </p:blipFill>
          <p:spPr>
            <a:xfrm>
              <a:off x="11623279" y="0"/>
              <a:ext cx="572880" cy="1333262"/>
            </a:xfrm>
            <a:prstGeom prst="rect">
              <a:avLst/>
            </a:prstGeom>
          </p:spPr>
        </p:pic>
      </p:grpSp>
      <p:pic>
        <p:nvPicPr>
          <p:cNvPr id="15" name="Picture 14">
            <a:extLst>
              <a:ext uri="{FF2B5EF4-FFF2-40B4-BE49-F238E27FC236}">
                <a16:creationId xmlns:a16="http://schemas.microsoft.com/office/drawing/2014/main" id="{2CA3F99A-21A9-A644-9FCD-1A6939A4B75A}"/>
              </a:ext>
            </a:extLst>
          </p:cNvPr>
          <p:cNvPicPr>
            <a:picLocks noChangeAspect="1"/>
          </p:cNvPicPr>
          <p:nvPr/>
        </p:nvPicPr>
        <p:blipFill>
          <a:blip r:embed="rId4"/>
          <a:stretch>
            <a:fillRect/>
          </a:stretch>
        </p:blipFill>
        <p:spPr>
          <a:xfrm>
            <a:off x="282281" y="6385269"/>
            <a:ext cx="1503458" cy="147579"/>
          </a:xfrm>
          <a:prstGeom prst="rect">
            <a:avLst/>
          </a:prstGeom>
        </p:spPr>
      </p:pic>
      <p:grpSp>
        <p:nvGrpSpPr>
          <p:cNvPr id="17" name="Group 16">
            <a:extLst>
              <a:ext uri="{FF2B5EF4-FFF2-40B4-BE49-F238E27FC236}">
                <a16:creationId xmlns:a16="http://schemas.microsoft.com/office/drawing/2014/main" id="{147459C2-7B15-6E45-B29B-8CE06D5D13DF}"/>
              </a:ext>
            </a:extLst>
          </p:cNvPr>
          <p:cNvGrpSpPr/>
          <p:nvPr userDrawn="1"/>
        </p:nvGrpSpPr>
        <p:grpSpPr>
          <a:xfrm>
            <a:off x="10422697" y="0"/>
            <a:ext cx="1773462" cy="1333262"/>
            <a:chOff x="10422697" y="0"/>
            <a:chExt cx="1773462" cy="1333262"/>
          </a:xfrm>
        </p:grpSpPr>
        <p:pic>
          <p:nvPicPr>
            <p:cNvPr id="18" name="Picture 17">
              <a:extLst>
                <a:ext uri="{FF2B5EF4-FFF2-40B4-BE49-F238E27FC236}">
                  <a16:creationId xmlns:a16="http://schemas.microsoft.com/office/drawing/2014/main" id="{87BA95EF-47F3-C140-864F-4566CB13D16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36215"/>
            <a:stretch/>
          </p:blipFill>
          <p:spPr>
            <a:xfrm>
              <a:off x="10422697" y="0"/>
              <a:ext cx="1487022" cy="1333262"/>
            </a:xfrm>
            <a:prstGeom prst="rect">
              <a:avLst/>
            </a:prstGeom>
          </p:spPr>
        </p:pic>
        <p:pic>
          <p:nvPicPr>
            <p:cNvPr id="19" name="Picture 18">
              <a:extLst>
                <a:ext uri="{FF2B5EF4-FFF2-40B4-BE49-F238E27FC236}">
                  <a16:creationId xmlns:a16="http://schemas.microsoft.com/office/drawing/2014/main" id="{C508FF52-E7C7-8F46-9F0E-DCD40891552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61380" t="26618" r="14046"/>
            <a:stretch/>
          </p:blipFill>
          <p:spPr>
            <a:xfrm>
              <a:off x="11623279" y="0"/>
              <a:ext cx="572880" cy="1333262"/>
            </a:xfrm>
            <a:prstGeom prst="rect">
              <a:avLst/>
            </a:prstGeom>
          </p:spPr>
        </p:pic>
      </p:grpSp>
      <p:sp>
        <p:nvSpPr>
          <p:cNvPr id="16" name="Subtitle 2">
            <a:extLst>
              <a:ext uri="{FF2B5EF4-FFF2-40B4-BE49-F238E27FC236}">
                <a16:creationId xmlns:a16="http://schemas.microsoft.com/office/drawing/2014/main" id="{4E731E50-ADF5-6849-90DA-26395F9C9A62}"/>
              </a:ext>
            </a:extLst>
          </p:cNvPr>
          <p:cNvSpPr txBox="1">
            <a:spLocks/>
          </p:cNvSpPr>
          <p:nvPr userDrawn="1"/>
        </p:nvSpPr>
        <p:spPr>
          <a:xfrm>
            <a:off x="25401" y="6394505"/>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noProof="0" dirty="0">
                <a:solidFill>
                  <a:schemeClr val="tx1"/>
                </a:solidFill>
              </a:rPr>
              <a:t>Finnish Magazine Media Association – Customer Magazine Survey 2022</a:t>
            </a:r>
          </a:p>
        </p:txBody>
      </p:sp>
    </p:spTree>
    <p:extLst>
      <p:ext uri="{BB962C8B-B14F-4D97-AF65-F5344CB8AC3E}">
        <p14:creationId xmlns:p14="http://schemas.microsoft.com/office/powerpoint/2010/main" val="2958239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US"/>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buNone/>
              <a:defRPr sz="2000" b="0" i="0">
                <a:solidFill>
                  <a:srgbClr val="002649"/>
                </a:solidFill>
                <a:latin typeface="Neue Haas Unica W1G Light" panose="020B0404030206020203" pitchFamily="34" charset="0"/>
              </a:defRPr>
            </a:lvl1pPr>
            <a:lvl2pPr>
              <a:lnSpc>
                <a:spcPct val="120000"/>
              </a:lnSpc>
              <a:buFont typeface="Arial" panose="020B0604020202020204" pitchFamily="34" charset="0"/>
              <a:buChar char="•"/>
              <a:defRPr sz="1800" b="0" i="0">
                <a:solidFill>
                  <a:srgbClr val="002649"/>
                </a:solidFill>
                <a:latin typeface="Neue Haas Unica W1G Light" panose="020B0404030206020203" pitchFamily="34" charset="0"/>
              </a:defRPr>
            </a:lvl2pPr>
            <a:lvl3pPr>
              <a:lnSpc>
                <a:spcPct val="120000"/>
              </a:lnSpc>
              <a:buFont typeface="Arial" panose="020B0604020202020204" pitchFamily="34" charset="0"/>
              <a:buChar char="•"/>
              <a:defRPr sz="18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buNone/>
              <a:defRPr sz="2000" b="0" i="0">
                <a:solidFill>
                  <a:srgbClr val="002649"/>
                </a:solidFill>
                <a:latin typeface="Neue Haas Unica W1G Light" panose="020B0404030206020203" pitchFamily="34" charset="0"/>
              </a:defRPr>
            </a:lvl1pPr>
            <a:lvl2pPr>
              <a:lnSpc>
                <a:spcPct val="120000"/>
              </a:lnSpc>
              <a:buFont typeface="Arial" panose="020B0604020202020204" pitchFamily="34" charset="0"/>
              <a:buChar char="•"/>
              <a:defRPr sz="1800" b="0" i="0">
                <a:solidFill>
                  <a:srgbClr val="002649"/>
                </a:solidFill>
                <a:latin typeface="Neue Haas Unica W1G Light" panose="020B0404030206020203" pitchFamily="34" charset="0"/>
              </a:defRPr>
            </a:lvl2pPr>
            <a:lvl3pPr>
              <a:lnSpc>
                <a:spcPct val="120000"/>
              </a:lnSpc>
              <a:buFont typeface="Arial" panose="020B0604020202020204" pitchFamily="34" charset="0"/>
              <a:buChar char="•"/>
              <a:defRPr sz="18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p:nvPicPr>
        <p:blipFill>
          <a:blip r:embed="rId2"/>
          <a:stretch>
            <a:fillRect/>
          </a:stretch>
        </p:blipFill>
        <p:spPr>
          <a:xfrm>
            <a:off x="10064074" y="6389170"/>
            <a:ext cx="1845645" cy="139055"/>
          </a:xfrm>
          <a:prstGeom prst="rect">
            <a:avLst/>
          </a:prstGeom>
        </p:spPr>
      </p:pic>
      <p:grpSp>
        <p:nvGrpSpPr>
          <p:cNvPr id="3" name="Group 2">
            <a:extLst>
              <a:ext uri="{FF2B5EF4-FFF2-40B4-BE49-F238E27FC236}">
                <a16:creationId xmlns:a16="http://schemas.microsoft.com/office/drawing/2014/main" id="{A6AB6523-61F3-4A4F-9DAF-3C38EA5EAAEE}"/>
              </a:ext>
            </a:extLst>
          </p:cNvPr>
          <p:cNvGrpSpPr/>
          <p:nvPr/>
        </p:nvGrpSpPr>
        <p:grpSpPr>
          <a:xfrm>
            <a:off x="10422697" y="0"/>
            <a:ext cx="1773462" cy="1333262"/>
            <a:chOff x="10422697" y="0"/>
            <a:chExt cx="1773462" cy="1333262"/>
          </a:xfrm>
        </p:grpSpPr>
        <p:pic>
          <p:nvPicPr>
            <p:cNvPr id="10" name="Picture 9">
              <a:extLst>
                <a:ext uri="{FF2B5EF4-FFF2-40B4-BE49-F238E27FC236}">
                  <a16:creationId xmlns:a16="http://schemas.microsoft.com/office/drawing/2014/main" id="{3832F4FF-B802-0E4B-AF28-35AEA1D7BC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6618" r="36215"/>
            <a:stretch/>
          </p:blipFill>
          <p:spPr>
            <a:xfrm>
              <a:off x="10422697" y="0"/>
              <a:ext cx="1487022" cy="1333262"/>
            </a:xfrm>
            <a:prstGeom prst="rect">
              <a:avLst/>
            </a:prstGeom>
          </p:spPr>
        </p:pic>
        <p:pic>
          <p:nvPicPr>
            <p:cNvPr id="12" name="Picture 11">
              <a:extLst>
                <a:ext uri="{FF2B5EF4-FFF2-40B4-BE49-F238E27FC236}">
                  <a16:creationId xmlns:a16="http://schemas.microsoft.com/office/drawing/2014/main" id="{68AAA9BA-67D4-BB43-8654-0CD93EEC6AA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380" t="26618" r="14046"/>
            <a:stretch/>
          </p:blipFill>
          <p:spPr>
            <a:xfrm>
              <a:off x="11623279" y="0"/>
              <a:ext cx="572880" cy="1333262"/>
            </a:xfrm>
            <a:prstGeom prst="rect">
              <a:avLst/>
            </a:prstGeom>
          </p:spPr>
        </p:pic>
      </p:grpSp>
      <p:pic>
        <p:nvPicPr>
          <p:cNvPr id="13" name="Picture 12">
            <a:extLst>
              <a:ext uri="{FF2B5EF4-FFF2-40B4-BE49-F238E27FC236}">
                <a16:creationId xmlns:a16="http://schemas.microsoft.com/office/drawing/2014/main" id="{046A6227-C2EC-3042-B5D2-919AC51352B9}"/>
              </a:ext>
            </a:extLst>
          </p:cNvPr>
          <p:cNvPicPr>
            <a:picLocks noChangeAspect="1"/>
          </p:cNvPicPr>
          <p:nvPr/>
        </p:nvPicPr>
        <p:blipFill>
          <a:blip r:embed="rId4"/>
          <a:stretch>
            <a:fillRect/>
          </a:stretch>
        </p:blipFill>
        <p:spPr>
          <a:xfrm>
            <a:off x="282281" y="6385269"/>
            <a:ext cx="1503458" cy="147579"/>
          </a:xfrm>
          <a:prstGeom prst="rect">
            <a:avLst/>
          </a:prstGeom>
        </p:spPr>
      </p:pic>
      <p:grpSp>
        <p:nvGrpSpPr>
          <p:cNvPr id="16" name="Group 15">
            <a:extLst>
              <a:ext uri="{FF2B5EF4-FFF2-40B4-BE49-F238E27FC236}">
                <a16:creationId xmlns:a16="http://schemas.microsoft.com/office/drawing/2014/main" id="{AEFB6323-2B59-0643-A1BE-74A85B588A64}"/>
              </a:ext>
            </a:extLst>
          </p:cNvPr>
          <p:cNvGrpSpPr/>
          <p:nvPr userDrawn="1"/>
        </p:nvGrpSpPr>
        <p:grpSpPr>
          <a:xfrm>
            <a:off x="10422697" y="0"/>
            <a:ext cx="1773462" cy="1333262"/>
            <a:chOff x="10422697" y="0"/>
            <a:chExt cx="1773462" cy="1333262"/>
          </a:xfrm>
        </p:grpSpPr>
        <p:pic>
          <p:nvPicPr>
            <p:cNvPr id="17" name="Picture 16">
              <a:extLst>
                <a:ext uri="{FF2B5EF4-FFF2-40B4-BE49-F238E27FC236}">
                  <a16:creationId xmlns:a16="http://schemas.microsoft.com/office/drawing/2014/main" id="{9FF90030-108B-0541-9CC0-DB91BBBE18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36215"/>
            <a:stretch/>
          </p:blipFill>
          <p:spPr>
            <a:xfrm>
              <a:off x="10422697" y="0"/>
              <a:ext cx="1487022" cy="1333262"/>
            </a:xfrm>
            <a:prstGeom prst="rect">
              <a:avLst/>
            </a:prstGeom>
          </p:spPr>
        </p:pic>
        <p:pic>
          <p:nvPicPr>
            <p:cNvPr id="18" name="Picture 17">
              <a:extLst>
                <a:ext uri="{FF2B5EF4-FFF2-40B4-BE49-F238E27FC236}">
                  <a16:creationId xmlns:a16="http://schemas.microsoft.com/office/drawing/2014/main" id="{A47E3051-EA67-9F4B-AFC9-B90D98C4CC8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61380" t="26618" r="14046"/>
            <a:stretch/>
          </p:blipFill>
          <p:spPr>
            <a:xfrm>
              <a:off x="11623279" y="0"/>
              <a:ext cx="572880" cy="1333262"/>
            </a:xfrm>
            <a:prstGeom prst="rect">
              <a:avLst/>
            </a:prstGeom>
          </p:spPr>
        </p:pic>
      </p:grpSp>
      <p:sp>
        <p:nvSpPr>
          <p:cNvPr id="14" name="Subtitle 2">
            <a:extLst>
              <a:ext uri="{FF2B5EF4-FFF2-40B4-BE49-F238E27FC236}">
                <a16:creationId xmlns:a16="http://schemas.microsoft.com/office/drawing/2014/main" id="{62E4C60E-E88E-B345-9658-4312221CF5ED}"/>
              </a:ext>
            </a:extLst>
          </p:cNvPr>
          <p:cNvSpPr txBox="1">
            <a:spLocks/>
          </p:cNvSpPr>
          <p:nvPr userDrawn="1"/>
        </p:nvSpPr>
        <p:spPr>
          <a:xfrm>
            <a:off x="25401" y="6394505"/>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noProof="0" dirty="0">
                <a:solidFill>
                  <a:schemeClr val="tx1"/>
                </a:solidFill>
              </a:rPr>
              <a:t>Finnish Magazine Media Association – Customer Magazine Survey 2022</a:t>
            </a:r>
          </a:p>
        </p:txBody>
      </p:sp>
    </p:spTree>
    <p:extLst>
      <p:ext uri="{BB962C8B-B14F-4D97-AF65-F5344CB8AC3E}">
        <p14:creationId xmlns:p14="http://schemas.microsoft.com/office/powerpoint/2010/main" val="161287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22" name="Picture 21">
            <a:extLst>
              <a:ext uri="{FF2B5EF4-FFF2-40B4-BE49-F238E27FC236}">
                <a16:creationId xmlns:a16="http://schemas.microsoft.com/office/drawing/2014/main" id="{9132EAAD-9C58-D644-83D7-E24F50940C85}"/>
              </a:ext>
            </a:extLst>
          </p:cNvPr>
          <p:cNvPicPr>
            <a:picLocks noChangeAspect="1"/>
          </p:cNvPicPr>
          <p:nvPr userDrawn="1"/>
        </p:nvPicPr>
        <p:blipFill>
          <a:blip r:embed="rId2"/>
          <a:stretch>
            <a:fillRect/>
          </a:stretch>
        </p:blipFill>
        <p:spPr>
          <a:xfrm>
            <a:off x="318106" y="6383715"/>
            <a:ext cx="1467633" cy="144062"/>
          </a:xfrm>
          <a:prstGeom prst="rect">
            <a:avLst/>
          </a:prstGeom>
        </p:spPr>
      </p:pic>
      <p:sp>
        <p:nvSpPr>
          <p:cNvPr id="23" name="Subtitle 2">
            <a:extLst>
              <a:ext uri="{FF2B5EF4-FFF2-40B4-BE49-F238E27FC236}">
                <a16:creationId xmlns:a16="http://schemas.microsoft.com/office/drawing/2014/main" id="{DC98AE60-476A-3B4E-AB40-D6FBF8766348}"/>
              </a:ext>
            </a:extLst>
          </p:cNvPr>
          <p:cNvSpPr txBox="1">
            <a:spLocks/>
          </p:cNvSpPr>
          <p:nvPr userDrawn="1"/>
        </p:nvSpPr>
        <p:spPr>
          <a:xfrm>
            <a:off x="25401" y="6361182"/>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noProof="0" dirty="0"/>
              <a:t>Finnish Magazine Media Association – Customer Magazine Survey 2022</a:t>
            </a:r>
          </a:p>
        </p:txBody>
      </p:sp>
      <p:pic>
        <p:nvPicPr>
          <p:cNvPr id="3" name="Picture 2">
            <a:extLst>
              <a:ext uri="{FF2B5EF4-FFF2-40B4-BE49-F238E27FC236}">
                <a16:creationId xmlns:a16="http://schemas.microsoft.com/office/drawing/2014/main" id="{A577E96B-519C-CCF3-B82D-00BB91839512}"/>
              </a:ext>
            </a:extLst>
          </p:cNvPr>
          <p:cNvPicPr>
            <a:picLocks noChangeAspect="1"/>
          </p:cNvPicPr>
          <p:nvPr userDrawn="1"/>
        </p:nvPicPr>
        <p:blipFill>
          <a:blip r:embed="rId3"/>
          <a:stretch>
            <a:fillRect/>
          </a:stretch>
        </p:blipFill>
        <p:spPr>
          <a:xfrm>
            <a:off x="9911370" y="6210056"/>
            <a:ext cx="1962524" cy="360680"/>
          </a:xfrm>
          <a:prstGeom prst="rect">
            <a:avLst/>
          </a:prstGeom>
        </p:spPr>
      </p:pic>
    </p:spTree>
    <p:extLst>
      <p:ext uri="{BB962C8B-B14F-4D97-AF65-F5344CB8AC3E}">
        <p14:creationId xmlns:p14="http://schemas.microsoft.com/office/powerpoint/2010/main" val="36270401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US"/>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31C4E808-C354-BD46-A11A-BB2ED2856B25}"/>
              </a:ext>
            </a:extLst>
          </p:cNvPr>
          <p:cNvPicPr>
            <a:picLocks noChangeAspect="1"/>
          </p:cNvPicPr>
          <p:nvPr/>
        </p:nvPicPr>
        <p:blipFill>
          <a:blip r:embed="rId2"/>
          <a:stretch>
            <a:fillRect/>
          </a:stretch>
        </p:blipFill>
        <p:spPr>
          <a:xfrm>
            <a:off x="10064074" y="6389170"/>
            <a:ext cx="1845645" cy="139055"/>
          </a:xfrm>
          <a:prstGeom prst="rect">
            <a:avLst/>
          </a:prstGeom>
        </p:spPr>
      </p:pic>
      <p:grpSp>
        <p:nvGrpSpPr>
          <p:cNvPr id="3" name="Group 2">
            <a:extLst>
              <a:ext uri="{FF2B5EF4-FFF2-40B4-BE49-F238E27FC236}">
                <a16:creationId xmlns:a16="http://schemas.microsoft.com/office/drawing/2014/main" id="{5A2E815D-6D20-AF49-B68B-D5CD5D77E85D}"/>
              </a:ext>
            </a:extLst>
          </p:cNvPr>
          <p:cNvGrpSpPr/>
          <p:nvPr/>
        </p:nvGrpSpPr>
        <p:grpSpPr>
          <a:xfrm>
            <a:off x="10484812" y="0"/>
            <a:ext cx="1707188" cy="1358662"/>
            <a:chOff x="10484812" y="0"/>
            <a:chExt cx="1707188" cy="1358662"/>
          </a:xfrm>
        </p:grpSpPr>
        <p:pic>
          <p:nvPicPr>
            <p:cNvPr id="8" name="Picture 7">
              <a:extLst>
                <a:ext uri="{FF2B5EF4-FFF2-40B4-BE49-F238E27FC236}">
                  <a16:creationId xmlns:a16="http://schemas.microsoft.com/office/drawing/2014/main" id="{232B6D43-EAE1-2C47-9566-14FA2501905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4434" t="27103" r="13753"/>
            <a:stretch/>
          </p:blipFill>
          <p:spPr>
            <a:xfrm>
              <a:off x="11688417" y="0"/>
              <a:ext cx="503583" cy="1358662"/>
            </a:xfrm>
            <a:prstGeom prst="rect">
              <a:avLst/>
            </a:prstGeom>
          </p:spPr>
        </p:pic>
        <p:pic>
          <p:nvPicPr>
            <p:cNvPr id="12" name="Picture 11">
              <a:extLst>
                <a:ext uri="{FF2B5EF4-FFF2-40B4-BE49-F238E27FC236}">
                  <a16:creationId xmlns:a16="http://schemas.microsoft.com/office/drawing/2014/main" id="{1EA91398-61B8-6947-8E02-9B73D99589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103" r="36959"/>
            <a:stretch/>
          </p:blipFill>
          <p:spPr>
            <a:xfrm>
              <a:off x="10484812" y="0"/>
              <a:ext cx="1455396" cy="1358662"/>
            </a:xfrm>
            <a:prstGeom prst="rect">
              <a:avLst/>
            </a:prstGeom>
          </p:spPr>
        </p:pic>
      </p:grpSp>
      <p:pic>
        <p:nvPicPr>
          <p:cNvPr id="13" name="Picture 12">
            <a:extLst>
              <a:ext uri="{FF2B5EF4-FFF2-40B4-BE49-F238E27FC236}">
                <a16:creationId xmlns:a16="http://schemas.microsoft.com/office/drawing/2014/main" id="{F43CB91E-D0E4-654A-9AA5-1E77C69F5DE2}"/>
              </a:ext>
            </a:extLst>
          </p:cNvPr>
          <p:cNvPicPr>
            <a:picLocks noChangeAspect="1"/>
          </p:cNvPicPr>
          <p:nvPr/>
        </p:nvPicPr>
        <p:blipFill>
          <a:blip r:embed="rId4"/>
          <a:stretch>
            <a:fillRect/>
          </a:stretch>
        </p:blipFill>
        <p:spPr>
          <a:xfrm>
            <a:off x="282281" y="6385269"/>
            <a:ext cx="1503458" cy="147579"/>
          </a:xfrm>
          <a:prstGeom prst="rect">
            <a:avLst/>
          </a:prstGeom>
        </p:spPr>
      </p:pic>
      <p:grpSp>
        <p:nvGrpSpPr>
          <p:cNvPr id="15" name="Group 14">
            <a:extLst>
              <a:ext uri="{FF2B5EF4-FFF2-40B4-BE49-F238E27FC236}">
                <a16:creationId xmlns:a16="http://schemas.microsoft.com/office/drawing/2014/main" id="{DD7652C0-9BF6-214F-823A-AF36423E2080}"/>
              </a:ext>
            </a:extLst>
          </p:cNvPr>
          <p:cNvGrpSpPr/>
          <p:nvPr userDrawn="1"/>
        </p:nvGrpSpPr>
        <p:grpSpPr>
          <a:xfrm>
            <a:off x="10484812" y="0"/>
            <a:ext cx="1707188" cy="1358662"/>
            <a:chOff x="10484812" y="0"/>
            <a:chExt cx="1707188" cy="1358662"/>
          </a:xfrm>
        </p:grpSpPr>
        <p:pic>
          <p:nvPicPr>
            <p:cNvPr id="16" name="Picture 15">
              <a:extLst>
                <a:ext uri="{FF2B5EF4-FFF2-40B4-BE49-F238E27FC236}">
                  <a16:creationId xmlns:a16="http://schemas.microsoft.com/office/drawing/2014/main" id="{3CA1E8E0-33D2-E542-B7A1-673DAA81962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64434" t="27103" r="13753"/>
            <a:stretch/>
          </p:blipFill>
          <p:spPr>
            <a:xfrm>
              <a:off x="11688417" y="0"/>
              <a:ext cx="503583" cy="1358662"/>
            </a:xfrm>
            <a:prstGeom prst="rect">
              <a:avLst/>
            </a:prstGeom>
          </p:spPr>
        </p:pic>
        <p:pic>
          <p:nvPicPr>
            <p:cNvPr id="17" name="Picture 16">
              <a:extLst>
                <a:ext uri="{FF2B5EF4-FFF2-40B4-BE49-F238E27FC236}">
                  <a16:creationId xmlns:a16="http://schemas.microsoft.com/office/drawing/2014/main" id="{D9AB13C0-C3A7-D84F-95AC-675C9A125A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36959"/>
            <a:stretch/>
          </p:blipFill>
          <p:spPr>
            <a:xfrm>
              <a:off x="10484812" y="0"/>
              <a:ext cx="1455396" cy="1358662"/>
            </a:xfrm>
            <a:prstGeom prst="rect">
              <a:avLst/>
            </a:prstGeom>
          </p:spPr>
        </p:pic>
      </p:grpSp>
      <p:sp>
        <p:nvSpPr>
          <p:cNvPr id="14" name="Subtitle 2">
            <a:extLst>
              <a:ext uri="{FF2B5EF4-FFF2-40B4-BE49-F238E27FC236}">
                <a16:creationId xmlns:a16="http://schemas.microsoft.com/office/drawing/2014/main" id="{9B2A291E-2FBE-5148-878B-BC1388655289}"/>
              </a:ext>
            </a:extLst>
          </p:cNvPr>
          <p:cNvSpPr txBox="1">
            <a:spLocks/>
          </p:cNvSpPr>
          <p:nvPr userDrawn="1"/>
        </p:nvSpPr>
        <p:spPr>
          <a:xfrm>
            <a:off x="25401" y="6394505"/>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noProof="0" dirty="0">
                <a:solidFill>
                  <a:schemeClr val="tx1"/>
                </a:solidFill>
              </a:rPr>
              <a:t>Finnish Magazine Media Association – Customer Magazine Survey 2022</a:t>
            </a:r>
          </a:p>
        </p:txBody>
      </p:sp>
    </p:spTree>
    <p:extLst>
      <p:ext uri="{BB962C8B-B14F-4D97-AF65-F5344CB8AC3E}">
        <p14:creationId xmlns:p14="http://schemas.microsoft.com/office/powerpoint/2010/main" val="57405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Perustyyli 2 yksi pal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hasCustomPrompt="1"/>
          </p:nvPr>
        </p:nvSpPr>
        <p:spPr>
          <a:xfrm>
            <a:off x="838199" y="358282"/>
            <a:ext cx="10515599" cy="479918"/>
          </a:xfrm>
          <a:solidFill>
            <a:schemeClr val="accent1"/>
          </a:solidFill>
        </p:spPr>
        <p:txBody>
          <a:bodyPr/>
          <a:lstStyle>
            <a:lvl1pPr algn="ctr">
              <a:defRPr sz="2000">
                <a:solidFill>
                  <a:schemeClr val="bg1"/>
                </a:solidFill>
                <a:latin typeface="Canela Medium" pitchFamily="2" charset="77"/>
              </a:defRPr>
            </a:lvl1pPr>
          </a:lstStyle>
          <a:p>
            <a:r>
              <a:rPr lang="en-GB" dirty="0" err="1"/>
              <a:t>Otsikko</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198605"/>
            <a:ext cx="10515600" cy="4821195"/>
          </a:xfrm>
        </p:spPr>
        <p:txBody>
          <a:bodyPr/>
          <a:lstStyle>
            <a:lvl1pPr>
              <a:lnSpc>
                <a:spcPct val="120000"/>
              </a:lnSpc>
              <a:defRPr sz="1700" b="0" i="0">
                <a:solidFill>
                  <a:srgbClr val="002649"/>
                </a:solidFill>
                <a:latin typeface="Neue Haas Unica W1G Light" panose="020B0404030206020203" pitchFamily="34" charset="0"/>
              </a:defRPr>
            </a:lvl1pPr>
            <a:lvl2pPr>
              <a:lnSpc>
                <a:spcPct val="120000"/>
              </a:lnSpc>
              <a:defRPr sz="1700" b="0" i="0">
                <a:solidFill>
                  <a:srgbClr val="002649"/>
                </a:solidFill>
                <a:latin typeface="Neue Haas Unica W1G Light" panose="020B0404030206020203" pitchFamily="34" charset="0"/>
              </a:defRPr>
            </a:lvl2pPr>
            <a:lvl3pPr>
              <a:lnSpc>
                <a:spcPct val="120000"/>
              </a:lnSpc>
              <a:defRPr sz="17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3" name="Picture 12">
            <a:extLst>
              <a:ext uri="{FF2B5EF4-FFF2-40B4-BE49-F238E27FC236}">
                <a16:creationId xmlns:a16="http://schemas.microsoft.com/office/drawing/2014/main" id="{F43CB91E-D0E4-654A-9AA5-1E77C69F5DE2}"/>
              </a:ext>
            </a:extLst>
          </p:cNvPr>
          <p:cNvPicPr>
            <a:picLocks noChangeAspect="1"/>
          </p:cNvPicPr>
          <p:nvPr userDrawn="1"/>
        </p:nvPicPr>
        <p:blipFill>
          <a:blip r:embed="rId3"/>
          <a:stretch>
            <a:fillRect/>
          </a:stretch>
        </p:blipFill>
        <p:spPr>
          <a:xfrm>
            <a:off x="282281" y="6385269"/>
            <a:ext cx="1503458" cy="147579"/>
          </a:xfrm>
          <a:prstGeom prst="rect">
            <a:avLst/>
          </a:prstGeom>
        </p:spPr>
      </p:pic>
      <p:sp>
        <p:nvSpPr>
          <p:cNvPr id="8" name="Subtitle 2">
            <a:extLst>
              <a:ext uri="{FF2B5EF4-FFF2-40B4-BE49-F238E27FC236}">
                <a16:creationId xmlns:a16="http://schemas.microsoft.com/office/drawing/2014/main" id="{5DE87669-B57C-A74B-8BF5-0C388BCB01BF}"/>
              </a:ext>
            </a:extLst>
          </p:cNvPr>
          <p:cNvSpPr txBox="1">
            <a:spLocks/>
          </p:cNvSpPr>
          <p:nvPr userDrawn="1"/>
        </p:nvSpPr>
        <p:spPr>
          <a:xfrm>
            <a:off x="25401" y="6394505"/>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noProof="0" dirty="0">
                <a:solidFill>
                  <a:schemeClr val="tx1"/>
                </a:solidFill>
              </a:rPr>
              <a:t>Finnish Magazine Media Association – Customer Magazine Survey 2022</a:t>
            </a:r>
          </a:p>
        </p:txBody>
      </p:sp>
    </p:spTree>
    <p:extLst>
      <p:ext uri="{BB962C8B-B14F-4D97-AF65-F5344CB8AC3E}">
        <p14:creationId xmlns:p14="http://schemas.microsoft.com/office/powerpoint/2010/main" val="561913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Perustyyli 2 juoksevaa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hasCustomPrompt="1"/>
          </p:nvPr>
        </p:nvSpPr>
        <p:spPr>
          <a:xfrm>
            <a:off x="838199" y="358281"/>
            <a:ext cx="10515599" cy="826483"/>
          </a:xfrm>
          <a:solidFill>
            <a:schemeClr val="accent1"/>
          </a:solidFill>
        </p:spPr>
        <p:txBody>
          <a:bodyPr/>
          <a:lstStyle>
            <a:lvl1pPr algn="ctr">
              <a:defRPr sz="2000">
                <a:solidFill>
                  <a:schemeClr val="bg1"/>
                </a:solidFill>
                <a:latin typeface="Canela Medium" pitchFamily="2" charset="77"/>
              </a:defRPr>
            </a:lvl1pPr>
          </a:lstStyle>
          <a:p>
            <a:r>
              <a:rPr lang="en-GB" dirty="0" err="1"/>
              <a:t>Otsikko</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487837"/>
            <a:ext cx="10515600" cy="4531963"/>
          </a:xfrm>
        </p:spPr>
        <p:txBody>
          <a:bodyPr numCol="2" spcCol="360000"/>
          <a:lstStyle>
            <a:lvl1pPr>
              <a:lnSpc>
                <a:spcPct val="120000"/>
              </a:lnSpc>
              <a:defRPr sz="1700" b="0" i="0">
                <a:solidFill>
                  <a:srgbClr val="002649"/>
                </a:solidFill>
                <a:latin typeface="Neue Haas Unica W1G Light" panose="020B0404030206020203" pitchFamily="34" charset="0"/>
              </a:defRPr>
            </a:lvl1pPr>
            <a:lvl2pPr>
              <a:lnSpc>
                <a:spcPct val="120000"/>
              </a:lnSpc>
              <a:defRPr sz="1700" b="0" i="0">
                <a:solidFill>
                  <a:srgbClr val="002649"/>
                </a:solidFill>
                <a:latin typeface="Neue Haas Unica W1G Light" panose="020B0404030206020203" pitchFamily="34" charset="0"/>
              </a:defRPr>
            </a:lvl2pPr>
            <a:lvl3pPr>
              <a:lnSpc>
                <a:spcPct val="120000"/>
              </a:lnSpc>
              <a:defRPr sz="17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3" name="Picture 12">
            <a:extLst>
              <a:ext uri="{FF2B5EF4-FFF2-40B4-BE49-F238E27FC236}">
                <a16:creationId xmlns:a16="http://schemas.microsoft.com/office/drawing/2014/main" id="{F43CB91E-D0E4-654A-9AA5-1E77C69F5DE2}"/>
              </a:ext>
            </a:extLst>
          </p:cNvPr>
          <p:cNvPicPr>
            <a:picLocks noChangeAspect="1"/>
          </p:cNvPicPr>
          <p:nvPr userDrawn="1"/>
        </p:nvPicPr>
        <p:blipFill>
          <a:blip r:embed="rId3"/>
          <a:stretch>
            <a:fillRect/>
          </a:stretch>
        </p:blipFill>
        <p:spPr>
          <a:xfrm>
            <a:off x="282281" y="6385269"/>
            <a:ext cx="1503458" cy="147579"/>
          </a:xfrm>
          <a:prstGeom prst="rect">
            <a:avLst/>
          </a:prstGeom>
        </p:spPr>
      </p:pic>
      <p:sp>
        <p:nvSpPr>
          <p:cNvPr id="8" name="Subtitle 2">
            <a:extLst>
              <a:ext uri="{FF2B5EF4-FFF2-40B4-BE49-F238E27FC236}">
                <a16:creationId xmlns:a16="http://schemas.microsoft.com/office/drawing/2014/main" id="{7252CEF0-E821-AA4F-AD92-F6592C0EB2A5}"/>
              </a:ext>
            </a:extLst>
          </p:cNvPr>
          <p:cNvSpPr txBox="1">
            <a:spLocks/>
          </p:cNvSpPr>
          <p:nvPr userDrawn="1"/>
        </p:nvSpPr>
        <p:spPr>
          <a:xfrm>
            <a:off x="25401" y="6394505"/>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noProof="0" dirty="0">
                <a:solidFill>
                  <a:schemeClr val="tx1"/>
                </a:solidFill>
              </a:rPr>
              <a:t>Finnish Magazine Media Association – Customer Magazine Survey 2022</a:t>
            </a:r>
          </a:p>
        </p:txBody>
      </p:sp>
    </p:spTree>
    <p:extLst>
      <p:ext uri="{BB962C8B-B14F-4D97-AF65-F5344CB8AC3E}">
        <p14:creationId xmlns:p14="http://schemas.microsoft.com/office/powerpoint/2010/main" val="3958888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US"/>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buNone/>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8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buNone/>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8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grpSp>
        <p:nvGrpSpPr>
          <p:cNvPr id="12" name="Group 11">
            <a:extLst>
              <a:ext uri="{FF2B5EF4-FFF2-40B4-BE49-F238E27FC236}">
                <a16:creationId xmlns:a16="http://schemas.microsoft.com/office/drawing/2014/main" id="{AEDF2B15-CCEA-AE4B-A94B-A887FAD27BCA}"/>
              </a:ext>
            </a:extLst>
          </p:cNvPr>
          <p:cNvGrpSpPr/>
          <p:nvPr/>
        </p:nvGrpSpPr>
        <p:grpSpPr>
          <a:xfrm>
            <a:off x="10484812" y="0"/>
            <a:ext cx="1707188" cy="1358662"/>
            <a:chOff x="10484812" y="0"/>
            <a:chExt cx="1707188" cy="1358662"/>
          </a:xfrm>
        </p:grpSpPr>
        <p:pic>
          <p:nvPicPr>
            <p:cNvPr id="13" name="Picture 12">
              <a:extLst>
                <a:ext uri="{FF2B5EF4-FFF2-40B4-BE49-F238E27FC236}">
                  <a16:creationId xmlns:a16="http://schemas.microsoft.com/office/drawing/2014/main" id="{5F7BE1E7-6DA1-CA4A-970C-4D8F48D5FDA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4434" t="27103" r="13753"/>
            <a:stretch/>
          </p:blipFill>
          <p:spPr>
            <a:xfrm>
              <a:off x="11688417" y="0"/>
              <a:ext cx="503583" cy="1358662"/>
            </a:xfrm>
            <a:prstGeom prst="rect">
              <a:avLst/>
            </a:prstGeom>
          </p:spPr>
        </p:pic>
        <p:pic>
          <p:nvPicPr>
            <p:cNvPr id="14" name="Picture 13">
              <a:extLst>
                <a:ext uri="{FF2B5EF4-FFF2-40B4-BE49-F238E27FC236}">
                  <a16:creationId xmlns:a16="http://schemas.microsoft.com/office/drawing/2014/main" id="{F0590058-70C9-6444-95DC-D8ACB72BEC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7103" r="36959"/>
            <a:stretch/>
          </p:blipFill>
          <p:spPr>
            <a:xfrm>
              <a:off x="10484812" y="0"/>
              <a:ext cx="1455396" cy="1358662"/>
            </a:xfrm>
            <a:prstGeom prst="rect">
              <a:avLst/>
            </a:prstGeom>
          </p:spPr>
        </p:pic>
      </p:grpSp>
      <p:pic>
        <p:nvPicPr>
          <p:cNvPr id="16" name="Picture 15">
            <a:extLst>
              <a:ext uri="{FF2B5EF4-FFF2-40B4-BE49-F238E27FC236}">
                <a16:creationId xmlns:a16="http://schemas.microsoft.com/office/drawing/2014/main" id="{A8E0E311-D326-6141-A8CF-CAF516E6BC1F}"/>
              </a:ext>
            </a:extLst>
          </p:cNvPr>
          <p:cNvPicPr>
            <a:picLocks noChangeAspect="1"/>
          </p:cNvPicPr>
          <p:nvPr userDrawn="1"/>
        </p:nvPicPr>
        <p:blipFill>
          <a:blip r:embed="rId4"/>
          <a:stretch>
            <a:fillRect/>
          </a:stretch>
        </p:blipFill>
        <p:spPr>
          <a:xfrm>
            <a:off x="282281" y="6385269"/>
            <a:ext cx="1503458" cy="147579"/>
          </a:xfrm>
          <a:prstGeom prst="rect">
            <a:avLst/>
          </a:prstGeom>
        </p:spPr>
      </p:pic>
      <p:grpSp>
        <p:nvGrpSpPr>
          <p:cNvPr id="17" name="Group 16">
            <a:extLst>
              <a:ext uri="{FF2B5EF4-FFF2-40B4-BE49-F238E27FC236}">
                <a16:creationId xmlns:a16="http://schemas.microsoft.com/office/drawing/2014/main" id="{405D3D1F-ACF7-664C-AAFD-D2665CEDE116}"/>
              </a:ext>
            </a:extLst>
          </p:cNvPr>
          <p:cNvGrpSpPr/>
          <p:nvPr userDrawn="1"/>
        </p:nvGrpSpPr>
        <p:grpSpPr>
          <a:xfrm>
            <a:off x="10484812" y="0"/>
            <a:ext cx="1707188" cy="1358662"/>
            <a:chOff x="10484812" y="0"/>
            <a:chExt cx="1707188" cy="1358662"/>
          </a:xfrm>
        </p:grpSpPr>
        <p:pic>
          <p:nvPicPr>
            <p:cNvPr id="18" name="Picture 17">
              <a:extLst>
                <a:ext uri="{FF2B5EF4-FFF2-40B4-BE49-F238E27FC236}">
                  <a16:creationId xmlns:a16="http://schemas.microsoft.com/office/drawing/2014/main" id="{BFA6A8C2-86D4-F84D-A660-02F6BEE8B77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64434" t="27103" r="13753"/>
            <a:stretch/>
          </p:blipFill>
          <p:spPr>
            <a:xfrm>
              <a:off x="11688417" y="0"/>
              <a:ext cx="503583" cy="1358662"/>
            </a:xfrm>
            <a:prstGeom prst="rect">
              <a:avLst/>
            </a:prstGeom>
          </p:spPr>
        </p:pic>
        <p:pic>
          <p:nvPicPr>
            <p:cNvPr id="19" name="Picture 18">
              <a:extLst>
                <a:ext uri="{FF2B5EF4-FFF2-40B4-BE49-F238E27FC236}">
                  <a16:creationId xmlns:a16="http://schemas.microsoft.com/office/drawing/2014/main" id="{D6B30A04-0D0C-174A-BA8E-BD64330A606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36959"/>
            <a:stretch/>
          </p:blipFill>
          <p:spPr>
            <a:xfrm>
              <a:off x="10484812" y="0"/>
              <a:ext cx="1455396" cy="1358662"/>
            </a:xfrm>
            <a:prstGeom prst="rect">
              <a:avLst/>
            </a:prstGeom>
          </p:spPr>
        </p:pic>
      </p:grpSp>
      <p:sp>
        <p:nvSpPr>
          <p:cNvPr id="20" name="Subtitle 2">
            <a:extLst>
              <a:ext uri="{FF2B5EF4-FFF2-40B4-BE49-F238E27FC236}">
                <a16:creationId xmlns:a16="http://schemas.microsoft.com/office/drawing/2014/main" id="{7AF95330-3594-7F43-9BEE-E3F8680F0995}"/>
              </a:ext>
            </a:extLst>
          </p:cNvPr>
          <p:cNvSpPr txBox="1">
            <a:spLocks/>
          </p:cNvSpPr>
          <p:nvPr userDrawn="1"/>
        </p:nvSpPr>
        <p:spPr>
          <a:xfrm>
            <a:off x="25401" y="6394505"/>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noProof="0" dirty="0">
                <a:solidFill>
                  <a:schemeClr val="tx1"/>
                </a:solidFill>
              </a:rPr>
              <a:t>Finnish Magazine Media Association – Customer Magazine Survey 2022</a:t>
            </a:r>
          </a:p>
        </p:txBody>
      </p:sp>
    </p:spTree>
    <p:extLst>
      <p:ext uri="{BB962C8B-B14F-4D97-AF65-F5344CB8AC3E}">
        <p14:creationId xmlns:p14="http://schemas.microsoft.com/office/powerpoint/2010/main" val="2499555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US"/>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56261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US"/>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pic>
        <p:nvPicPr>
          <p:cNvPr id="12" name="Picture 11">
            <a:extLst>
              <a:ext uri="{FF2B5EF4-FFF2-40B4-BE49-F238E27FC236}">
                <a16:creationId xmlns:a16="http://schemas.microsoft.com/office/drawing/2014/main" id="{D44A62F2-D5C7-FC46-AAEB-53C7A973E1C3}"/>
              </a:ext>
            </a:extLst>
          </p:cNvPr>
          <p:cNvPicPr>
            <a:picLocks noChangeAspect="1"/>
          </p:cNvPicPr>
          <p:nvPr userDrawn="1"/>
        </p:nvPicPr>
        <p:blipFill>
          <a:blip r:embed="rId4"/>
          <a:stretch>
            <a:fillRect/>
          </a:stretch>
        </p:blipFill>
        <p:spPr>
          <a:xfrm>
            <a:off x="282281" y="6385269"/>
            <a:ext cx="1503458" cy="147579"/>
          </a:xfrm>
          <a:prstGeom prst="rect">
            <a:avLst/>
          </a:prstGeom>
        </p:spPr>
      </p:pic>
    </p:spTree>
    <p:extLst>
      <p:ext uri="{BB962C8B-B14F-4D97-AF65-F5344CB8AC3E}">
        <p14:creationId xmlns:p14="http://schemas.microsoft.com/office/powerpoint/2010/main" val="1262746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FF6464"/>
                </a:solidFill>
                <a:latin typeface="Canela Medium" pitchFamily="2" charset="77"/>
              </a:defRPr>
            </a:lvl1pPr>
          </a:lstStyle>
          <a:p>
            <a:r>
              <a:rPr lang="en-US"/>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p:nvPicPr>
        <p:blipFill>
          <a:blip r:embed="rId2"/>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87D412A1-AF24-0F40-B4BD-83E14FA32266}"/>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97113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US"/>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p:nvPicPr>
        <p:blipFill>
          <a:blip r:embed="rId2"/>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F1AE8F90-944F-6749-BFD9-9F1BC660917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99021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pic>
        <p:nvPicPr>
          <p:cNvPr id="11" name="Picture 10">
            <a:extLst>
              <a:ext uri="{FF2B5EF4-FFF2-40B4-BE49-F238E27FC236}">
                <a16:creationId xmlns:a16="http://schemas.microsoft.com/office/drawing/2014/main" id="{3DA781EB-246D-734E-8A8E-4085A657B665}"/>
              </a:ext>
            </a:extLst>
          </p:cNvPr>
          <p:cNvPicPr>
            <a:picLocks noChangeAspect="1"/>
          </p:cNvPicPr>
          <p:nvPr userDrawn="1"/>
        </p:nvPicPr>
        <p:blipFill>
          <a:blip r:embed="rId5"/>
          <a:stretch>
            <a:fillRect/>
          </a:stretch>
        </p:blipFill>
        <p:spPr>
          <a:xfrm>
            <a:off x="282281" y="6385269"/>
            <a:ext cx="1503458" cy="147579"/>
          </a:xfrm>
          <a:prstGeom prst="rect">
            <a:avLst/>
          </a:prstGeom>
        </p:spPr>
      </p:pic>
      <p:pic>
        <p:nvPicPr>
          <p:cNvPr id="9" name="Picture 8">
            <a:extLst>
              <a:ext uri="{FF2B5EF4-FFF2-40B4-BE49-F238E27FC236}">
                <a16:creationId xmlns:a16="http://schemas.microsoft.com/office/drawing/2014/main" id="{ECF2EC68-C36E-A44D-84B1-3A917E597C55}"/>
              </a:ext>
            </a:extLst>
          </p:cNvPr>
          <p:cNvPicPr>
            <a:picLocks noChangeAspect="1"/>
          </p:cNvPicPr>
          <p:nvPr userDrawn="1"/>
        </p:nvPicPr>
        <p:blipFill>
          <a:blip r:embed="rId2"/>
          <a:stretch>
            <a:fillRect/>
          </a:stretch>
        </p:blipFill>
        <p:spPr>
          <a:xfrm>
            <a:off x="896914" y="656952"/>
            <a:ext cx="5199086" cy="5357765"/>
          </a:xfrm>
          <a:prstGeom prst="rect">
            <a:avLst/>
          </a:prstGeom>
        </p:spPr>
      </p:pic>
    </p:spTree>
    <p:extLst>
      <p:ext uri="{BB962C8B-B14F-4D97-AF65-F5344CB8AC3E}">
        <p14:creationId xmlns:p14="http://schemas.microsoft.com/office/powerpoint/2010/main" val="1560924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ECF2EC68-C36E-A44D-84B1-3A917E597C55}"/>
              </a:ext>
            </a:extLst>
          </p:cNvPr>
          <p:cNvPicPr>
            <a:picLocks noChangeAspect="1"/>
          </p:cNvPicPr>
          <p:nvPr userDrawn="1"/>
        </p:nvPicPr>
        <p:blipFill>
          <a:blip r:embed="rId2"/>
          <a:stretch>
            <a:fillRect/>
          </a:stretch>
        </p:blipFill>
        <p:spPr>
          <a:xfrm>
            <a:off x="896914" y="656952"/>
            <a:ext cx="5199086" cy="5357765"/>
          </a:xfrm>
          <a:prstGeom prst="rect">
            <a:avLst/>
          </a:prstGeom>
        </p:spPr>
      </p:pic>
    </p:spTree>
    <p:extLst>
      <p:ext uri="{BB962C8B-B14F-4D97-AF65-F5344CB8AC3E}">
        <p14:creationId xmlns:p14="http://schemas.microsoft.com/office/powerpoint/2010/main" val="1865121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latin typeface="Canela Medium" pitchFamily="2" charset="77"/>
              </a:defRPr>
            </a:lvl1pPr>
          </a:lstStyle>
          <a:p>
            <a:r>
              <a:rPr lang="en-US"/>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p:nvCxnSpPr>
        <p:spPr>
          <a:xfrm>
            <a:off x="1169071" y="1366807"/>
            <a:ext cx="99411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lvl1pPr>
          </a:lstStyle>
          <a:p>
            <a:pPr lvl="0"/>
            <a:r>
              <a:rPr lang="en-US"/>
              <a:t>Click to edit Master text styles</a:t>
            </a:r>
          </a:p>
        </p:txBody>
      </p:sp>
      <p:pic>
        <p:nvPicPr>
          <p:cNvPr id="13" name="Picture 12">
            <a:extLst>
              <a:ext uri="{FF2B5EF4-FFF2-40B4-BE49-F238E27FC236}">
                <a16:creationId xmlns:a16="http://schemas.microsoft.com/office/drawing/2014/main" id="{6B35A335-E75A-B64C-BAC3-E5B6C2473022}"/>
              </a:ext>
            </a:extLst>
          </p:cNvPr>
          <p:cNvPicPr>
            <a:picLocks noChangeAspect="1"/>
          </p:cNvPicPr>
          <p:nvPr/>
        </p:nvPicPr>
        <p:blipFill>
          <a:blip r:embed="rId3"/>
          <a:stretch>
            <a:fillRect/>
          </a:stretch>
        </p:blipFill>
        <p:spPr>
          <a:xfrm>
            <a:off x="282281" y="6384907"/>
            <a:ext cx="1503458" cy="147579"/>
          </a:xfrm>
          <a:prstGeom prst="rect">
            <a:avLst/>
          </a:prstGeom>
        </p:spPr>
      </p:pic>
      <p:cxnSp>
        <p:nvCxnSpPr>
          <p:cNvPr id="8" name="Straight Connector 7">
            <a:extLst>
              <a:ext uri="{FF2B5EF4-FFF2-40B4-BE49-F238E27FC236}">
                <a16:creationId xmlns:a16="http://schemas.microsoft.com/office/drawing/2014/main" id="{34F91565-860F-C742-B659-EB6A41EC3461}"/>
              </a:ext>
            </a:extLst>
          </p:cNvPr>
          <p:cNvCxnSpPr/>
          <p:nvPr userDrawn="1"/>
        </p:nvCxnSpPr>
        <p:spPr>
          <a:xfrm>
            <a:off x="1169071" y="1366807"/>
            <a:ext cx="99411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A49B53B1-438F-694D-8388-1611F197E2FE}"/>
              </a:ext>
            </a:extLst>
          </p:cNvPr>
          <p:cNvSpPr txBox="1">
            <a:spLocks/>
          </p:cNvSpPr>
          <p:nvPr userDrawn="1"/>
        </p:nvSpPr>
        <p:spPr>
          <a:xfrm>
            <a:off x="25401" y="6394505"/>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noProof="0" dirty="0">
                <a:solidFill>
                  <a:schemeClr val="accent2"/>
                </a:solidFill>
              </a:rPr>
              <a:t>Finnish Magazine Media Association – Customer Magazine Survey 2022</a:t>
            </a:r>
          </a:p>
        </p:txBody>
      </p:sp>
    </p:spTree>
    <p:extLst>
      <p:ext uri="{BB962C8B-B14F-4D97-AF65-F5344CB8AC3E}">
        <p14:creationId xmlns:p14="http://schemas.microsoft.com/office/powerpoint/2010/main" val="40635480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US"/>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12" name="Subtitle 2">
            <a:extLst>
              <a:ext uri="{FF2B5EF4-FFF2-40B4-BE49-F238E27FC236}">
                <a16:creationId xmlns:a16="http://schemas.microsoft.com/office/drawing/2014/main" id="{C2297D2B-70FB-C44F-B6F7-90D9BB2899F8}"/>
              </a:ext>
            </a:extLst>
          </p:cNvPr>
          <p:cNvSpPr txBox="1">
            <a:spLocks/>
          </p:cNvSpPr>
          <p:nvPr/>
        </p:nvSpPr>
        <p:spPr>
          <a:xfrm>
            <a:off x="0" y="315889"/>
            <a:ext cx="5637211" cy="34615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bg1"/>
                </a:solidFill>
              </a:rPr>
              <a:t>ADAM-lukijatutkimus,</a:t>
            </a:r>
            <a:r>
              <a:rPr lang="en-US" sz="1400" dirty="0">
                <a:solidFill>
                  <a:schemeClr val="bg1"/>
                </a:solidFill>
              </a:rPr>
              <a:t>Tehy-lehti2/2021</a:t>
            </a:r>
            <a:endParaRPr lang="en-FI" sz="1400" dirty="0">
              <a:solidFill>
                <a:schemeClr val="bg1"/>
              </a:solidFill>
            </a:endParaRPr>
          </a:p>
        </p:txBody>
      </p:sp>
      <p:pic>
        <p:nvPicPr>
          <p:cNvPr id="13" name="Picture 12">
            <a:extLst>
              <a:ext uri="{FF2B5EF4-FFF2-40B4-BE49-F238E27FC236}">
                <a16:creationId xmlns:a16="http://schemas.microsoft.com/office/drawing/2014/main" id="{4354BD40-A9F0-DA46-AFA3-A08D0C8FA7B3}"/>
              </a:ext>
            </a:extLst>
          </p:cNvPr>
          <p:cNvPicPr>
            <a:picLocks noChangeAspect="1"/>
          </p:cNvPicPr>
          <p:nvPr/>
        </p:nvPicPr>
        <p:blipFill>
          <a:blip r:embed="rId3"/>
          <a:stretch>
            <a:fillRect/>
          </a:stretch>
        </p:blipFill>
        <p:spPr>
          <a:xfrm>
            <a:off x="318106" y="6383715"/>
            <a:ext cx="1467633" cy="144062"/>
          </a:xfrm>
          <a:prstGeom prst="rect">
            <a:avLst/>
          </a:prstGeom>
        </p:spPr>
      </p:pic>
      <p:sp>
        <p:nvSpPr>
          <p:cNvPr id="9" name="Rectangle 8">
            <a:extLst>
              <a:ext uri="{FF2B5EF4-FFF2-40B4-BE49-F238E27FC236}">
                <a16:creationId xmlns:a16="http://schemas.microsoft.com/office/drawing/2014/main" id="{256C105F-4D36-E342-B30F-40872D54E4ED}"/>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11" name="Subtitle 2">
            <a:extLst>
              <a:ext uri="{FF2B5EF4-FFF2-40B4-BE49-F238E27FC236}">
                <a16:creationId xmlns:a16="http://schemas.microsoft.com/office/drawing/2014/main" id="{170C16D8-388C-E042-A3D9-D1A1F2C14426}"/>
              </a:ext>
            </a:extLst>
          </p:cNvPr>
          <p:cNvSpPr txBox="1">
            <a:spLocks/>
          </p:cNvSpPr>
          <p:nvPr userDrawn="1"/>
        </p:nvSpPr>
        <p:spPr>
          <a:xfrm>
            <a:off x="0" y="315889"/>
            <a:ext cx="5637211" cy="34615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0" dirty="0">
                <a:solidFill>
                  <a:schemeClr val="bg1"/>
                </a:solidFill>
              </a:rPr>
              <a:t>ASSI – asiakasmediatutkimus 2022</a:t>
            </a:r>
          </a:p>
        </p:txBody>
      </p:sp>
      <p:pic>
        <p:nvPicPr>
          <p:cNvPr id="14" name="Picture 13">
            <a:extLst>
              <a:ext uri="{FF2B5EF4-FFF2-40B4-BE49-F238E27FC236}">
                <a16:creationId xmlns:a16="http://schemas.microsoft.com/office/drawing/2014/main" id="{80934E59-612B-7443-A41D-C36058260454}"/>
              </a:ext>
            </a:extLst>
          </p:cNvPr>
          <p:cNvPicPr>
            <a:picLocks noChangeAspect="1"/>
          </p:cNvPicPr>
          <p:nvPr userDrawn="1"/>
        </p:nvPicPr>
        <p:blipFill>
          <a:blip r:embed="rId3"/>
          <a:stretch>
            <a:fillRect/>
          </a:stretch>
        </p:blipFill>
        <p:spPr>
          <a:xfrm>
            <a:off x="318106" y="6383715"/>
            <a:ext cx="1467633" cy="144062"/>
          </a:xfrm>
          <a:prstGeom prst="rect">
            <a:avLst/>
          </a:prstGeom>
        </p:spPr>
      </p:pic>
    </p:spTree>
    <p:extLst>
      <p:ext uri="{BB962C8B-B14F-4D97-AF65-F5344CB8AC3E}">
        <p14:creationId xmlns:p14="http://schemas.microsoft.com/office/powerpoint/2010/main" val="3211190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Text Placeholder 3">
            <a:extLst>
              <a:ext uri="{FF2B5EF4-FFF2-40B4-BE49-F238E27FC236}">
                <a16:creationId xmlns:a16="http://schemas.microsoft.com/office/drawing/2014/main" id="{61B1DF3D-FFF1-544C-9D09-EC9A99E369E2}"/>
              </a:ext>
            </a:extLst>
          </p:cNvPr>
          <p:cNvSpPr>
            <a:spLocks noGrp="1"/>
          </p:cNvSpPr>
          <p:nvPr>
            <p:ph type="body" sz="quarter" idx="10" hasCustomPrompt="1"/>
          </p:nvPr>
        </p:nvSpPr>
        <p:spPr>
          <a:xfrm>
            <a:off x="0" y="0"/>
            <a:ext cx="5637213" cy="6858000"/>
          </a:xfrm>
        </p:spPr>
        <p:txBody>
          <a:bodyPr lIns="720000" tIns="720000" rIns="720000" bIns="720000" anchor="ctr"/>
          <a:lstStyle>
            <a:lvl1pPr algn="ctr">
              <a:buNone/>
              <a:defRPr sz="2000" b="0" i="0">
                <a:solidFill>
                  <a:schemeClr val="bg1"/>
                </a:solidFill>
                <a:latin typeface="Neue Haas Unica W1G Medium" panose="020B0404030206020203" pitchFamily="34" charset="0"/>
              </a:defRPr>
            </a:lvl1pPr>
            <a:lvl2pPr>
              <a:buNone/>
              <a:defRPr sz="1600" b="0" i="0">
                <a:solidFill>
                  <a:schemeClr val="bg1"/>
                </a:solidFill>
                <a:latin typeface="Neue Haas Unica W1G Medium" panose="020B0404030206020203" pitchFamily="34" charset="0"/>
              </a:defRPr>
            </a:lvl2pPr>
            <a:lvl3pPr>
              <a:defRPr sz="1600" b="0" i="0">
                <a:solidFill>
                  <a:schemeClr val="bg1"/>
                </a:solidFill>
                <a:latin typeface="Neue Haas Unica W1G Medium" panose="020B0404030206020203" pitchFamily="34" charset="0"/>
              </a:defRPr>
            </a:lvl3pPr>
            <a:lvl4pPr>
              <a:defRPr sz="1600" b="0" i="0">
                <a:solidFill>
                  <a:schemeClr val="bg1"/>
                </a:solidFill>
                <a:latin typeface="Neue Haas Unica W1G Medium" panose="020B0404030206020203" pitchFamily="34" charset="0"/>
              </a:defRPr>
            </a:lvl4pPr>
            <a:lvl5pPr>
              <a:defRPr sz="1600" b="0" i="0">
                <a:solidFill>
                  <a:schemeClr val="bg1"/>
                </a:solidFill>
                <a:latin typeface="Neue Haas Unica W1G Medium" panose="020B0404030206020203" pitchFamily="34" charset="0"/>
              </a:defRPr>
            </a:lvl5pPr>
          </a:lstStyle>
          <a:p>
            <a:pPr lvl="0"/>
            <a:r>
              <a:rPr lang="en-GB" dirty="0" err="1"/>
              <a:t>Tähän</a:t>
            </a:r>
            <a:r>
              <a:rPr lang="en-GB" dirty="0"/>
              <a:t> </a:t>
            </a:r>
            <a:r>
              <a:rPr lang="en-GB" dirty="0" err="1"/>
              <a:t>tulee</a:t>
            </a:r>
            <a:r>
              <a:rPr lang="en-GB" dirty="0"/>
              <a:t> </a:t>
            </a:r>
            <a:r>
              <a:rPr lang="en-GB" dirty="0" err="1"/>
              <a:t>tekstiä</a:t>
            </a:r>
            <a:r>
              <a:rPr lang="en-GB" dirty="0"/>
              <a:t>. Kuvan </a:t>
            </a:r>
            <a:r>
              <a:rPr lang="en-GB" dirty="0" err="1"/>
              <a:t>paikka</a:t>
            </a:r>
            <a:r>
              <a:rPr lang="en-GB" dirty="0"/>
              <a:t> </a:t>
            </a:r>
            <a:r>
              <a:rPr lang="en-GB" dirty="0" err="1"/>
              <a:t>oikealla</a:t>
            </a:r>
            <a:r>
              <a:rPr lang="en-GB" dirty="0"/>
              <a:t>.</a:t>
            </a:r>
          </a:p>
        </p:txBody>
      </p:sp>
      <p:pic>
        <p:nvPicPr>
          <p:cNvPr id="5" name="Picture 4">
            <a:extLst>
              <a:ext uri="{FF2B5EF4-FFF2-40B4-BE49-F238E27FC236}">
                <a16:creationId xmlns:a16="http://schemas.microsoft.com/office/drawing/2014/main" id="{24D1CFA4-EDDE-694D-8513-0734361DED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048" r="39959"/>
          <a:stretch/>
        </p:blipFill>
        <p:spPr>
          <a:xfrm>
            <a:off x="10504168" y="0"/>
            <a:ext cx="1687831" cy="1832516"/>
          </a:xfrm>
          <a:prstGeom prst="rect">
            <a:avLst/>
          </a:prstGeom>
        </p:spPr>
      </p:pic>
      <p:pic>
        <p:nvPicPr>
          <p:cNvPr id="14" name="Picture 13">
            <a:extLst>
              <a:ext uri="{FF2B5EF4-FFF2-40B4-BE49-F238E27FC236}">
                <a16:creationId xmlns:a16="http://schemas.microsoft.com/office/drawing/2014/main" id="{E2246287-90C3-CB4F-A42A-0C9C43F1AF18}"/>
              </a:ext>
            </a:extLst>
          </p:cNvPr>
          <p:cNvPicPr>
            <a:picLocks noChangeAspect="1"/>
          </p:cNvPicPr>
          <p:nvPr/>
        </p:nvPicPr>
        <p:blipFill>
          <a:blip r:embed="rId4"/>
          <a:stretch>
            <a:fillRect/>
          </a:stretch>
        </p:blipFill>
        <p:spPr>
          <a:xfrm>
            <a:off x="318106" y="6383715"/>
            <a:ext cx="1467633" cy="144062"/>
          </a:xfrm>
          <a:prstGeom prst="rect">
            <a:avLst/>
          </a:prstGeom>
        </p:spPr>
      </p:pic>
      <p:sp>
        <p:nvSpPr>
          <p:cNvPr id="16" name="Subtitle 2">
            <a:extLst>
              <a:ext uri="{FF2B5EF4-FFF2-40B4-BE49-F238E27FC236}">
                <a16:creationId xmlns:a16="http://schemas.microsoft.com/office/drawing/2014/main" id="{B2955371-8161-1A4C-939E-CE41C32115AB}"/>
              </a:ext>
            </a:extLst>
          </p:cNvPr>
          <p:cNvSpPr txBox="1">
            <a:spLocks/>
          </p:cNvSpPr>
          <p:nvPr/>
        </p:nvSpPr>
        <p:spPr>
          <a:xfrm>
            <a:off x="0" y="315889"/>
            <a:ext cx="5637211" cy="34615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400" dirty="0">
                <a:solidFill>
                  <a:schemeClr val="bg1"/>
                </a:solidFill>
              </a:rPr>
              <a:t>ADAM-lukijatutkimus,</a:t>
            </a:r>
            <a:r>
              <a:rPr lang="en-US" sz="1400" dirty="0">
                <a:solidFill>
                  <a:schemeClr val="bg1"/>
                </a:solidFill>
              </a:rPr>
              <a:t>Tehy-lehti2/2021</a:t>
            </a:r>
            <a:endParaRPr lang="en-FI" sz="1400" dirty="0">
              <a:solidFill>
                <a:schemeClr val="bg1"/>
              </a:solidFill>
            </a:endParaRPr>
          </a:p>
        </p:txBody>
      </p:sp>
      <p:sp>
        <p:nvSpPr>
          <p:cNvPr id="8" name="Rectangle 7">
            <a:extLst>
              <a:ext uri="{FF2B5EF4-FFF2-40B4-BE49-F238E27FC236}">
                <a16:creationId xmlns:a16="http://schemas.microsoft.com/office/drawing/2014/main" id="{55C3EE84-4B0B-DB4E-BE31-05FBFB522C32}"/>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10" name="Picture 9">
            <a:extLst>
              <a:ext uri="{FF2B5EF4-FFF2-40B4-BE49-F238E27FC236}">
                <a16:creationId xmlns:a16="http://schemas.microsoft.com/office/drawing/2014/main" id="{73BD63D1-B894-E440-99CA-30AA64AA244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7048" r="39959"/>
          <a:stretch/>
        </p:blipFill>
        <p:spPr>
          <a:xfrm>
            <a:off x="10504168" y="0"/>
            <a:ext cx="1687831" cy="1832516"/>
          </a:xfrm>
          <a:prstGeom prst="rect">
            <a:avLst/>
          </a:prstGeom>
        </p:spPr>
      </p:pic>
      <p:pic>
        <p:nvPicPr>
          <p:cNvPr id="11" name="Picture 10">
            <a:extLst>
              <a:ext uri="{FF2B5EF4-FFF2-40B4-BE49-F238E27FC236}">
                <a16:creationId xmlns:a16="http://schemas.microsoft.com/office/drawing/2014/main" id="{4207AA7E-2336-D842-936F-7CD0DDA5F373}"/>
              </a:ext>
            </a:extLst>
          </p:cNvPr>
          <p:cNvPicPr>
            <a:picLocks noChangeAspect="1"/>
          </p:cNvPicPr>
          <p:nvPr userDrawn="1"/>
        </p:nvPicPr>
        <p:blipFill>
          <a:blip r:embed="rId4"/>
          <a:stretch>
            <a:fillRect/>
          </a:stretch>
        </p:blipFill>
        <p:spPr>
          <a:xfrm>
            <a:off x="318106" y="6383715"/>
            <a:ext cx="1467633" cy="144062"/>
          </a:xfrm>
          <a:prstGeom prst="rect">
            <a:avLst/>
          </a:prstGeom>
        </p:spPr>
      </p:pic>
      <p:sp>
        <p:nvSpPr>
          <p:cNvPr id="12" name="Subtitle 2">
            <a:extLst>
              <a:ext uri="{FF2B5EF4-FFF2-40B4-BE49-F238E27FC236}">
                <a16:creationId xmlns:a16="http://schemas.microsoft.com/office/drawing/2014/main" id="{FBD4D1E8-41AA-B746-8FEA-5C9F092D2783}"/>
              </a:ext>
            </a:extLst>
          </p:cNvPr>
          <p:cNvSpPr txBox="1">
            <a:spLocks/>
          </p:cNvSpPr>
          <p:nvPr userDrawn="1"/>
        </p:nvSpPr>
        <p:spPr>
          <a:xfrm>
            <a:off x="0" y="315889"/>
            <a:ext cx="5637211" cy="34615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0" dirty="0">
                <a:solidFill>
                  <a:schemeClr val="bg1"/>
                </a:solidFill>
              </a:rPr>
              <a:t>ASSI – asiakasmediatutkimus 2022</a:t>
            </a:r>
          </a:p>
        </p:txBody>
      </p:sp>
    </p:spTree>
    <p:extLst>
      <p:ext uri="{BB962C8B-B14F-4D97-AF65-F5344CB8AC3E}">
        <p14:creationId xmlns:p14="http://schemas.microsoft.com/office/powerpoint/2010/main" val="1897679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US"/>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p:nvPicPr>
        <p:blipFill>
          <a:blip r:embed="rId2"/>
          <a:stretch>
            <a:fillRect/>
          </a:stretch>
        </p:blipFill>
        <p:spPr>
          <a:xfrm>
            <a:off x="10044529" y="6390396"/>
            <a:ext cx="1829365" cy="137829"/>
          </a:xfrm>
          <a:prstGeom prst="rect">
            <a:avLst/>
          </a:prstGeom>
        </p:spPr>
      </p:pic>
      <p:sp>
        <p:nvSpPr>
          <p:cNvPr id="10" name="Subtitle 2">
            <a:extLst>
              <a:ext uri="{FF2B5EF4-FFF2-40B4-BE49-F238E27FC236}">
                <a16:creationId xmlns:a16="http://schemas.microsoft.com/office/drawing/2014/main" id="{CD418292-9197-6C47-84C7-708C2F428EBA}"/>
              </a:ext>
            </a:extLst>
          </p:cNvPr>
          <p:cNvSpPr txBox="1">
            <a:spLocks/>
          </p:cNvSpPr>
          <p:nvPr/>
        </p:nvSpPr>
        <p:spPr>
          <a:xfrm>
            <a:off x="6554789" y="315889"/>
            <a:ext cx="5637211" cy="34615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FI" sz="1600" dirty="0">
                <a:solidFill>
                  <a:schemeClr val="bg1"/>
                </a:solidFill>
              </a:rPr>
              <a:t>ADAM-lukijatutkimus,</a:t>
            </a:r>
            <a:r>
              <a:rPr lang="en-US" sz="1600" dirty="0">
                <a:solidFill>
                  <a:schemeClr val="bg1"/>
                </a:solidFill>
              </a:rPr>
              <a:t>Tehy-lehti2/2021</a:t>
            </a:r>
            <a:endParaRPr lang="en-FI" sz="1600" dirty="0">
              <a:solidFill>
                <a:schemeClr val="bg1"/>
              </a:solidFill>
            </a:endParaRPr>
          </a:p>
        </p:txBody>
      </p:sp>
      <p:pic>
        <p:nvPicPr>
          <p:cNvPr id="11" name="Picture 10">
            <a:extLst>
              <a:ext uri="{FF2B5EF4-FFF2-40B4-BE49-F238E27FC236}">
                <a16:creationId xmlns:a16="http://schemas.microsoft.com/office/drawing/2014/main" id="{825834DF-306A-1C40-A9B1-CFEAE4AB85DD}"/>
              </a:ext>
            </a:extLst>
          </p:cNvPr>
          <p:cNvPicPr>
            <a:picLocks noChangeAspect="1"/>
          </p:cNvPicPr>
          <p:nvPr userDrawn="1"/>
        </p:nvPicPr>
        <p:blipFill>
          <a:blip r:embed="rId3"/>
          <a:stretch>
            <a:fillRect/>
          </a:stretch>
        </p:blipFill>
        <p:spPr>
          <a:xfrm>
            <a:off x="282281" y="6385269"/>
            <a:ext cx="1503458" cy="147579"/>
          </a:xfrm>
          <a:prstGeom prst="rect">
            <a:avLst/>
          </a:prstGeom>
        </p:spPr>
      </p:pic>
      <p:sp>
        <p:nvSpPr>
          <p:cNvPr id="9" name="Rectangle 8">
            <a:extLst>
              <a:ext uri="{FF2B5EF4-FFF2-40B4-BE49-F238E27FC236}">
                <a16:creationId xmlns:a16="http://schemas.microsoft.com/office/drawing/2014/main" id="{A1265247-AB99-AA44-9D2E-7FC75964748D}"/>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13" name="Subtitle 2">
            <a:extLst>
              <a:ext uri="{FF2B5EF4-FFF2-40B4-BE49-F238E27FC236}">
                <a16:creationId xmlns:a16="http://schemas.microsoft.com/office/drawing/2014/main" id="{F5020273-54CD-054A-9276-F939843F9D2F}"/>
              </a:ext>
            </a:extLst>
          </p:cNvPr>
          <p:cNvSpPr txBox="1">
            <a:spLocks/>
          </p:cNvSpPr>
          <p:nvPr userDrawn="1"/>
        </p:nvSpPr>
        <p:spPr>
          <a:xfrm>
            <a:off x="6554789" y="315889"/>
            <a:ext cx="5637211" cy="34615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noProof="0" dirty="0">
                <a:solidFill>
                  <a:schemeClr val="bg1"/>
                </a:solidFill>
              </a:rPr>
              <a:t>Finnish Magazine Media Association – Customer Magazine Survey 2022</a:t>
            </a:r>
          </a:p>
        </p:txBody>
      </p:sp>
      <p:pic>
        <p:nvPicPr>
          <p:cNvPr id="3" name="Picture 2">
            <a:extLst>
              <a:ext uri="{FF2B5EF4-FFF2-40B4-BE49-F238E27FC236}">
                <a16:creationId xmlns:a16="http://schemas.microsoft.com/office/drawing/2014/main" id="{2716E07E-847D-9006-C734-9C809F0A687B}"/>
              </a:ext>
            </a:extLst>
          </p:cNvPr>
          <p:cNvPicPr>
            <a:picLocks noChangeAspect="1"/>
          </p:cNvPicPr>
          <p:nvPr userDrawn="1"/>
        </p:nvPicPr>
        <p:blipFill>
          <a:blip r:embed="rId4"/>
          <a:stretch>
            <a:fillRect/>
          </a:stretch>
        </p:blipFill>
        <p:spPr>
          <a:xfrm>
            <a:off x="9911370" y="6210056"/>
            <a:ext cx="1962524" cy="360680"/>
          </a:xfrm>
          <a:prstGeom prst="rect">
            <a:avLst/>
          </a:prstGeom>
        </p:spPr>
      </p:pic>
    </p:spTree>
    <p:extLst>
      <p:ext uri="{BB962C8B-B14F-4D97-AF65-F5344CB8AC3E}">
        <p14:creationId xmlns:p14="http://schemas.microsoft.com/office/powerpoint/2010/main" val="2096769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6" name="Picture 5">
            <a:extLst>
              <a:ext uri="{FF2B5EF4-FFF2-40B4-BE49-F238E27FC236}">
                <a16:creationId xmlns:a16="http://schemas.microsoft.com/office/drawing/2014/main" id="{A30CA20D-D198-8249-B898-259BBC114CEB}"/>
              </a:ext>
            </a:extLst>
          </p:cNvPr>
          <p:cNvPicPr>
            <a:picLocks noChangeAspect="1"/>
          </p:cNvPicPr>
          <p:nvPr/>
        </p:nvPicPr>
        <p:blipFill>
          <a:blip r:embed="rId2"/>
          <a:stretch>
            <a:fillRect/>
          </a:stretch>
        </p:blipFill>
        <p:spPr>
          <a:xfrm>
            <a:off x="10044529" y="6390396"/>
            <a:ext cx="1829365" cy="137829"/>
          </a:xfrm>
          <a:prstGeom prst="rect">
            <a:avLst/>
          </a:prstGeom>
        </p:spPr>
      </p:pic>
      <p:pic>
        <p:nvPicPr>
          <p:cNvPr id="12" name="Picture 11">
            <a:extLst>
              <a:ext uri="{FF2B5EF4-FFF2-40B4-BE49-F238E27FC236}">
                <a16:creationId xmlns:a16="http://schemas.microsoft.com/office/drawing/2014/main" id="{91C93556-6808-CF4D-9C3C-01F8D686B66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259" t="65667"/>
          <a:stretch/>
        </p:blipFill>
        <p:spPr>
          <a:xfrm flipH="1">
            <a:off x="9994839" y="4811"/>
            <a:ext cx="2197161" cy="1048027"/>
          </a:xfrm>
          <a:prstGeom prst="rect">
            <a:avLst/>
          </a:prstGeom>
        </p:spPr>
      </p:pic>
      <p:sp>
        <p:nvSpPr>
          <p:cNvPr id="17" name="Text Placeholder 16">
            <a:extLst>
              <a:ext uri="{FF2B5EF4-FFF2-40B4-BE49-F238E27FC236}">
                <a16:creationId xmlns:a16="http://schemas.microsoft.com/office/drawing/2014/main" id="{20B9EC05-4D0B-224B-B696-FFAFD1F98125}"/>
              </a:ext>
            </a:extLst>
          </p:cNvPr>
          <p:cNvSpPr>
            <a:spLocks noGrp="1"/>
          </p:cNvSpPr>
          <p:nvPr>
            <p:ph type="body" sz="quarter" idx="14" hasCustomPrompt="1"/>
          </p:nvPr>
        </p:nvSpPr>
        <p:spPr>
          <a:xfrm>
            <a:off x="6553200" y="0"/>
            <a:ext cx="5638800" cy="6858000"/>
          </a:xfrm>
        </p:spPr>
        <p:txBody>
          <a:bodyPr lIns="720000" tIns="720000" rIns="720000" bIns="720000" anchor="ctr"/>
          <a:lstStyle>
            <a:lvl1pPr algn="ctr">
              <a:buNone/>
              <a:defRPr b="0" i="0">
                <a:solidFill>
                  <a:schemeClr val="bg1"/>
                </a:solidFill>
                <a:latin typeface="Neue Haas Unica W1G Medium" panose="020B0404030206020203" pitchFamily="34" charset="0"/>
              </a:defRPr>
            </a:lvl1pPr>
            <a:lvl2pPr>
              <a:buNone/>
              <a:defRPr b="0" i="0">
                <a:solidFill>
                  <a:schemeClr val="bg1"/>
                </a:solidFill>
                <a:latin typeface="Neue Haas Unica W1G Medium" panose="020B0404030206020203" pitchFamily="34" charset="0"/>
              </a:defRPr>
            </a:lvl2pPr>
            <a:lvl3pPr>
              <a:buNone/>
              <a:defRPr b="0" i="0">
                <a:solidFill>
                  <a:schemeClr val="bg1"/>
                </a:solidFill>
                <a:latin typeface="Neue Haas Unica W1G Medium" panose="020B0404030206020203" pitchFamily="34" charset="0"/>
              </a:defRPr>
            </a:lvl3pPr>
            <a:lvl4pPr>
              <a:buNone/>
              <a:defRPr b="0" i="0">
                <a:solidFill>
                  <a:schemeClr val="bg1"/>
                </a:solidFill>
                <a:latin typeface="Neue Haas Unica W1G Medium" panose="020B0404030206020203" pitchFamily="34" charset="0"/>
              </a:defRPr>
            </a:lvl4pPr>
            <a:lvl5pPr>
              <a:buNone/>
              <a:defRPr b="0" i="0">
                <a:solidFill>
                  <a:schemeClr val="bg1"/>
                </a:solidFill>
                <a:latin typeface="Neue Haas Unica W1G Medium" panose="020B0404030206020203" pitchFamily="34" charset="0"/>
              </a:defRPr>
            </a:lvl5pPr>
          </a:lstStyle>
          <a:p>
            <a:pPr lvl="0"/>
            <a:r>
              <a:rPr lang="en-GB" dirty="0" err="1"/>
              <a:t>Tähän</a:t>
            </a:r>
            <a:r>
              <a:rPr lang="en-GB" dirty="0"/>
              <a:t> </a:t>
            </a:r>
            <a:r>
              <a:rPr lang="en-GB" dirty="0" err="1"/>
              <a:t>tulee</a:t>
            </a:r>
            <a:r>
              <a:rPr lang="en-GB" dirty="0"/>
              <a:t> </a:t>
            </a:r>
            <a:r>
              <a:rPr lang="en-GB" dirty="0" err="1"/>
              <a:t>tekstiä</a:t>
            </a:r>
            <a:r>
              <a:rPr lang="en-GB" dirty="0"/>
              <a:t>. </a:t>
            </a:r>
            <a:r>
              <a:rPr lang="en-GB" dirty="0" err="1"/>
              <a:t>Korostukset</a:t>
            </a:r>
            <a:r>
              <a:rPr lang="en-GB" dirty="0"/>
              <a:t> </a:t>
            </a:r>
            <a:r>
              <a:rPr lang="en-GB" dirty="0" err="1"/>
              <a:t>tekstissä</a:t>
            </a:r>
            <a:r>
              <a:rPr lang="en-GB" dirty="0"/>
              <a:t> 100 % </a:t>
            </a:r>
            <a:r>
              <a:rPr lang="en-GB" dirty="0" err="1"/>
              <a:t>suuremmalla</a:t>
            </a:r>
            <a:r>
              <a:rPr lang="en-GB" dirty="0"/>
              <a:t> </a:t>
            </a:r>
            <a:r>
              <a:rPr lang="en-GB" dirty="0" err="1"/>
              <a:t>pistekoolla</a:t>
            </a:r>
            <a:r>
              <a:rPr lang="en-GB" dirty="0"/>
              <a:t>. Kuvan </a:t>
            </a:r>
            <a:r>
              <a:rPr lang="en-GB" dirty="0" err="1"/>
              <a:t>paikka</a:t>
            </a:r>
            <a:r>
              <a:rPr lang="en-GB" dirty="0"/>
              <a:t> </a:t>
            </a:r>
            <a:r>
              <a:rPr lang="en-GB" dirty="0" err="1"/>
              <a:t>vasemmalla</a:t>
            </a:r>
            <a:r>
              <a:rPr lang="en-GB" dirty="0"/>
              <a:t>.</a:t>
            </a:r>
          </a:p>
        </p:txBody>
      </p:sp>
      <p:sp>
        <p:nvSpPr>
          <p:cNvPr id="18" name="Subtitle 2">
            <a:extLst>
              <a:ext uri="{FF2B5EF4-FFF2-40B4-BE49-F238E27FC236}">
                <a16:creationId xmlns:a16="http://schemas.microsoft.com/office/drawing/2014/main" id="{2B54250C-4BB0-0A49-A3D2-6B81567CEA3C}"/>
              </a:ext>
            </a:extLst>
          </p:cNvPr>
          <p:cNvSpPr txBox="1">
            <a:spLocks/>
          </p:cNvSpPr>
          <p:nvPr/>
        </p:nvSpPr>
        <p:spPr>
          <a:xfrm>
            <a:off x="0" y="182668"/>
            <a:ext cx="6551611" cy="346156"/>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i-FI" sz="1200" noProof="0" dirty="0">
                <a:solidFill>
                  <a:schemeClr val="tx1"/>
                </a:solidFill>
              </a:rPr>
              <a:t>ASSI – asiakasmediatutkimus 2022</a:t>
            </a:r>
          </a:p>
        </p:txBody>
      </p:sp>
      <p:pic>
        <p:nvPicPr>
          <p:cNvPr id="19" name="Picture 18">
            <a:extLst>
              <a:ext uri="{FF2B5EF4-FFF2-40B4-BE49-F238E27FC236}">
                <a16:creationId xmlns:a16="http://schemas.microsoft.com/office/drawing/2014/main" id="{25549CC9-1554-7D40-8419-831D377E6E67}"/>
              </a:ext>
            </a:extLst>
          </p:cNvPr>
          <p:cNvPicPr>
            <a:picLocks noChangeAspect="1"/>
          </p:cNvPicPr>
          <p:nvPr userDrawn="1"/>
        </p:nvPicPr>
        <p:blipFill>
          <a:blip r:embed="rId4"/>
          <a:stretch>
            <a:fillRect/>
          </a:stretch>
        </p:blipFill>
        <p:spPr>
          <a:xfrm>
            <a:off x="282281" y="6385269"/>
            <a:ext cx="1503458" cy="147579"/>
          </a:xfrm>
          <a:prstGeom prst="rect">
            <a:avLst/>
          </a:prstGeom>
        </p:spPr>
      </p:pic>
      <p:sp>
        <p:nvSpPr>
          <p:cNvPr id="8" name="Rectangle 7">
            <a:extLst>
              <a:ext uri="{FF2B5EF4-FFF2-40B4-BE49-F238E27FC236}">
                <a16:creationId xmlns:a16="http://schemas.microsoft.com/office/drawing/2014/main" id="{8E362437-199F-DC42-981C-CD6921AF93EF}"/>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10" name="Picture 9">
            <a:extLst>
              <a:ext uri="{FF2B5EF4-FFF2-40B4-BE49-F238E27FC236}">
                <a16:creationId xmlns:a16="http://schemas.microsoft.com/office/drawing/2014/main" id="{D83B9825-CE93-0940-B1CF-9B18998E9C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0259" t="65667"/>
          <a:stretch/>
        </p:blipFill>
        <p:spPr>
          <a:xfrm flipH="1">
            <a:off x="9994839" y="4811"/>
            <a:ext cx="2197161" cy="1048027"/>
          </a:xfrm>
          <a:prstGeom prst="rect">
            <a:avLst/>
          </a:prstGeom>
        </p:spPr>
      </p:pic>
      <p:pic>
        <p:nvPicPr>
          <p:cNvPr id="2" name="Picture 1">
            <a:extLst>
              <a:ext uri="{FF2B5EF4-FFF2-40B4-BE49-F238E27FC236}">
                <a16:creationId xmlns:a16="http://schemas.microsoft.com/office/drawing/2014/main" id="{06AEC53B-D5D8-3552-F6FA-6F3E8776AFA3}"/>
              </a:ext>
            </a:extLst>
          </p:cNvPr>
          <p:cNvPicPr>
            <a:picLocks noChangeAspect="1"/>
          </p:cNvPicPr>
          <p:nvPr userDrawn="1"/>
        </p:nvPicPr>
        <p:blipFill>
          <a:blip r:embed="rId5"/>
          <a:stretch>
            <a:fillRect/>
          </a:stretch>
        </p:blipFill>
        <p:spPr>
          <a:xfrm>
            <a:off x="9911370" y="6210056"/>
            <a:ext cx="1962524" cy="360680"/>
          </a:xfrm>
          <a:prstGeom prst="rect">
            <a:avLst/>
          </a:prstGeom>
        </p:spPr>
      </p:pic>
    </p:spTree>
    <p:extLst>
      <p:ext uri="{BB962C8B-B14F-4D97-AF65-F5344CB8AC3E}">
        <p14:creationId xmlns:p14="http://schemas.microsoft.com/office/powerpoint/2010/main" val="1099448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US"/>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9932D34A-F893-724A-BF28-4B62C7935492}"/>
              </a:ext>
            </a:extLst>
          </p:cNvPr>
          <p:cNvPicPr>
            <a:picLocks noChangeAspect="1"/>
          </p:cNvPicPr>
          <p:nvPr/>
        </p:nvPicPr>
        <p:blipFill>
          <a:blip r:embed="rId4"/>
          <a:stretch>
            <a:fillRect/>
          </a:stretch>
        </p:blipFill>
        <p:spPr>
          <a:xfrm>
            <a:off x="318106" y="6383715"/>
            <a:ext cx="1467633" cy="144062"/>
          </a:xfrm>
          <a:prstGeom prst="rect">
            <a:avLst/>
          </a:prstGeom>
        </p:spPr>
      </p:pic>
      <p:pic>
        <p:nvPicPr>
          <p:cNvPr id="7" name="Picture 6">
            <a:extLst>
              <a:ext uri="{FF2B5EF4-FFF2-40B4-BE49-F238E27FC236}">
                <a16:creationId xmlns:a16="http://schemas.microsoft.com/office/drawing/2014/main" id="{0C09CD57-9E79-7D4C-9BB9-D9E0A50907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pic>
        <p:nvPicPr>
          <p:cNvPr id="11" name="Picture 10">
            <a:extLst>
              <a:ext uri="{FF2B5EF4-FFF2-40B4-BE49-F238E27FC236}">
                <a16:creationId xmlns:a16="http://schemas.microsoft.com/office/drawing/2014/main" id="{F90AB794-C767-184B-A085-5038D06B9B74}"/>
              </a:ext>
            </a:extLst>
          </p:cNvPr>
          <p:cNvPicPr>
            <a:picLocks noChangeAspect="1"/>
          </p:cNvPicPr>
          <p:nvPr userDrawn="1"/>
        </p:nvPicPr>
        <p:blipFill>
          <a:blip r:embed="rId4"/>
          <a:stretch>
            <a:fillRect/>
          </a:stretch>
        </p:blipFill>
        <p:spPr>
          <a:xfrm>
            <a:off x="318106" y="6383715"/>
            <a:ext cx="1467633" cy="144062"/>
          </a:xfrm>
          <a:prstGeom prst="rect">
            <a:avLst/>
          </a:prstGeom>
        </p:spPr>
      </p:pic>
    </p:spTree>
    <p:extLst>
      <p:ext uri="{BB962C8B-B14F-4D97-AF65-F5344CB8AC3E}">
        <p14:creationId xmlns:p14="http://schemas.microsoft.com/office/powerpoint/2010/main" val="21209532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3642" t="29308" r="33165" b="36845"/>
          <a:stretch/>
        </p:blipFill>
        <p:spPr>
          <a:xfrm>
            <a:off x="6551614" y="0"/>
            <a:ext cx="5637210"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US"/>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p:nvPicPr>
        <p:blipFill>
          <a:blip r:embed="rId3"/>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34CA9924-EA3B-FE45-828C-101BF9ABF65B}"/>
              </a:ext>
            </a:extLst>
          </p:cNvPr>
          <p:cNvPicPr>
            <a:picLocks noChangeAspect="1"/>
          </p:cNvPicPr>
          <p:nvPr userDrawn="1"/>
        </p:nvPicPr>
        <p:blipFill>
          <a:blip r:embed="rId4"/>
          <a:stretch>
            <a:fillRect/>
          </a:stretch>
        </p:blipFill>
        <p:spPr>
          <a:xfrm>
            <a:off x="282281" y="6385269"/>
            <a:ext cx="1503458" cy="147579"/>
          </a:xfrm>
          <a:prstGeom prst="rect">
            <a:avLst/>
          </a:prstGeom>
        </p:spPr>
      </p:pic>
      <p:pic>
        <p:nvPicPr>
          <p:cNvPr id="9" name="Picture 8">
            <a:extLst>
              <a:ext uri="{FF2B5EF4-FFF2-40B4-BE49-F238E27FC236}">
                <a16:creationId xmlns:a16="http://schemas.microsoft.com/office/drawing/2014/main" id="{7A481E52-7338-AB4E-BF76-018F6A12A7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3642" t="29308" r="33165" b="36845"/>
          <a:stretch/>
        </p:blipFill>
        <p:spPr>
          <a:xfrm>
            <a:off x="6551614" y="0"/>
            <a:ext cx="5637210" cy="6858000"/>
          </a:xfrm>
          <a:prstGeom prst="rect">
            <a:avLst/>
          </a:prstGeom>
        </p:spPr>
      </p:pic>
      <p:pic>
        <p:nvPicPr>
          <p:cNvPr id="4" name="Picture 3">
            <a:extLst>
              <a:ext uri="{FF2B5EF4-FFF2-40B4-BE49-F238E27FC236}">
                <a16:creationId xmlns:a16="http://schemas.microsoft.com/office/drawing/2014/main" id="{5266952E-4FFA-4D0D-B43D-98D5DB65D28B}"/>
              </a:ext>
            </a:extLst>
          </p:cNvPr>
          <p:cNvPicPr>
            <a:picLocks noChangeAspect="1"/>
          </p:cNvPicPr>
          <p:nvPr userDrawn="1"/>
        </p:nvPicPr>
        <p:blipFill>
          <a:blip r:embed="rId5"/>
          <a:stretch>
            <a:fillRect/>
          </a:stretch>
        </p:blipFill>
        <p:spPr>
          <a:xfrm>
            <a:off x="9911370" y="6210056"/>
            <a:ext cx="1962524" cy="360680"/>
          </a:xfrm>
          <a:prstGeom prst="rect">
            <a:avLst/>
          </a:prstGeom>
        </p:spPr>
      </p:pic>
    </p:spTree>
    <p:extLst>
      <p:ext uri="{BB962C8B-B14F-4D97-AF65-F5344CB8AC3E}">
        <p14:creationId xmlns:p14="http://schemas.microsoft.com/office/powerpoint/2010/main" val="439312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US"/>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US"/>
              <a:t>Click to edit Master title style</a:t>
            </a:r>
            <a:endParaRPr lang="en-FI" dirty="0"/>
          </a:p>
        </p:txBody>
      </p:sp>
      <p:pic>
        <p:nvPicPr>
          <p:cNvPr id="5" name="Picture 4">
            <a:extLst>
              <a:ext uri="{FF2B5EF4-FFF2-40B4-BE49-F238E27FC236}">
                <a16:creationId xmlns:a16="http://schemas.microsoft.com/office/drawing/2014/main" id="{B96C1489-A868-564A-9E10-8B701469F96E}"/>
              </a:ext>
            </a:extLst>
          </p:cNvPr>
          <p:cNvPicPr>
            <a:picLocks noChangeAspect="1"/>
          </p:cNvPicPr>
          <p:nvPr userDrawn="1"/>
        </p:nvPicPr>
        <p:blipFill>
          <a:blip r:embed="rId2"/>
          <a:stretch>
            <a:fillRect/>
          </a:stretch>
        </p:blipFill>
        <p:spPr>
          <a:xfrm>
            <a:off x="9670209" y="6361182"/>
            <a:ext cx="2217130" cy="167044"/>
          </a:xfrm>
          <a:prstGeom prst="rect">
            <a:avLst/>
          </a:prstGeom>
        </p:spPr>
      </p:pic>
    </p:spTree>
    <p:extLst>
      <p:ext uri="{BB962C8B-B14F-4D97-AF65-F5344CB8AC3E}">
        <p14:creationId xmlns:p14="http://schemas.microsoft.com/office/powerpoint/2010/main" val="27654711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Kuva + nostotekst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635000"/>
            <a:ext cx="9144000" cy="1166368"/>
          </a:xfrm>
        </p:spPr>
        <p:txBody>
          <a:bodyPr anchor="b">
            <a:normAutofit/>
          </a:bodyPr>
          <a:lstStyle>
            <a:lvl1pPr algn="ctr">
              <a:defRPr sz="6000">
                <a:solidFill>
                  <a:schemeClr val="tx2"/>
                </a:solidFill>
                <a:latin typeface="Clattering" pitchFamily="2" charset="0"/>
              </a:defRPr>
            </a:lvl1pPr>
          </a:lstStyle>
          <a:p>
            <a:r>
              <a:rPr lang="en-US" dirty="0"/>
              <a:t>Click to edit Master title style</a:t>
            </a:r>
            <a:endParaRPr lang="en-FI" dirty="0"/>
          </a:p>
        </p:txBody>
      </p:sp>
      <p:pic>
        <p:nvPicPr>
          <p:cNvPr id="2" name="Picture 1">
            <a:extLst>
              <a:ext uri="{FF2B5EF4-FFF2-40B4-BE49-F238E27FC236}">
                <a16:creationId xmlns:a16="http://schemas.microsoft.com/office/drawing/2014/main" id="{E8A87F0F-7838-DDD7-64A6-867764E5E6AF}"/>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2618655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p:nvPicPr>
        <p:blipFill>
          <a:blip r:embed="rId3"/>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pic>
        <p:nvPicPr>
          <p:cNvPr id="16" name="Picture 15">
            <a:extLst>
              <a:ext uri="{FF2B5EF4-FFF2-40B4-BE49-F238E27FC236}">
                <a16:creationId xmlns:a16="http://schemas.microsoft.com/office/drawing/2014/main" id="{B6C5B4B8-E971-DE4C-87F0-64091756B9C3}"/>
              </a:ext>
            </a:extLst>
          </p:cNvPr>
          <p:cNvPicPr>
            <a:picLocks noChangeAspect="1"/>
          </p:cNvPicPr>
          <p:nvPr/>
        </p:nvPicPr>
        <p:blipFill>
          <a:blip r:embed="rId10"/>
          <a:stretch>
            <a:fillRect/>
          </a:stretch>
        </p:blipFill>
        <p:spPr>
          <a:xfrm>
            <a:off x="5264517" y="5982271"/>
            <a:ext cx="1697189" cy="166595"/>
          </a:xfrm>
          <a:prstGeom prst="rect">
            <a:avLst/>
          </a:prstGeom>
        </p:spPr>
      </p:pic>
      <p:pic>
        <p:nvPicPr>
          <p:cNvPr id="14" name="Picture 13">
            <a:extLst>
              <a:ext uri="{FF2B5EF4-FFF2-40B4-BE49-F238E27FC236}">
                <a16:creationId xmlns:a16="http://schemas.microsoft.com/office/drawing/2014/main" id="{111F66BC-4192-834A-8FC3-7D881C9FA4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30" name="Picture 29">
            <a:extLst>
              <a:ext uri="{FF2B5EF4-FFF2-40B4-BE49-F238E27FC236}">
                <a16:creationId xmlns:a16="http://schemas.microsoft.com/office/drawing/2014/main" id="{27E59FC2-EC04-1049-B4EA-4075721CB4CE}"/>
              </a:ext>
            </a:extLst>
          </p:cNvPr>
          <p:cNvPicPr>
            <a:picLocks noChangeAspect="1"/>
          </p:cNvPicPr>
          <p:nvPr userDrawn="1"/>
        </p:nvPicPr>
        <p:blipFill>
          <a:blip r:embed="rId10"/>
          <a:stretch>
            <a:fillRect/>
          </a:stretch>
        </p:blipFill>
        <p:spPr>
          <a:xfrm>
            <a:off x="5264517" y="5982271"/>
            <a:ext cx="1697189" cy="166595"/>
          </a:xfrm>
          <a:prstGeom prst="rect">
            <a:avLst/>
          </a:prstGeom>
        </p:spPr>
      </p:pic>
      <p:sp>
        <p:nvSpPr>
          <p:cNvPr id="2" name="TextBox 1">
            <a:extLst>
              <a:ext uri="{FF2B5EF4-FFF2-40B4-BE49-F238E27FC236}">
                <a16:creationId xmlns:a16="http://schemas.microsoft.com/office/drawing/2014/main" id="{8A0B982D-1E36-74D5-1E67-36AAA95967E2}"/>
              </a:ext>
            </a:extLst>
          </p:cNvPr>
          <p:cNvSpPr txBox="1"/>
          <p:nvPr userDrawn="1"/>
        </p:nvSpPr>
        <p:spPr>
          <a:xfrm>
            <a:off x="3839978" y="3903963"/>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ratecards.fi</a:t>
            </a:r>
          </a:p>
        </p:txBody>
      </p:sp>
      <p:grpSp>
        <p:nvGrpSpPr>
          <p:cNvPr id="3" name="Group 2">
            <a:extLst>
              <a:ext uri="{FF2B5EF4-FFF2-40B4-BE49-F238E27FC236}">
                <a16:creationId xmlns:a16="http://schemas.microsoft.com/office/drawing/2014/main" id="{793572D9-9B58-34BF-3881-56ACC50C6CEA}"/>
              </a:ext>
            </a:extLst>
          </p:cNvPr>
          <p:cNvGrpSpPr/>
          <p:nvPr userDrawn="1"/>
        </p:nvGrpSpPr>
        <p:grpSpPr>
          <a:xfrm>
            <a:off x="5061577" y="4706264"/>
            <a:ext cx="2068842" cy="236236"/>
            <a:chOff x="4864100" y="4828992"/>
            <a:chExt cx="2068842" cy="236236"/>
          </a:xfrm>
        </p:grpSpPr>
        <p:pic>
          <p:nvPicPr>
            <p:cNvPr id="6" name="Picture 5">
              <a:extLst>
                <a:ext uri="{FF2B5EF4-FFF2-40B4-BE49-F238E27FC236}">
                  <a16:creationId xmlns:a16="http://schemas.microsoft.com/office/drawing/2014/main" id="{310A5164-1316-DC0F-520A-81509A9332A0}"/>
                </a:ext>
              </a:extLst>
            </p:cNvPr>
            <p:cNvPicPr>
              <a:picLocks noChangeAspect="1"/>
            </p:cNvPicPr>
            <p:nvPr userDrawn="1"/>
          </p:nvPicPr>
          <p:blipFill>
            <a:blip r:embed="rId4"/>
            <a:stretch>
              <a:fillRect/>
            </a:stretch>
          </p:blipFill>
          <p:spPr>
            <a:xfrm>
              <a:off x="5651548" y="4837288"/>
              <a:ext cx="264087" cy="219643"/>
            </a:xfrm>
            <a:prstGeom prst="rect">
              <a:avLst/>
            </a:prstGeom>
          </p:spPr>
        </p:pic>
        <p:pic>
          <p:nvPicPr>
            <p:cNvPr id="7" name="Picture 6">
              <a:extLst>
                <a:ext uri="{FF2B5EF4-FFF2-40B4-BE49-F238E27FC236}">
                  <a16:creationId xmlns:a16="http://schemas.microsoft.com/office/drawing/2014/main" id="{459DC17B-3AB2-8D59-63E7-0B4EA06E038C}"/>
                </a:ext>
              </a:extLst>
            </p:cNvPr>
            <p:cNvPicPr>
              <a:picLocks noChangeAspect="1"/>
            </p:cNvPicPr>
            <p:nvPr userDrawn="1"/>
          </p:nvPicPr>
          <p:blipFill>
            <a:blip r:embed="rId5"/>
            <a:stretch>
              <a:fillRect/>
            </a:stretch>
          </p:blipFill>
          <p:spPr>
            <a:xfrm>
              <a:off x="5281981" y="4828992"/>
              <a:ext cx="236236" cy="236236"/>
            </a:xfrm>
            <a:prstGeom prst="rect">
              <a:avLst/>
            </a:prstGeom>
          </p:spPr>
        </p:pic>
        <p:pic>
          <p:nvPicPr>
            <p:cNvPr id="11" name="Picture 10">
              <a:extLst>
                <a:ext uri="{FF2B5EF4-FFF2-40B4-BE49-F238E27FC236}">
                  <a16:creationId xmlns:a16="http://schemas.microsoft.com/office/drawing/2014/main" id="{12950A0C-E403-485B-91FF-517F2AD974FA}"/>
                </a:ext>
              </a:extLst>
            </p:cNvPr>
            <p:cNvPicPr>
              <a:picLocks noChangeAspect="1"/>
            </p:cNvPicPr>
            <p:nvPr userDrawn="1"/>
          </p:nvPicPr>
          <p:blipFill>
            <a:blip r:embed="rId6"/>
            <a:stretch>
              <a:fillRect/>
            </a:stretch>
          </p:blipFill>
          <p:spPr>
            <a:xfrm>
              <a:off x="6048966" y="4846320"/>
              <a:ext cx="218908" cy="218908"/>
            </a:xfrm>
            <a:prstGeom prst="rect">
              <a:avLst/>
            </a:prstGeom>
          </p:spPr>
        </p:pic>
        <p:pic>
          <p:nvPicPr>
            <p:cNvPr id="31" name="Picture 30">
              <a:extLst>
                <a:ext uri="{FF2B5EF4-FFF2-40B4-BE49-F238E27FC236}">
                  <a16:creationId xmlns:a16="http://schemas.microsoft.com/office/drawing/2014/main" id="{7873BECF-9EDC-A515-25E7-C0E29B0D5AEF}"/>
                </a:ext>
              </a:extLst>
            </p:cNvPr>
            <p:cNvPicPr>
              <a:picLocks noChangeAspect="1"/>
            </p:cNvPicPr>
            <p:nvPr userDrawn="1"/>
          </p:nvPicPr>
          <p:blipFill>
            <a:blip r:embed="rId7"/>
            <a:stretch>
              <a:fillRect/>
            </a:stretch>
          </p:blipFill>
          <p:spPr>
            <a:xfrm>
              <a:off x="6401205" y="4859893"/>
              <a:ext cx="205335" cy="205335"/>
            </a:xfrm>
            <a:prstGeom prst="rect">
              <a:avLst/>
            </a:prstGeom>
          </p:spPr>
        </p:pic>
        <p:pic>
          <p:nvPicPr>
            <p:cNvPr id="32" name="Picture 31">
              <a:extLst>
                <a:ext uri="{FF2B5EF4-FFF2-40B4-BE49-F238E27FC236}">
                  <a16:creationId xmlns:a16="http://schemas.microsoft.com/office/drawing/2014/main" id="{108D7014-3B50-0C4C-4BA7-EACFD2F1F7B2}"/>
                </a:ext>
              </a:extLst>
            </p:cNvPr>
            <p:cNvPicPr>
              <a:picLocks noChangeAspect="1"/>
            </p:cNvPicPr>
            <p:nvPr userDrawn="1"/>
          </p:nvPicPr>
          <p:blipFill>
            <a:blip r:embed="rId8"/>
            <a:stretch>
              <a:fillRect/>
            </a:stretch>
          </p:blipFill>
          <p:spPr>
            <a:xfrm>
              <a:off x="4864100" y="4855247"/>
              <a:ext cx="296937" cy="209981"/>
            </a:xfrm>
            <a:prstGeom prst="rect">
              <a:avLst/>
            </a:prstGeom>
          </p:spPr>
        </p:pic>
        <p:pic>
          <p:nvPicPr>
            <p:cNvPr id="33" name="Picture 32">
              <a:extLst>
                <a:ext uri="{FF2B5EF4-FFF2-40B4-BE49-F238E27FC236}">
                  <a16:creationId xmlns:a16="http://schemas.microsoft.com/office/drawing/2014/main" id="{7B81EA70-42D5-CAEF-9F75-A0F269B4553B}"/>
                </a:ext>
              </a:extLst>
            </p:cNvPr>
            <p:cNvPicPr>
              <a:picLocks noChangeAspect="1"/>
            </p:cNvPicPr>
            <p:nvPr userDrawn="1"/>
          </p:nvPicPr>
          <p:blipFill>
            <a:blip r:embed="rId9"/>
            <a:stretch>
              <a:fillRect/>
            </a:stretch>
          </p:blipFill>
          <p:spPr>
            <a:xfrm>
              <a:off x="6739871" y="4859238"/>
              <a:ext cx="193071" cy="193071"/>
            </a:xfrm>
            <a:prstGeom prst="rect">
              <a:avLst/>
            </a:prstGeom>
          </p:spPr>
        </p:pic>
      </p:grpSp>
      <p:sp>
        <p:nvSpPr>
          <p:cNvPr id="34" name="TextBox 33">
            <a:extLst>
              <a:ext uri="{FF2B5EF4-FFF2-40B4-BE49-F238E27FC236}">
                <a16:creationId xmlns:a16="http://schemas.microsoft.com/office/drawing/2014/main" id="{EE88E5FE-5ED8-0F47-47BA-4CDA24BE7635}"/>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pic>
        <p:nvPicPr>
          <p:cNvPr id="35" name="Picture 34">
            <a:extLst>
              <a:ext uri="{FF2B5EF4-FFF2-40B4-BE49-F238E27FC236}">
                <a16:creationId xmlns:a16="http://schemas.microsoft.com/office/drawing/2014/main" id="{994350F8-C92A-7175-BCFC-70C2EAD33569}"/>
              </a:ext>
            </a:extLst>
          </p:cNvPr>
          <p:cNvPicPr>
            <a:picLocks noChangeAspect="1"/>
          </p:cNvPicPr>
          <p:nvPr userDrawn="1"/>
        </p:nvPicPr>
        <p:blipFill>
          <a:blip r:embed="rId11"/>
          <a:stretch>
            <a:fillRect/>
          </a:stretch>
        </p:blipFill>
        <p:spPr>
          <a:xfrm>
            <a:off x="3624568" y="2508013"/>
            <a:ext cx="5243750" cy="963716"/>
          </a:xfrm>
          <a:prstGeom prst="rect">
            <a:avLst/>
          </a:prstGeom>
        </p:spPr>
      </p:pic>
    </p:spTree>
    <p:extLst>
      <p:ext uri="{BB962C8B-B14F-4D97-AF65-F5344CB8AC3E}">
        <p14:creationId xmlns:p14="http://schemas.microsoft.com/office/powerpoint/2010/main" val="30551430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7CB9FFB-F289-5B47-8F7F-268ABDEC0D28}" type="datetimeFigureOut">
              <a:rPr lang="en-US" smtClean="0"/>
              <a:t>2/6/23</a:t>
            </a:fld>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58A2824-A84A-8849-B74B-7042BA173C11}" type="slidenum">
              <a:rPr lang="en-US" smtClean="0"/>
              <a:t>‹#›</a:t>
            </a:fld>
            <a:endParaRPr lang="en-US"/>
          </a:p>
        </p:txBody>
      </p:sp>
      <p:sp>
        <p:nvSpPr>
          <p:cNvPr id="6" name="Oval 5"/>
          <p:cNvSpPr/>
          <p:nvPr/>
        </p:nvSpPr>
        <p:spPr>
          <a:xfrm>
            <a:off x="5279367" y="6056108"/>
            <a:ext cx="1196196" cy="783686"/>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
        <p:nvSpPr>
          <p:cNvPr id="9" name="Oval 8">
            <a:extLst>
              <a:ext uri="{FF2B5EF4-FFF2-40B4-BE49-F238E27FC236}">
                <a16:creationId xmlns:a16="http://schemas.microsoft.com/office/drawing/2014/main" id="{C0A46B0F-E7D4-784C-A3D7-B0F5B3528ED4}"/>
              </a:ext>
            </a:extLst>
          </p:cNvPr>
          <p:cNvSpPr/>
          <p:nvPr userDrawn="1"/>
        </p:nvSpPr>
        <p:spPr>
          <a:xfrm>
            <a:off x="5279367" y="6056108"/>
            <a:ext cx="1196196" cy="783686"/>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Tree>
    <p:extLst>
      <p:ext uri="{BB962C8B-B14F-4D97-AF65-F5344CB8AC3E}">
        <p14:creationId xmlns:p14="http://schemas.microsoft.com/office/powerpoint/2010/main" val="403927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p:nvSpPr>
        <p:spPr>
          <a:xfrm>
            <a:off x="7599405" y="0"/>
            <a:ext cx="4592594" cy="6857982"/>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latin typeface="Canela Medium" pitchFamily="2" charset="77"/>
              </a:defRPr>
            </a:lvl1pPr>
          </a:lstStyle>
          <a:p>
            <a:r>
              <a:rPr lang="en-US"/>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p:nvCxnSpPr>
        <p:spPr>
          <a:xfrm>
            <a:off x="602312" y="1366807"/>
            <a:ext cx="6342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lvl1pPr>
          </a:lstStyle>
          <a:p>
            <a:pPr lvl="0"/>
            <a:r>
              <a:rPr lang="en-US"/>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ubtitle 2">
            <a:extLst>
              <a:ext uri="{FF2B5EF4-FFF2-40B4-BE49-F238E27FC236}">
                <a16:creationId xmlns:a16="http://schemas.microsoft.com/office/drawing/2014/main" id="{1C2F2250-BBA7-9D4E-96F6-52CDF50823E1}"/>
              </a:ext>
            </a:extLst>
          </p:cNvPr>
          <p:cNvSpPr txBox="1">
            <a:spLocks/>
          </p:cNvSpPr>
          <p:nvPr userDrawn="1"/>
        </p:nvSpPr>
        <p:spPr>
          <a:xfrm>
            <a:off x="1918897" y="6390396"/>
            <a:ext cx="5680507" cy="14757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noProof="0" dirty="0">
                <a:solidFill>
                  <a:schemeClr val="accent2"/>
                </a:solidFill>
              </a:rPr>
              <a:t>Finnish Magazine Media Association – Customer Magazine Survey 2022</a:t>
            </a:r>
          </a:p>
        </p:txBody>
      </p:sp>
      <p:pic>
        <p:nvPicPr>
          <p:cNvPr id="16" name="Picture 15">
            <a:extLst>
              <a:ext uri="{FF2B5EF4-FFF2-40B4-BE49-F238E27FC236}">
                <a16:creationId xmlns:a16="http://schemas.microsoft.com/office/drawing/2014/main" id="{1157E6D0-8F6E-284C-B034-EC7513B4BD68}"/>
              </a:ext>
            </a:extLst>
          </p:cNvPr>
          <p:cNvPicPr>
            <a:picLocks noChangeAspect="1"/>
          </p:cNvPicPr>
          <p:nvPr/>
        </p:nvPicPr>
        <p:blipFill>
          <a:blip r:embed="rId3"/>
          <a:stretch>
            <a:fillRect/>
          </a:stretch>
        </p:blipFill>
        <p:spPr>
          <a:xfrm>
            <a:off x="282281" y="6384907"/>
            <a:ext cx="1503458" cy="147579"/>
          </a:xfrm>
          <a:prstGeom prst="rect">
            <a:avLst/>
          </a:prstGeom>
        </p:spPr>
      </p:pic>
      <p:sp>
        <p:nvSpPr>
          <p:cNvPr id="13" name="Rectangle 12">
            <a:extLst>
              <a:ext uri="{FF2B5EF4-FFF2-40B4-BE49-F238E27FC236}">
                <a16:creationId xmlns:a16="http://schemas.microsoft.com/office/drawing/2014/main" id="{567CBBCB-BDB5-E844-B891-0FB0461356A5}"/>
              </a:ext>
            </a:extLst>
          </p:cNvPr>
          <p:cNvSpPr/>
          <p:nvPr userDrawn="1"/>
        </p:nvSpPr>
        <p:spPr>
          <a:xfrm>
            <a:off x="7599405" y="0"/>
            <a:ext cx="4592594" cy="6857982"/>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cxnSp>
        <p:nvCxnSpPr>
          <p:cNvPr id="14" name="Straight Connector 13">
            <a:extLst>
              <a:ext uri="{FF2B5EF4-FFF2-40B4-BE49-F238E27FC236}">
                <a16:creationId xmlns:a16="http://schemas.microsoft.com/office/drawing/2014/main" id="{A2063A55-9558-194C-BFCE-FE46B6323888}"/>
              </a:ext>
            </a:extLst>
          </p:cNvPr>
          <p:cNvCxnSpPr>
            <a:cxnSpLocks/>
          </p:cNvCxnSpPr>
          <p:nvPr userDrawn="1"/>
        </p:nvCxnSpPr>
        <p:spPr>
          <a:xfrm>
            <a:off x="602312" y="1366807"/>
            <a:ext cx="6342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0F9A9E4-B542-BF9A-71F0-5E6EE7B90D29}"/>
              </a:ext>
            </a:extLst>
          </p:cNvPr>
          <p:cNvPicPr>
            <a:picLocks noChangeAspect="1"/>
          </p:cNvPicPr>
          <p:nvPr userDrawn="1"/>
        </p:nvPicPr>
        <p:blipFill>
          <a:blip r:embed="rId4"/>
          <a:stretch>
            <a:fillRect/>
          </a:stretch>
        </p:blipFill>
        <p:spPr>
          <a:xfrm>
            <a:off x="9911370" y="6210056"/>
            <a:ext cx="1962524" cy="360680"/>
          </a:xfrm>
          <a:prstGeom prst="rect">
            <a:avLst/>
          </a:prstGeom>
        </p:spPr>
      </p:pic>
    </p:spTree>
    <p:extLst>
      <p:ext uri="{BB962C8B-B14F-4D97-AF65-F5344CB8AC3E}">
        <p14:creationId xmlns:p14="http://schemas.microsoft.com/office/powerpoint/2010/main" val="24660578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268" y="2130426"/>
            <a:ext cx="10173464"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CB9FFB-F289-5B47-8F7F-268ABDEC0D28}" type="datetimeFigureOut">
              <a:rPr lang="en-US" smtClean="0"/>
              <a:t>2/6/23</a:t>
            </a:fld>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58A2824-A84A-8849-B74B-7042BA173C11}" type="slidenum">
              <a:rPr lang="en-US" smtClean="0"/>
              <a:t>‹#›</a:t>
            </a:fld>
            <a:endParaRPr lang="en-US"/>
          </a:p>
        </p:txBody>
      </p:sp>
    </p:spTree>
    <p:extLst>
      <p:ext uri="{BB962C8B-B14F-4D97-AF65-F5344CB8AC3E}">
        <p14:creationId xmlns:p14="http://schemas.microsoft.com/office/powerpoint/2010/main" val="432339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latin typeface="Canela Medium" pitchFamily="2" charset="77"/>
              </a:defRPr>
            </a:lvl1pPr>
          </a:lstStyle>
          <a:p>
            <a:r>
              <a:rPr lang="en-US"/>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lvl1pPr>
          </a:lstStyle>
          <a:p>
            <a:pPr lvl="0"/>
            <a:r>
              <a:rPr lang="en-US"/>
              <a:t>Click to edit Master text styles</a:t>
            </a:r>
          </a:p>
        </p:txBody>
      </p:sp>
      <p:sp>
        <p:nvSpPr>
          <p:cNvPr id="12" name="Subtitle 2">
            <a:extLst>
              <a:ext uri="{FF2B5EF4-FFF2-40B4-BE49-F238E27FC236}">
                <a16:creationId xmlns:a16="http://schemas.microsoft.com/office/drawing/2014/main" id="{F9B0C2F5-B902-B044-AD46-A42A75C54620}"/>
              </a:ext>
            </a:extLst>
          </p:cNvPr>
          <p:cNvSpPr txBox="1">
            <a:spLocks/>
          </p:cNvSpPr>
          <p:nvPr userDrawn="1"/>
        </p:nvSpPr>
        <p:spPr>
          <a:xfrm>
            <a:off x="25401" y="6361182"/>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noProof="0" dirty="0">
                <a:solidFill>
                  <a:schemeClr val="accent2"/>
                </a:solidFill>
              </a:rPr>
              <a:t>Finnish Magazine Media Association – Customer Magazine Survey 2022</a:t>
            </a:r>
          </a:p>
        </p:txBody>
      </p:sp>
      <p:pic>
        <p:nvPicPr>
          <p:cNvPr id="13" name="Picture 12">
            <a:extLst>
              <a:ext uri="{FF2B5EF4-FFF2-40B4-BE49-F238E27FC236}">
                <a16:creationId xmlns:a16="http://schemas.microsoft.com/office/drawing/2014/main" id="{6B35A335-E75A-B64C-BAC3-E5B6C2473022}"/>
              </a:ext>
            </a:extLst>
          </p:cNvPr>
          <p:cNvPicPr>
            <a:picLocks noChangeAspect="1"/>
          </p:cNvPicPr>
          <p:nvPr userDrawn="1"/>
        </p:nvPicPr>
        <p:blipFill>
          <a:blip r:embed="rId3"/>
          <a:stretch>
            <a:fillRect/>
          </a:stretch>
        </p:blipFill>
        <p:spPr>
          <a:xfrm>
            <a:off x="282281" y="6384907"/>
            <a:ext cx="1503458" cy="147579"/>
          </a:xfrm>
          <a:prstGeom prst="rect">
            <a:avLst/>
          </a:prstGeom>
        </p:spPr>
      </p:pic>
    </p:spTree>
    <p:extLst>
      <p:ext uri="{BB962C8B-B14F-4D97-AF65-F5344CB8AC3E}">
        <p14:creationId xmlns:p14="http://schemas.microsoft.com/office/powerpoint/2010/main" val="8749400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US"/>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10" name="Picture 9">
            <a:extLst>
              <a:ext uri="{FF2B5EF4-FFF2-40B4-BE49-F238E27FC236}">
                <a16:creationId xmlns:a16="http://schemas.microsoft.com/office/drawing/2014/main" id="{9F73AF22-45CB-114B-BFC6-B2E8E29E333B}"/>
              </a:ext>
            </a:extLst>
          </p:cNvPr>
          <p:cNvPicPr>
            <a:picLocks noChangeAspect="1"/>
          </p:cNvPicPr>
          <p:nvPr userDrawn="1"/>
        </p:nvPicPr>
        <p:blipFill>
          <a:blip r:embed="rId2"/>
          <a:stretch>
            <a:fillRect/>
          </a:stretch>
        </p:blipFill>
        <p:spPr>
          <a:xfrm>
            <a:off x="318106" y="6383715"/>
            <a:ext cx="1467633" cy="144062"/>
          </a:xfrm>
          <a:prstGeom prst="rect">
            <a:avLst/>
          </a:prstGeom>
        </p:spPr>
      </p:pic>
      <p:sp>
        <p:nvSpPr>
          <p:cNvPr id="11" name="Subtitle 2">
            <a:extLst>
              <a:ext uri="{FF2B5EF4-FFF2-40B4-BE49-F238E27FC236}">
                <a16:creationId xmlns:a16="http://schemas.microsoft.com/office/drawing/2014/main" id="{ADC8A169-AC5C-FC4A-8F68-BA9D7FC89203}"/>
              </a:ext>
            </a:extLst>
          </p:cNvPr>
          <p:cNvSpPr txBox="1">
            <a:spLocks/>
          </p:cNvSpPr>
          <p:nvPr userDrawn="1"/>
        </p:nvSpPr>
        <p:spPr>
          <a:xfrm>
            <a:off x="25401" y="6361182"/>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noProof="0" dirty="0"/>
              <a:t>Finnish Magazine Media Association – Customer Magazine Survey 2022</a:t>
            </a:r>
          </a:p>
        </p:txBody>
      </p:sp>
      <p:pic>
        <p:nvPicPr>
          <p:cNvPr id="2" name="Picture 1">
            <a:extLst>
              <a:ext uri="{FF2B5EF4-FFF2-40B4-BE49-F238E27FC236}">
                <a16:creationId xmlns:a16="http://schemas.microsoft.com/office/drawing/2014/main" id="{DCDFAA86-BD1E-716D-EB65-432DC9398871}"/>
              </a:ext>
            </a:extLst>
          </p:cNvPr>
          <p:cNvPicPr>
            <a:picLocks noChangeAspect="1"/>
          </p:cNvPicPr>
          <p:nvPr userDrawn="1"/>
        </p:nvPicPr>
        <p:blipFill>
          <a:blip r:embed="rId3"/>
          <a:stretch>
            <a:fillRect/>
          </a:stretch>
        </p:blipFill>
        <p:spPr>
          <a:xfrm>
            <a:off x="9911370" y="6210056"/>
            <a:ext cx="1962524" cy="360680"/>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US"/>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2" name="Picture 1">
            <a:extLst>
              <a:ext uri="{FF2B5EF4-FFF2-40B4-BE49-F238E27FC236}">
                <a16:creationId xmlns:a16="http://schemas.microsoft.com/office/drawing/2014/main" id="{91E3E09F-7EC3-5990-E7E9-23456A7FB25A}"/>
              </a:ext>
            </a:extLst>
          </p:cNvPr>
          <p:cNvPicPr>
            <a:picLocks noChangeAspect="1"/>
          </p:cNvPicPr>
          <p:nvPr userDrawn="1"/>
        </p:nvPicPr>
        <p:blipFill>
          <a:blip r:embed="rId2"/>
          <a:stretch>
            <a:fillRect/>
          </a:stretch>
        </p:blipFill>
        <p:spPr>
          <a:xfrm>
            <a:off x="9911370" y="6210056"/>
            <a:ext cx="1962524" cy="360680"/>
          </a:xfrm>
          <a:prstGeom prst="rect">
            <a:avLst/>
          </a:prstGeom>
        </p:spPr>
      </p:pic>
    </p:spTree>
    <p:extLst>
      <p:ext uri="{BB962C8B-B14F-4D97-AF65-F5344CB8AC3E}">
        <p14:creationId xmlns:p14="http://schemas.microsoft.com/office/powerpoint/2010/main" val="483968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US"/>
              <a:t>Click to edit Master title style</a:t>
            </a:r>
            <a:endParaRPr lang="en-FI" dirty="0"/>
          </a:p>
        </p:txBody>
      </p:sp>
      <p:pic>
        <p:nvPicPr>
          <p:cNvPr id="10" name="Picture 9">
            <a:extLst>
              <a:ext uri="{FF2B5EF4-FFF2-40B4-BE49-F238E27FC236}">
                <a16:creationId xmlns:a16="http://schemas.microsoft.com/office/drawing/2014/main" id="{0952F2BB-7355-E248-BA35-7ABA22401942}"/>
              </a:ext>
            </a:extLst>
          </p:cNvPr>
          <p:cNvPicPr>
            <a:picLocks noChangeAspect="1"/>
          </p:cNvPicPr>
          <p:nvPr userDrawn="1"/>
        </p:nvPicPr>
        <p:blipFill>
          <a:blip r:embed="rId2"/>
          <a:stretch>
            <a:fillRect/>
          </a:stretch>
        </p:blipFill>
        <p:spPr>
          <a:xfrm>
            <a:off x="318106" y="6383715"/>
            <a:ext cx="1467633" cy="144062"/>
          </a:xfrm>
          <a:prstGeom prst="rect">
            <a:avLst/>
          </a:prstGeom>
        </p:spPr>
      </p:pic>
      <p:sp>
        <p:nvSpPr>
          <p:cNvPr id="12" name="Subtitle 2">
            <a:extLst>
              <a:ext uri="{FF2B5EF4-FFF2-40B4-BE49-F238E27FC236}">
                <a16:creationId xmlns:a16="http://schemas.microsoft.com/office/drawing/2014/main" id="{CAF00A4F-865C-3A42-A7BC-7DE9CDF997DE}"/>
              </a:ext>
            </a:extLst>
          </p:cNvPr>
          <p:cNvSpPr txBox="1">
            <a:spLocks/>
          </p:cNvSpPr>
          <p:nvPr userDrawn="1"/>
        </p:nvSpPr>
        <p:spPr>
          <a:xfrm>
            <a:off x="25401" y="6361182"/>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noProof="0" dirty="0"/>
              <a:t>Finnish Magazine Media Association – Customer Magazine Survey 2022</a:t>
            </a:r>
          </a:p>
        </p:txBody>
      </p:sp>
      <p:pic>
        <p:nvPicPr>
          <p:cNvPr id="3" name="Picture 2">
            <a:extLst>
              <a:ext uri="{FF2B5EF4-FFF2-40B4-BE49-F238E27FC236}">
                <a16:creationId xmlns:a16="http://schemas.microsoft.com/office/drawing/2014/main" id="{0C572F6B-BE08-2D4B-937C-4E58EDC80580}"/>
              </a:ext>
            </a:extLst>
          </p:cNvPr>
          <p:cNvPicPr>
            <a:picLocks noChangeAspect="1"/>
          </p:cNvPicPr>
          <p:nvPr userDrawn="1"/>
        </p:nvPicPr>
        <p:blipFill>
          <a:blip r:embed="rId3"/>
          <a:stretch>
            <a:fillRect/>
          </a:stretch>
        </p:blipFill>
        <p:spPr>
          <a:xfrm>
            <a:off x="9903" y="0"/>
            <a:ext cx="4152900" cy="4927600"/>
          </a:xfrm>
          <a:prstGeom prst="rect">
            <a:avLst/>
          </a:prstGeom>
        </p:spPr>
      </p:pic>
      <p:pic>
        <p:nvPicPr>
          <p:cNvPr id="4" name="Picture 3">
            <a:extLst>
              <a:ext uri="{FF2B5EF4-FFF2-40B4-BE49-F238E27FC236}">
                <a16:creationId xmlns:a16="http://schemas.microsoft.com/office/drawing/2014/main" id="{1AA9D8FE-23AB-8E4B-9D11-5650854F074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69419"/>
          <a:stretch/>
        </p:blipFill>
        <p:spPr>
          <a:xfrm rot="5400000">
            <a:off x="9971464" y="3867282"/>
            <a:ext cx="3407833" cy="1084041"/>
          </a:xfrm>
          <a:prstGeom prst="rect">
            <a:avLst/>
          </a:prstGeom>
        </p:spPr>
      </p:pic>
      <p:pic>
        <p:nvPicPr>
          <p:cNvPr id="2" name="Picture 1">
            <a:extLst>
              <a:ext uri="{FF2B5EF4-FFF2-40B4-BE49-F238E27FC236}">
                <a16:creationId xmlns:a16="http://schemas.microsoft.com/office/drawing/2014/main" id="{B003438E-B2FC-C53E-4B1C-8A2F5E10D729}"/>
              </a:ext>
            </a:extLst>
          </p:cNvPr>
          <p:cNvPicPr>
            <a:picLocks noChangeAspect="1"/>
          </p:cNvPicPr>
          <p:nvPr userDrawn="1"/>
        </p:nvPicPr>
        <p:blipFill>
          <a:blip r:embed="rId5"/>
          <a:stretch>
            <a:fillRect/>
          </a:stretch>
        </p:blipFill>
        <p:spPr>
          <a:xfrm>
            <a:off x="9911370" y="6167097"/>
            <a:ext cx="1962524" cy="360680"/>
          </a:xfrm>
          <a:prstGeom prst="rect">
            <a:avLst/>
          </a:prstGeom>
        </p:spPr>
      </p:pic>
    </p:spTree>
    <p:extLst>
      <p:ext uri="{BB962C8B-B14F-4D97-AF65-F5344CB8AC3E}">
        <p14:creationId xmlns:p14="http://schemas.microsoft.com/office/powerpoint/2010/main" val="31745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p:nvSpPr>
        <p:spPr>
          <a:xfrm>
            <a:off x="7599405" y="0"/>
            <a:ext cx="4592594" cy="6857982"/>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latin typeface="Canela Medium" pitchFamily="2" charset="77"/>
              </a:defRPr>
            </a:lvl1pPr>
          </a:lstStyle>
          <a:p>
            <a:r>
              <a:rPr lang="en-US"/>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p:nvCxnSpPr>
        <p:spPr>
          <a:xfrm>
            <a:off x="602312" y="1366807"/>
            <a:ext cx="6342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lvl1pPr>
          </a:lstStyle>
          <a:p>
            <a:pPr lvl="0"/>
            <a:r>
              <a:rPr lang="en-US"/>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ubtitle 2">
            <a:extLst>
              <a:ext uri="{FF2B5EF4-FFF2-40B4-BE49-F238E27FC236}">
                <a16:creationId xmlns:a16="http://schemas.microsoft.com/office/drawing/2014/main" id="{1C2F2250-BBA7-9D4E-96F6-52CDF50823E1}"/>
              </a:ext>
            </a:extLst>
          </p:cNvPr>
          <p:cNvSpPr txBox="1">
            <a:spLocks/>
          </p:cNvSpPr>
          <p:nvPr userDrawn="1"/>
        </p:nvSpPr>
        <p:spPr>
          <a:xfrm>
            <a:off x="638900" y="6390396"/>
            <a:ext cx="6960505" cy="238404"/>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i-FI" sz="1200" noProof="0" dirty="0" err="1">
                <a:solidFill>
                  <a:schemeClr val="tx2"/>
                </a:solidFill>
              </a:rPr>
              <a:t>Source</a:t>
            </a:r>
            <a:r>
              <a:rPr lang="fi-FI" sz="1200" noProof="0" dirty="0">
                <a:solidFill>
                  <a:schemeClr val="tx2"/>
                </a:solidFill>
              </a:rPr>
              <a:t>: </a:t>
            </a:r>
            <a:r>
              <a:rPr lang="en-GB" sz="1200" noProof="0" dirty="0">
                <a:solidFill>
                  <a:schemeClr val="accent2"/>
                </a:solidFill>
              </a:rPr>
              <a:t>Finnish Magazine Media Association, social media survey</a:t>
            </a:r>
            <a:r>
              <a:rPr lang="fi-FI" sz="1200" noProof="0" dirty="0">
                <a:solidFill>
                  <a:schemeClr val="tx2"/>
                </a:solidFill>
              </a:rPr>
              <a:t> 12/2022</a:t>
            </a:r>
          </a:p>
        </p:txBody>
      </p:sp>
      <p:sp>
        <p:nvSpPr>
          <p:cNvPr id="13" name="Rectangle 12">
            <a:extLst>
              <a:ext uri="{FF2B5EF4-FFF2-40B4-BE49-F238E27FC236}">
                <a16:creationId xmlns:a16="http://schemas.microsoft.com/office/drawing/2014/main" id="{567CBBCB-BDB5-E844-B891-0FB0461356A5}"/>
              </a:ext>
            </a:extLst>
          </p:cNvPr>
          <p:cNvSpPr/>
          <p:nvPr userDrawn="1"/>
        </p:nvSpPr>
        <p:spPr>
          <a:xfrm>
            <a:off x="7599405" y="0"/>
            <a:ext cx="4592594" cy="6857982"/>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cxnSp>
        <p:nvCxnSpPr>
          <p:cNvPr id="14" name="Straight Connector 13">
            <a:extLst>
              <a:ext uri="{FF2B5EF4-FFF2-40B4-BE49-F238E27FC236}">
                <a16:creationId xmlns:a16="http://schemas.microsoft.com/office/drawing/2014/main" id="{A2063A55-9558-194C-BFCE-FE46B6323888}"/>
              </a:ext>
            </a:extLst>
          </p:cNvPr>
          <p:cNvCxnSpPr>
            <a:cxnSpLocks/>
          </p:cNvCxnSpPr>
          <p:nvPr userDrawn="1"/>
        </p:nvCxnSpPr>
        <p:spPr>
          <a:xfrm>
            <a:off x="602312" y="1366807"/>
            <a:ext cx="6342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DA8F79E-1A89-7AC4-3DFA-E0AF15713860}"/>
              </a:ext>
            </a:extLst>
          </p:cNvPr>
          <p:cNvPicPr>
            <a:picLocks noChangeAspect="1"/>
          </p:cNvPicPr>
          <p:nvPr userDrawn="1"/>
        </p:nvPicPr>
        <p:blipFill>
          <a:blip r:embed="rId3"/>
          <a:stretch>
            <a:fillRect/>
          </a:stretch>
        </p:blipFill>
        <p:spPr>
          <a:xfrm>
            <a:off x="9911370" y="6210056"/>
            <a:ext cx="1962524" cy="360680"/>
          </a:xfrm>
          <a:prstGeom prst="rect">
            <a:avLst/>
          </a:prstGeom>
        </p:spPr>
      </p:pic>
    </p:spTree>
    <p:extLst>
      <p:ext uri="{BB962C8B-B14F-4D97-AF65-F5344CB8AC3E}">
        <p14:creationId xmlns:p14="http://schemas.microsoft.com/office/powerpoint/2010/main" val="96132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p:nvSpPr>
        <p:spPr>
          <a:xfrm>
            <a:off x="7599405" y="0"/>
            <a:ext cx="4592594" cy="6857982"/>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hasCustomPrompt="1"/>
          </p:nvPr>
        </p:nvSpPr>
        <p:spPr>
          <a:xfrm>
            <a:off x="602311" y="0"/>
            <a:ext cx="6342187" cy="1554763"/>
          </a:xfrm>
        </p:spPr>
        <p:txBody>
          <a:bodyPr/>
          <a:lstStyle>
            <a:lvl1pPr algn="ctr">
              <a:defRPr sz="2500">
                <a:latin typeface="Canela Medium" pitchFamily="2" charset="77"/>
              </a:defRPr>
            </a:lvl1pPr>
          </a:lstStyle>
          <a:p>
            <a:r>
              <a:rPr lang="en-GB" dirty="0" err="1"/>
              <a:t>Kolmen</a:t>
            </a:r>
            <a:r>
              <a:rPr lang="en-GB" dirty="0"/>
              <a:t> </a:t>
            </a:r>
            <a:r>
              <a:rPr lang="en-GB" dirty="0" err="1"/>
              <a:t>rivin</a:t>
            </a:r>
            <a:r>
              <a:rPr lang="en-GB" dirty="0"/>
              <a:t> </a:t>
            </a:r>
            <a:br>
              <a:rPr lang="en-GB" dirty="0"/>
            </a:br>
            <a:r>
              <a:rPr lang="en-GB" dirty="0" err="1"/>
              <a:t>pitkäpitkä</a:t>
            </a:r>
            <a:r>
              <a:rPr lang="en-GB" dirty="0"/>
              <a:t> </a:t>
            </a:r>
            <a:br>
              <a:rPr lang="en-GB" dirty="0"/>
            </a:br>
            <a:r>
              <a:rPr lang="en-GB" dirty="0" err="1"/>
              <a:t>otsikko</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p:nvCxnSpPr>
        <p:spPr>
          <a:xfrm>
            <a:off x="602312" y="1554763"/>
            <a:ext cx="6342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lvl1pPr>
          </a:lstStyle>
          <a:p>
            <a:pPr lvl="0"/>
            <a:r>
              <a:rPr lang="en-US"/>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554763"/>
            <a:ext cx="3659703" cy="4169750"/>
          </a:xfrm>
        </p:spPr>
        <p:txBody>
          <a:bodyPr anchor="ctr"/>
          <a:lstStyle>
            <a:lvl1pPr marL="0" indent="0" algn="ctr">
              <a:lnSpc>
                <a:spcPct val="120000"/>
              </a:lnSpc>
              <a:buNone/>
              <a:defRPr sz="2500" b="0" i="0">
                <a:solidFill>
                  <a:schemeClr val="bg1"/>
                </a:solidFill>
                <a:latin typeface="Neue Haas Unica W1G Medium" panose="020B0404030206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6" name="Picture 15">
            <a:extLst>
              <a:ext uri="{FF2B5EF4-FFF2-40B4-BE49-F238E27FC236}">
                <a16:creationId xmlns:a16="http://schemas.microsoft.com/office/drawing/2014/main" id="{1157E6D0-8F6E-284C-B034-EC7513B4BD68}"/>
              </a:ext>
            </a:extLst>
          </p:cNvPr>
          <p:cNvPicPr>
            <a:picLocks noChangeAspect="1"/>
          </p:cNvPicPr>
          <p:nvPr userDrawn="1"/>
        </p:nvPicPr>
        <p:blipFill>
          <a:blip r:embed="rId3"/>
          <a:stretch>
            <a:fillRect/>
          </a:stretch>
        </p:blipFill>
        <p:spPr>
          <a:xfrm>
            <a:off x="282281" y="6384907"/>
            <a:ext cx="1503458" cy="147579"/>
          </a:xfrm>
          <a:prstGeom prst="rect">
            <a:avLst/>
          </a:prstGeom>
        </p:spPr>
      </p:pic>
      <p:sp>
        <p:nvSpPr>
          <p:cNvPr id="13" name="Rectangle 12">
            <a:extLst>
              <a:ext uri="{FF2B5EF4-FFF2-40B4-BE49-F238E27FC236}">
                <a16:creationId xmlns:a16="http://schemas.microsoft.com/office/drawing/2014/main" id="{1F588536-9766-1E43-A706-711F018637EB}"/>
              </a:ext>
            </a:extLst>
          </p:cNvPr>
          <p:cNvSpPr/>
          <p:nvPr userDrawn="1"/>
        </p:nvSpPr>
        <p:spPr>
          <a:xfrm>
            <a:off x="7599405" y="0"/>
            <a:ext cx="4592594" cy="6857982"/>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cxnSp>
        <p:nvCxnSpPr>
          <p:cNvPr id="14" name="Straight Connector 13">
            <a:extLst>
              <a:ext uri="{FF2B5EF4-FFF2-40B4-BE49-F238E27FC236}">
                <a16:creationId xmlns:a16="http://schemas.microsoft.com/office/drawing/2014/main" id="{0EBDB65F-DC3E-C74D-9F28-E78757C25172}"/>
              </a:ext>
            </a:extLst>
          </p:cNvPr>
          <p:cNvCxnSpPr>
            <a:cxnSpLocks/>
          </p:cNvCxnSpPr>
          <p:nvPr userDrawn="1"/>
        </p:nvCxnSpPr>
        <p:spPr>
          <a:xfrm>
            <a:off x="602312" y="1554763"/>
            <a:ext cx="6342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57CDB89-2F97-631D-C767-379A30A8BC98}"/>
              </a:ext>
            </a:extLst>
          </p:cNvPr>
          <p:cNvPicPr>
            <a:picLocks noChangeAspect="1"/>
          </p:cNvPicPr>
          <p:nvPr userDrawn="1"/>
        </p:nvPicPr>
        <p:blipFill>
          <a:blip r:embed="rId4"/>
          <a:stretch>
            <a:fillRect/>
          </a:stretch>
        </p:blipFill>
        <p:spPr>
          <a:xfrm>
            <a:off x="9911370" y="6210056"/>
            <a:ext cx="1962524" cy="360680"/>
          </a:xfrm>
          <a:prstGeom prst="rect">
            <a:avLst/>
          </a:prstGeom>
        </p:spPr>
      </p:pic>
      <p:sp>
        <p:nvSpPr>
          <p:cNvPr id="5" name="Subtitle 2">
            <a:extLst>
              <a:ext uri="{FF2B5EF4-FFF2-40B4-BE49-F238E27FC236}">
                <a16:creationId xmlns:a16="http://schemas.microsoft.com/office/drawing/2014/main" id="{D51E6212-73F8-F9DA-4E0F-C9E2FE8F93CA}"/>
              </a:ext>
            </a:extLst>
          </p:cNvPr>
          <p:cNvSpPr txBox="1">
            <a:spLocks/>
          </p:cNvSpPr>
          <p:nvPr userDrawn="1"/>
        </p:nvSpPr>
        <p:spPr>
          <a:xfrm>
            <a:off x="1918897" y="6390396"/>
            <a:ext cx="5680507" cy="14757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200" noProof="0" dirty="0">
                <a:solidFill>
                  <a:schemeClr val="accent2"/>
                </a:solidFill>
              </a:rPr>
              <a:t>Finnish Magazine Media Association – Customer Magazine Survey 2022</a:t>
            </a:r>
          </a:p>
        </p:txBody>
      </p:sp>
    </p:spTree>
    <p:extLst>
      <p:ext uri="{BB962C8B-B14F-4D97-AF65-F5344CB8AC3E}">
        <p14:creationId xmlns:p14="http://schemas.microsoft.com/office/powerpoint/2010/main" val="398140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latin typeface="Canela Medium" pitchFamily="2" charset="77"/>
              </a:defRPr>
            </a:lvl1pPr>
          </a:lstStyle>
          <a:p>
            <a:r>
              <a:rPr lang="en-US"/>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p:nvCxnSpPr>
        <p:spPr>
          <a:xfrm>
            <a:off x="602312" y="1366807"/>
            <a:ext cx="6342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lvl1pPr>
          </a:lstStyle>
          <a:p>
            <a:pPr lvl="0"/>
            <a:r>
              <a:rPr lang="en-US"/>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p:nvPicPr>
        <p:blipFill>
          <a:blip r:embed="rId2"/>
          <a:stretch>
            <a:fillRect/>
          </a:stretch>
        </p:blipFill>
        <p:spPr>
          <a:xfrm>
            <a:off x="10064074" y="6389170"/>
            <a:ext cx="1845645" cy="139055"/>
          </a:xfrm>
          <a:prstGeom prst="rect">
            <a:avLst/>
          </a:prstGeom>
        </p:spPr>
      </p:pic>
      <p:pic>
        <p:nvPicPr>
          <p:cNvPr id="12" name="Picture 11">
            <a:extLst>
              <a:ext uri="{FF2B5EF4-FFF2-40B4-BE49-F238E27FC236}">
                <a16:creationId xmlns:a16="http://schemas.microsoft.com/office/drawing/2014/main" id="{A4248306-20CD-9745-A1FE-4E5BD119D023}"/>
              </a:ext>
            </a:extLst>
          </p:cNvPr>
          <p:cNvPicPr>
            <a:picLocks noChangeAspect="1"/>
          </p:cNvPicPr>
          <p:nvPr/>
        </p:nvPicPr>
        <p:blipFill>
          <a:blip r:embed="rId3"/>
          <a:stretch>
            <a:fillRect/>
          </a:stretch>
        </p:blipFill>
        <p:spPr>
          <a:xfrm>
            <a:off x="282281" y="6384907"/>
            <a:ext cx="1503458" cy="147579"/>
          </a:xfrm>
          <a:prstGeom prst="rect">
            <a:avLst/>
          </a:prstGeom>
        </p:spPr>
      </p:pic>
      <p:sp>
        <p:nvSpPr>
          <p:cNvPr id="10" name="Rectangle 9">
            <a:extLst>
              <a:ext uri="{FF2B5EF4-FFF2-40B4-BE49-F238E27FC236}">
                <a16:creationId xmlns:a16="http://schemas.microsoft.com/office/drawing/2014/main" id="{3956948F-886D-F34E-A2E4-3D9DF87C1C1B}"/>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cxnSp>
        <p:nvCxnSpPr>
          <p:cNvPr id="14" name="Straight Connector 13">
            <a:extLst>
              <a:ext uri="{FF2B5EF4-FFF2-40B4-BE49-F238E27FC236}">
                <a16:creationId xmlns:a16="http://schemas.microsoft.com/office/drawing/2014/main" id="{968495CF-B287-8A4E-822F-1879AFBE358B}"/>
              </a:ext>
            </a:extLst>
          </p:cNvPr>
          <p:cNvCxnSpPr>
            <a:cxnSpLocks/>
          </p:cNvCxnSpPr>
          <p:nvPr userDrawn="1"/>
        </p:nvCxnSpPr>
        <p:spPr>
          <a:xfrm>
            <a:off x="602312" y="1366807"/>
            <a:ext cx="63421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7C1CC8E7-D9D9-5F41-8C20-4794D1CCBF0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3451504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US"/>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p:txBody>
      </p:sp>
      <p:pic>
        <p:nvPicPr>
          <p:cNvPr id="10" name="Picture 9">
            <a:extLst>
              <a:ext uri="{FF2B5EF4-FFF2-40B4-BE49-F238E27FC236}">
                <a16:creationId xmlns:a16="http://schemas.microsoft.com/office/drawing/2014/main" id="{A36FACA4-675F-2C43-9227-BCCC792E89DD}"/>
              </a:ext>
            </a:extLst>
          </p:cNvPr>
          <p:cNvPicPr>
            <a:picLocks noChangeAspect="1"/>
          </p:cNvPicPr>
          <p:nvPr/>
        </p:nvPicPr>
        <p:blipFill>
          <a:blip r:embed="rId2"/>
          <a:stretch>
            <a:fillRect/>
          </a:stretch>
        </p:blipFill>
        <p:spPr>
          <a:xfrm>
            <a:off x="318106" y="6383715"/>
            <a:ext cx="1467633" cy="144062"/>
          </a:xfrm>
          <a:prstGeom prst="rect">
            <a:avLst/>
          </a:prstGeom>
        </p:spPr>
      </p:pic>
      <p:sp>
        <p:nvSpPr>
          <p:cNvPr id="11" name="Subtitle 2">
            <a:extLst>
              <a:ext uri="{FF2B5EF4-FFF2-40B4-BE49-F238E27FC236}">
                <a16:creationId xmlns:a16="http://schemas.microsoft.com/office/drawing/2014/main" id="{5BE251F2-BFC8-C741-B7B4-2612AC8730C2}"/>
              </a:ext>
            </a:extLst>
          </p:cNvPr>
          <p:cNvSpPr txBox="1">
            <a:spLocks/>
          </p:cNvSpPr>
          <p:nvPr userDrawn="1"/>
        </p:nvSpPr>
        <p:spPr>
          <a:xfrm>
            <a:off x="25401" y="6361182"/>
            <a:ext cx="12192000" cy="16659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noProof="0" dirty="0">
                <a:solidFill>
                  <a:schemeClr val="bg1"/>
                </a:solidFill>
              </a:rPr>
              <a:t>Finnish Magazine Media Association – Customer Magazine Survey 2022</a:t>
            </a:r>
          </a:p>
        </p:txBody>
      </p:sp>
      <p:pic>
        <p:nvPicPr>
          <p:cNvPr id="2" name="Picture 1">
            <a:extLst>
              <a:ext uri="{FF2B5EF4-FFF2-40B4-BE49-F238E27FC236}">
                <a16:creationId xmlns:a16="http://schemas.microsoft.com/office/drawing/2014/main" id="{58A68F2D-C29F-CCF1-D459-BFB23FBEB515}"/>
              </a:ext>
            </a:extLst>
          </p:cNvPr>
          <p:cNvPicPr>
            <a:picLocks noChangeAspect="1"/>
          </p:cNvPicPr>
          <p:nvPr userDrawn="1"/>
        </p:nvPicPr>
        <p:blipFill>
          <a:blip r:embed="rId3"/>
          <a:stretch>
            <a:fillRect/>
          </a:stretch>
        </p:blipFill>
        <p:spPr>
          <a:xfrm>
            <a:off x="9911370" y="6210056"/>
            <a:ext cx="1962524" cy="360680"/>
          </a:xfrm>
          <a:prstGeom prst="rect">
            <a:avLst/>
          </a:prstGeom>
        </p:spPr>
      </p:pic>
    </p:spTree>
    <p:extLst>
      <p:ext uri="{BB962C8B-B14F-4D97-AF65-F5344CB8AC3E}">
        <p14:creationId xmlns:p14="http://schemas.microsoft.com/office/powerpoint/2010/main" val="1259576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US"/>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US"/>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E6E210E6-2E4A-7A40-9569-915221E2D5A5}"/>
              </a:ext>
            </a:extLst>
          </p:cNvPr>
          <p:cNvPicPr>
            <a:picLocks noChangeAspect="1"/>
          </p:cNvPicPr>
          <p:nvPr/>
        </p:nvPicPr>
        <p:blipFill>
          <a:blip r:embed="rId3"/>
          <a:stretch>
            <a:fillRect/>
          </a:stretch>
        </p:blipFill>
        <p:spPr>
          <a:xfrm>
            <a:off x="282281" y="6384907"/>
            <a:ext cx="1503458" cy="147579"/>
          </a:xfrm>
          <a:prstGeom prst="rect">
            <a:avLst/>
          </a:prstGeom>
        </p:spPr>
      </p:pic>
    </p:spTree>
    <p:extLst>
      <p:ext uri="{BB962C8B-B14F-4D97-AF65-F5344CB8AC3E}">
        <p14:creationId xmlns:p14="http://schemas.microsoft.com/office/powerpoint/2010/main" val="35438190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Tree>
    <p:extLst>
      <p:ext uri="{BB962C8B-B14F-4D97-AF65-F5344CB8AC3E}">
        <p14:creationId xmlns:p14="http://schemas.microsoft.com/office/powerpoint/2010/main" val="16422723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732"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31"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34" r:id="rId29"/>
    <p:sldLayoutId id="2147483720" r:id="rId30"/>
    <p:sldLayoutId id="2147483721" r:id="rId31"/>
    <p:sldLayoutId id="2147483722" r:id="rId32"/>
    <p:sldLayoutId id="2147483723" r:id="rId33"/>
    <p:sldLayoutId id="2147483724" r:id="rId34"/>
    <p:sldLayoutId id="2147483725" r:id="rId35"/>
    <p:sldLayoutId id="2147483726" r:id="rId36"/>
    <p:sldLayoutId id="2147483730" r:id="rId37"/>
    <p:sldLayoutId id="2147483727" r:id="rId38"/>
    <p:sldLayoutId id="2147483728" r:id="rId39"/>
    <p:sldLayoutId id="2147483729" r:id="rId40"/>
    <p:sldLayoutId id="2147483654" r:id="rId41"/>
    <p:sldLayoutId id="2147483676" r:id="rId42"/>
    <p:sldLayoutId id="2147483733" r:id="rId43"/>
    <p:sldLayoutId id="2147483687" r:id="rId44"/>
  </p:sldLayoutIdLst>
  <p:hf sldNum="0" hdr="0" ftr="0"/>
  <p:txStyles>
    <p:titleStyle>
      <a:lvl1pPr algn="l" defTabSz="914400" rtl="0" eaLnBrk="1" latinLnBrk="0" hangingPunct="1">
        <a:lnSpc>
          <a:spcPct val="90000"/>
        </a:lnSpc>
        <a:spcBef>
          <a:spcPct val="0"/>
        </a:spcBef>
        <a:buNone/>
        <a:defRPr sz="4400" b="0" i="0" kern="1200">
          <a:solidFill>
            <a:schemeClr val="tx1"/>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4.jpeg"/><Relationship Id="rId1" Type="http://schemas.openxmlformats.org/officeDocument/2006/relationships/slideLayout" Target="../slideLayouts/slideLayout28.xml"/><Relationship Id="rId4" Type="http://schemas.openxmlformats.org/officeDocument/2006/relationships/image" Target="../media/image19.emf"/></Relationships>
</file>

<file path=ppt/slides/_rels/slide7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7.emf"/><Relationship Id="rId1" Type="http://schemas.openxmlformats.org/officeDocument/2006/relationships/slideLayout" Target="../slideLayouts/slideLayout28.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7.emf"/><Relationship Id="rId1" Type="http://schemas.openxmlformats.org/officeDocument/2006/relationships/slideLayout" Target="../slideLayouts/slideLayout28.xml"/><Relationship Id="rId4" Type="http://schemas.openxmlformats.org/officeDocument/2006/relationships/image" Target="../media/image36.jpeg"/></Relationships>
</file>

<file path=ppt/slides/_rels/slide8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7.emf"/><Relationship Id="rId1" Type="http://schemas.openxmlformats.org/officeDocument/2006/relationships/slideLayout" Target="../slideLayouts/slideLayout28.xml"/><Relationship Id="rId4" Type="http://schemas.openxmlformats.org/officeDocument/2006/relationships/image" Target="../media/image19.emf"/></Relationships>
</file>

<file path=ppt/slides/_rels/slide8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38.jpg"/><Relationship Id="rId1" Type="http://schemas.openxmlformats.org/officeDocument/2006/relationships/slideLayout" Target="../slideLayouts/slideLayout28.xml"/><Relationship Id="rId4" Type="http://schemas.openxmlformats.org/officeDocument/2006/relationships/image" Target="../media/image19.emf"/></Relationships>
</file>

<file path=ppt/slides/_rels/slide8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17.emf"/><Relationship Id="rId1" Type="http://schemas.openxmlformats.org/officeDocument/2006/relationships/slideLayout" Target="../slideLayouts/slideLayout28.xml"/><Relationship Id="rId5" Type="http://schemas.openxmlformats.org/officeDocument/2006/relationships/image" Target="../media/image40.jpg"/><Relationship Id="rId4" Type="http://schemas.openxmlformats.org/officeDocument/2006/relationships/image" Target="../media/image19.emf"/></Relationships>
</file>

<file path=ppt/slides/_rels/slide8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7.emf"/><Relationship Id="rId1" Type="http://schemas.openxmlformats.org/officeDocument/2006/relationships/slideLayout" Target="../slideLayouts/slideLayout28.xml"/><Relationship Id="rId4" Type="http://schemas.openxmlformats.org/officeDocument/2006/relationships/image" Target="../media/image41.jpg"/></Relationships>
</file>

<file path=ppt/slides/_rels/slide8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7.emf"/><Relationship Id="rId1" Type="http://schemas.openxmlformats.org/officeDocument/2006/relationships/slideLayout" Target="../slideLayouts/slideLayout28.xml"/><Relationship Id="rId4" Type="http://schemas.openxmlformats.org/officeDocument/2006/relationships/image" Target="../media/image42.png"/></Relationships>
</file>

<file path=ppt/slides/_rels/slide8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43.png"/><Relationship Id="rId1" Type="http://schemas.openxmlformats.org/officeDocument/2006/relationships/slideLayout" Target="../slideLayouts/slideLayout28.xml"/><Relationship Id="rId4" Type="http://schemas.openxmlformats.org/officeDocument/2006/relationships/image" Target="../media/image19.emf"/></Relationships>
</file>

<file path=ppt/slides/_rels/slide8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7.emf"/><Relationship Id="rId1" Type="http://schemas.openxmlformats.org/officeDocument/2006/relationships/slideLayout" Target="../slideLayouts/slideLayout28.xml"/><Relationship Id="rId4" Type="http://schemas.openxmlformats.org/officeDocument/2006/relationships/image" Target="../media/image19.emf"/></Relationships>
</file>

<file path=ppt/slides/_rels/slide8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7.emf"/><Relationship Id="rId1" Type="http://schemas.openxmlformats.org/officeDocument/2006/relationships/slideLayout" Target="../slideLayouts/slideLayout28.xml"/><Relationship Id="rId4" Type="http://schemas.openxmlformats.org/officeDocument/2006/relationships/image" Target="../media/image45.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chart" Target="../charts/chart47.xml"/><Relationship Id="rId1" Type="http://schemas.openxmlformats.org/officeDocument/2006/relationships/slideLayout" Target="../slideLayouts/slideLayout3.xml"/><Relationship Id="rId4" Type="http://schemas.openxmlformats.org/officeDocument/2006/relationships/chart" Target="../charts/chart49.xml"/></Relationships>
</file>

<file path=ppt/slides/_rels/slide9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hyperlink" Target="mailto:jukka.helske@gmail.com" TargetMode="External"/><Relationship Id="rId2" Type="http://schemas.openxmlformats.org/officeDocument/2006/relationships/hyperlink" Target="mailto:outi.itavuo@aikakausmedia.fi" TargetMode="External"/><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D86DC50A-4196-A94F-B452-F51EC2127F38}"/>
              </a:ext>
            </a:extLst>
          </p:cNvPr>
          <p:cNvSpPr>
            <a:spLocks noGrp="1"/>
          </p:cNvSpPr>
          <p:nvPr>
            <p:ph type="subTitle" idx="1"/>
          </p:nvPr>
        </p:nvSpPr>
        <p:spPr>
          <a:xfrm>
            <a:off x="0" y="2119318"/>
            <a:ext cx="12192000" cy="2619364"/>
          </a:xfrm>
        </p:spPr>
        <p:txBody>
          <a:bodyPr>
            <a:normAutofit/>
          </a:bodyPr>
          <a:lstStyle/>
          <a:p>
            <a:pPr rtl="0"/>
            <a:r>
              <a:rPr lang="en" sz="15000" b="0" i="0" u="none" baseline="0"/>
              <a:t>ASSI</a:t>
            </a:r>
          </a:p>
        </p:txBody>
      </p:sp>
      <p:sp>
        <p:nvSpPr>
          <p:cNvPr id="3" name="Subtitle 2">
            <a:extLst>
              <a:ext uri="{FF2B5EF4-FFF2-40B4-BE49-F238E27FC236}">
                <a16:creationId xmlns:a16="http://schemas.microsoft.com/office/drawing/2014/main" id="{3A4C5832-EBDA-A744-B678-3B89C045A145}"/>
              </a:ext>
            </a:extLst>
          </p:cNvPr>
          <p:cNvSpPr txBox="1">
            <a:spLocks/>
          </p:cNvSpPr>
          <p:nvPr/>
        </p:nvSpPr>
        <p:spPr>
          <a:xfrm>
            <a:off x="1887512" y="4738682"/>
            <a:ext cx="8416975" cy="804930"/>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lnSpc>
                <a:spcPct val="150000"/>
              </a:lnSpc>
            </a:pPr>
            <a:r>
              <a:rPr lang="en" sz="17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Research summary on </a:t>
            </a:r>
            <a:r>
              <a:rPr lang="en" sz="1700" dirty="0">
                <a:latin typeface="Neue Haas Unica W1G" panose="020B0504030206020203" pitchFamily="34" charset="0"/>
                <a:ea typeface="Neue Haas Unica W1G" panose="020B0504030206020203" pitchFamily="34" charset="0"/>
                <a:cs typeface="Neue Haas Unica W1G" panose="020B0504030206020203" pitchFamily="34" charset="0"/>
              </a:rPr>
              <a:t>customer </a:t>
            </a:r>
            <a:r>
              <a:rPr lang="en" sz="17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magazine reading and advertising in Finland</a:t>
            </a:r>
          </a:p>
        </p:txBody>
      </p:sp>
      <p:sp>
        <p:nvSpPr>
          <p:cNvPr id="5" name="Subtitle 2">
            <a:extLst>
              <a:ext uri="{FF2B5EF4-FFF2-40B4-BE49-F238E27FC236}">
                <a16:creationId xmlns:a16="http://schemas.microsoft.com/office/drawing/2014/main" id="{A7809607-0026-314A-8D68-61117F8372F6}"/>
              </a:ext>
            </a:extLst>
          </p:cNvPr>
          <p:cNvSpPr txBox="1">
            <a:spLocks/>
          </p:cNvSpPr>
          <p:nvPr/>
        </p:nvSpPr>
        <p:spPr>
          <a:xfrm>
            <a:off x="0" y="6272012"/>
            <a:ext cx="12192000" cy="296214"/>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bg1"/>
                </a:solidFill>
                <a:latin typeface="Neue Haas Unica W1G Light" panose="020B0404030206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Neue Haas Unica W1G Light" panose="020B04040302060202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Neue Haas Unica W1G Light" panose="020B04040302060202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Neue Haas Unica W1G Light" panose="020B04040302060202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rtl="0">
              <a:lnSpc>
                <a:spcPct val="150000"/>
              </a:lnSpc>
            </a:pPr>
            <a:r>
              <a:rPr lang="en" sz="15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2022</a:t>
            </a:r>
          </a:p>
        </p:txBody>
      </p:sp>
    </p:spTree>
    <p:extLst>
      <p:ext uri="{BB962C8B-B14F-4D97-AF65-F5344CB8AC3E}">
        <p14:creationId xmlns:p14="http://schemas.microsoft.com/office/powerpoint/2010/main" val="79482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4">
            <a:extLst>
              <a:ext uri="{FF2B5EF4-FFF2-40B4-BE49-F238E27FC236}">
                <a16:creationId xmlns:a16="http://schemas.microsoft.com/office/drawing/2014/main" id="{A231BA32-B0B6-7E57-7D3B-9F596B71A0A1}"/>
              </a:ext>
            </a:extLst>
          </p:cNvPr>
          <p:cNvSpPr txBox="1">
            <a:spLocks/>
          </p:cNvSpPr>
          <p:nvPr/>
        </p:nvSpPr>
        <p:spPr>
          <a:xfrm>
            <a:off x="7673447" y="2296731"/>
            <a:ext cx="4048650" cy="367982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 sz="1800" b="1" i="0" u="none" baseline="0" dirty="0" err="1">
                <a:latin typeface="Neue Haas Unica W1G" panose="020B0504030206020203" pitchFamily="34" charset="0"/>
                <a:ea typeface="Neue Haas Unica W1G" panose="020B0504030206020203" pitchFamily="34" charset="0"/>
                <a:cs typeface="Neue Haas Unica W1G" panose="020B0504030206020203" pitchFamily="34" charset="0"/>
              </a:rPr>
              <a:t>Terve</a:t>
            </a:r>
            <a:r>
              <a:rPr lang="en" sz="18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 Metsä</a:t>
            </a:r>
            <a:endParaRPr lang="en" sz="1800" dirty="0"/>
          </a:p>
          <a:p>
            <a:pPr algn="l" rtl="0"/>
            <a:r>
              <a:rPr lang="en" sz="1600" b="0" i="0" u="none" baseline="0" dirty="0"/>
              <a:t>Publisher: </a:t>
            </a:r>
            <a:r>
              <a:rPr lang="en" sz="1600" b="0" i="0" u="none" baseline="0" dirty="0" err="1"/>
              <a:t>Stora</a:t>
            </a:r>
            <a:r>
              <a:rPr lang="en" sz="1600" b="0" i="0" u="none" baseline="0" dirty="0"/>
              <a:t> Enso </a:t>
            </a:r>
            <a:r>
              <a:rPr lang="en" sz="1600" dirty="0"/>
              <a:t>(</a:t>
            </a:r>
            <a:r>
              <a:rPr lang="en-GB" sz="1600" dirty="0"/>
              <a:t>a manufacturer of pulp, paper and other forest products</a:t>
            </a:r>
            <a:r>
              <a:rPr lang="en-GB" sz="1400" i="1" dirty="0"/>
              <a:t>)</a:t>
            </a:r>
            <a:endParaRPr lang="en" sz="1600" b="0" i="0" u="none" baseline="0" dirty="0"/>
          </a:p>
          <a:p>
            <a:pPr algn="l" rtl="0"/>
            <a:r>
              <a:rPr lang="en" sz="1600" b="0" i="0" u="none" baseline="0" dirty="0"/>
              <a:t>Published four times a year, can be ordered free of charge.</a:t>
            </a:r>
          </a:p>
          <a:p>
            <a:pPr algn="l" rtl="0">
              <a:buFont typeface="Arial" panose="020B0604020202020204" pitchFamily="34" charset="0"/>
              <a:buChar char="•"/>
            </a:pPr>
            <a:r>
              <a:rPr lang="en" sz="1600" b="0" i="0" u="none" baseline="0" dirty="0"/>
              <a:t>The magazine is targeted at forest owners and includes both light articles and information about forest ownership.</a:t>
            </a:r>
          </a:p>
          <a:p>
            <a:pPr algn="l" rtl="0"/>
            <a:r>
              <a:rPr lang="en" sz="1600" b="0" i="0" u="none" baseline="0" dirty="0"/>
              <a:t>The print magazine is delivered to people’s homes, and the electronic magazine is available online.</a:t>
            </a:r>
          </a:p>
        </p:txBody>
      </p:sp>
      <p:sp>
        <p:nvSpPr>
          <p:cNvPr id="9" name="Title 12">
            <a:extLst>
              <a:ext uri="{FF2B5EF4-FFF2-40B4-BE49-F238E27FC236}">
                <a16:creationId xmlns:a16="http://schemas.microsoft.com/office/drawing/2014/main" id="{B204C3EA-E94B-73EF-E37B-82DD5A2D67E5}"/>
              </a:ext>
            </a:extLst>
          </p:cNvPr>
          <p:cNvSpPr txBox="1">
            <a:spLocks/>
          </p:cNvSpPr>
          <p:nvPr/>
        </p:nvSpPr>
        <p:spPr>
          <a:xfrm>
            <a:off x="1676400" y="705104"/>
            <a:ext cx="9144000" cy="11663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i="0" kern="1200">
                <a:solidFill>
                  <a:schemeClr val="tx2"/>
                </a:solidFill>
                <a:latin typeface="Clattering" pitchFamily="2" charset="0"/>
                <a:ea typeface="+mj-ea"/>
                <a:cs typeface="+mj-cs"/>
              </a:defRPr>
            </a:lvl1pPr>
          </a:lstStyle>
          <a:p>
            <a:pPr rtl="0"/>
            <a:r>
              <a:rPr lang="en" sz="4400" b="0" i="0" u="none" baseline="0">
                <a:latin typeface="Canela Medium" pitchFamily="2" charset="77"/>
                <a:ea typeface="Canela Medium" pitchFamily="2" charset="77"/>
                <a:cs typeface="Canela Medium" pitchFamily="2" charset="77"/>
              </a:rPr>
              <a:t>The customer media included in the study</a:t>
            </a:r>
          </a:p>
        </p:txBody>
      </p:sp>
    </p:spTree>
    <p:extLst>
      <p:ext uri="{BB962C8B-B14F-4D97-AF65-F5344CB8AC3E}">
        <p14:creationId xmlns:p14="http://schemas.microsoft.com/office/powerpoint/2010/main" val="394626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4">
            <a:extLst>
              <a:ext uri="{FF2B5EF4-FFF2-40B4-BE49-F238E27FC236}">
                <a16:creationId xmlns:a16="http://schemas.microsoft.com/office/drawing/2014/main" id="{A231BA32-B0B6-7E57-7D3B-9F596B71A0A1}"/>
              </a:ext>
            </a:extLst>
          </p:cNvPr>
          <p:cNvSpPr txBox="1">
            <a:spLocks/>
          </p:cNvSpPr>
          <p:nvPr/>
        </p:nvSpPr>
        <p:spPr>
          <a:xfrm>
            <a:off x="7673447" y="2296731"/>
            <a:ext cx="4048650" cy="367982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 sz="1800" b="1" i="0" u="none" baseline="0" dirty="0" err="1">
                <a:latin typeface="Neue Haas Unica W1G" panose="020B0504030206020203" pitchFamily="34" charset="0"/>
                <a:ea typeface="Neue Haas Unica W1G" panose="020B0504030206020203" pitchFamily="34" charset="0"/>
                <a:cs typeface="Neue Haas Unica W1G" panose="020B0504030206020203" pitchFamily="34" charset="0"/>
              </a:rPr>
              <a:t>Uniikki</a:t>
            </a:r>
            <a:r>
              <a:rPr lang="en" sz="18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 </a:t>
            </a:r>
            <a:endParaRPr lang="en" sz="1800" dirty="0"/>
          </a:p>
          <a:p>
            <a:pPr algn="l" rtl="0"/>
            <a:r>
              <a:rPr lang="en" sz="1600" b="0" i="0" u="none" baseline="0" dirty="0"/>
              <a:t>Publisher: </a:t>
            </a:r>
            <a:r>
              <a:rPr lang="en" sz="1600" b="0" i="0" u="none" baseline="0" dirty="0" err="1"/>
              <a:t>Yliopiston</a:t>
            </a:r>
            <a:r>
              <a:rPr lang="en" sz="1600" b="0" i="0" u="none" baseline="0" dirty="0"/>
              <a:t> </a:t>
            </a:r>
            <a:r>
              <a:rPr lang="en" sz="1600" b="0" i="0" u="none" baseline="0" dirty="0" err="1"/>
              <a:t>Apteekki</a:t>
            </a:r>
            <a:r>
              <a:rPr lang="en" sz="1600" b="0" i="0" u="none" baseline="0" dirty="0"/>
              <a:t> (a pharma</a:t>
            </a:r>
            <a:r>
              <a:rPr lang="en-GB" sz="1600" b="0" i="0" u="none" baseline="0" dirty="0"/>
              <a:t>c</a:t>
            </a:r>
            <a:r>
              <a:rPr lang="en" sz="1600" b="0" i="0" u="none" baseline="0" dirty="0"/>
              <a:t>y store chain)</a:t>
            </a:r>
          </a:p>
          <a:p>
            <a:pPr algn="l" rtl="0"/>
            <a:r>
              <a:rPr lang="en" sz="1600" b="0" i="0" u="none" baseline="0" dirty="0"/>
              <a:t>Published three times a year.</a:t>
            </a:r>
          </a:p>
          <a:p>
            <a:pPr algn="l" rtl="0">
              <a:buFont typeface="Arial" panose="020B0604020202020204" pitchFamily="34" charset="0"/>
              <a:buChar char="•"/>
            </a:pPr>
            <a:r>
              <a:rPr lang="en" sz="1600" b="0" i="0" u="none" baseline="0" dirty="0" err="1"/>
              <a:t>Uniikki</a:t>
            </a:r>
            <a:r>
              <a:rPr lang="en" sz="1600" b="0" i="0" u="none" baseline="0" dirty="0"/>
              <a:t> offers information on health, well-being and beauty. The magazine includes tips from professionals on topics like good nutrition and skin care. </a:t>
            </a:r>
          </a:p>
          <a:p>
            <a:pPr algn="l" rtl="0">
              <a:buFont typeface="Arial" panose="020B0604020202020204" pitchFamily="34" charset="0"/>
              <a:buChar char="•"/>
            </a:pPr>
            <a:r>
              <a:rPr lang="en" sz="1600" b="0" i="0" u="none" baseline="0" dirty="0"/>
              <a:t>The print magazine is available in stores and mailed to customers who have purchased products from </a:t>
            </a:r>
            <a:r>
              <a:rPr lang="en" sz="1600" b="0" i="0" u="none" baseline="0" dirty="0" err="1"/>
              <a:t>Yliopiston</a:t>
            </a:r>
            <a:r>
              <a:rPr lang="en" sz="1600" b="0" i="0" u="none" baseline="0" dirty="0"/>
              <a:t> </a:t>
            </a:r>
            <a:r>
              <a:rPr lang="en" sz="1600" b="0" i="0" u="none" baseline="0" dirty="0" err="1"/>
              <a:t>Apteekki</a:t>
            </a:r>
            <a:r>
              <a:rPr lang="en" sz="1600" b="0" i="0" u="none" baseline="0" dirty="0"/>
              <a:t> in the last six months. The electronic magazine is available online.</a:t>
            </a:r>
          </a:p>
        </p:txBody>
      </p:sp>
      <p:sp>
        <p:nvSpPr>
          <p:cNvPr id="9" name="Title 12">
            <a:extLst>
              <a:ext uri="{FF2B5EF4-FFF2-40B4-BE49-F238E27FC236}">
                <a16:creationId xmlns:a16="http://schemas.microsoft.com/office/drawing/2014/main" id="{B204C3EA-E94B-73EF-E37B-82DD5A2D67E5}"/>
              </a:ext>
            </a:extLst>
          </p:cNvPr>
          <p:cNvSpPr txBox="1">
            <a:spLocks/>
          </p:cNvSpPr>
          <p:nvPr/>
        </p:nvSpPr>
        <p:spPr>
          <a:xfrm>
            <a:off x="1676400" y="705104"/>
            <a:ext cx="9144000" cy="11663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i="0" kern="1200">
                <a:solidFill>
                  <a:schemeClr val="tx2"/>
                </a:solidFill>
                <a:latin typeface="Clattering" pitchFamily="2" charset="0"/>
                <a:ea typeface="+mj-ea"/>
                <a:cs typeface="+mj-cs"/>
              </a:defRPr>
            </a:lvl1pPr>
          </a:lstStyle>
          <a:p>
            <a:pPr rtl="0"/>
            <a:r>
              <a:rPr lang="en" sz="4400" b="0" i="0" u="none" baseline="0">
                <a:latin typeface="Canela Medium" pitchFamily="2" charset="77"/>
                <a:ea typeface="Canela Medium" pitchFamily="2" charset="77"/>
                <a:cs typeface="Canela Medium" pitchFamily="2" charset="77"/>
              </a:rPr>
              <a:t>The customer media included in the study</a:t>
            </a:r>
          </a:p>
        </p:txBody>
      </p:sp>
    </p:spTree>
    <p:extLst>
      <p:ext uri="{BB962C8B-B14F-4D97-AF65-F5344CB8AC3E}">
        <p14:creationId xmlns:p14="http://schemas.microsoft.com/office/powerpoint/2010/main" val="54650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4">
            <a:extLst>
              <a:ext uri="{FF2B5EF4-FFF2-40B4-BE49-F238E27FC236}">
                <a16:creationId xmlns:a16="http://schemas.microsoft.com/office/drawing/2014/main" id="{A231BA32-B0B6-7E57-7D3B-9F596B71A0A1}"/>
              </a:ext>
            </a:extLst>
          </p:cNvPr>
          <p:cNvSpPr txBox="1">
            <a:spLocks/>
          </p:cNvSpPr>
          <p:nvPr/>
        </p:nvSpPr>
        <p:spPr>
          <a:xfrm>
            <a:off x="7673447" y="2296731"/>
            <a:ext cx="4048650" cy="367982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 sz="1800" b="1" i="0" u="none" baseline="0" dirty="0" err="1">
                <a:latin typeface="Neue Haas Unica W1G" panose="020B0504030206020203" pitchFamily="34" charset="0"/>
                <a:ea typeface="Neue Haas Unica W1G" panose="020B0504030206020203" pitchFamily="34" charset="0"/>
                <a:cs typeface="Neue Haas Unica W1G" panose="020B0504030206020203" pitchFamily="34" charset="0"/>
              </a:rPr>
              <a:t>Vinkkari</a:t>
            </a:r>
            <a:r>
              <a:rPr lang="en" sz="18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 </a:t>
            </a:r>
            <a:endParaRPr lang="en" sz="1800" dirty="0"/>
          </a:p>
          <a:p>
            <a:pPr algn="l" rtl="0"/>
            <a:r>
              <a:rPr lang="en" sz="1600" b="0" i="0" u="none" baseline="0" dirty="0"/>
              <a:t>Publisher: Braleva </a:t>
            </a:r>
            <a:r>
              <a:rPr lang="en" sz="1600" b="0" i="0" u="none" baseline="0" dirty="0" err="1"/>
              <a:t>Kiinteistöpalvelut</a:t>
            </a:r>
            <a:r>
              <a:rPr lang="en" sz="1600" b="0" i="0" u="none" baseline="0" dirty="0"/>
              <a:t> Oy (Braleva offers </a:t>
            </a:r>
            <a:r>
              <a:rPr lang="en-GB" sz="1600" dirty="0"/>
              <a:t>r</a:t>
            </a:r>
            <a:r>
              <a:rPr lang="en-GB" sz="1600" b="0" i="0" u="none" baseline="0" dirty="0"/>
              <a:t>eal estate management, property maintenance and other services for housing associations).</a:t>
            </a:r>
            <a:endParaRPr lang="en" sz="1600" b="0" i="0" u="none" baseline="0" dirty="0"/>
          </a:p>
          <a:p>
            <a:pPr algn="l" rtl="0"/>
            <a:r>
              <a:rPr lang="en" sz="1600" b="0" i="0" u="none" baseline="0" dirty="0"/>
              <a:t>Published four times a year.</a:t>
            </a:r>
          </a:p>
          <a:p>
            <a:pPr algn="l" rtl="0">
              <a:buFont typeface="Arial" panose="020B0604020202020204" pitchFamily="34" charset="0"/>
              <a:buChar char="•"/>
            </a:pPr>
            <a:r>
              <a:rPr lang="en" sz="1600" b="0" i="0" u="none" baseline="0" dirty="0" err="1"/>
              <a:t>Vinkkari</a:t>
            </a:r>
            <a:r>
              <a:rPr lang="en" sz="1600" b="0" i="0" u="none" baseline="0" dirty="0"/>
              <a:t> is designed for housing company residents </a:t>
            </a:r>
            <a:br>
              <a:rPr lang="en" sz="1600" dirty="0"/>
            </a:br>
            <a:r>
              <a:rPr lang="en" sz="1600" b="0" i="0" u="none" baseline="0" dirty="0"/>
              <a:t>and shareholders. The magazine includes useful information on living. </a:t>
            </a:r>
          </a:p>
          <a:p>
            <a:pPr algn="l" rtl="0">
              <a:buFont typeface="Arial" panose="020B0604020202020204" pitchFamily="34" charset="0"/>
              <a:buChar char="•"/>
            </a:pPr>
            <a:r>
              <a:rPr lang="en" sz="1600" b="0" i="0" u="none" baseline="0" dirty="0"/>
              <a:t>The magazine is distributed to all apartments of </a:t>
            </a:r>
            <a:r>
              <a:rPr lang="en" sz="1600" b="0" i="0" u="none" baseline="0" dirty="0" err="1"/>
              <a:t>Braleva’s</a:t>
            </a:r>
            <a:r>
              <a:rPr lang="en" sz="1600" b="0" i="0" u="none" baseline="0" dirty="0"/>
              <a:t> customer companies and to property shareholders who live elsewhere. The magazine can be ordered free of charge, even if you are not a customer.</a:t>
            </a:r>
          </a:p>
        </p:txBody>
      </p:sp>
      <p:sp>
        <p:nvSpPr>
          <p:cNvPr id="9" name="Title 12">
            <a:extLst>
              <a:ext uri="{FF2B5EF4-FFF2-40B4-BE49-F238E27FC236}">
                <a16:creationId xmlns:a16="http://schemas.microsoft.com/office/drawing/2014/main" id="{B204C3EA-E94B-73EF-E37B-82DD5A2D67E5}"/>
              </a:ext>
            </a:extLst>
          </p:cNvPr>
          <p:cNvSpPr txBox="1">
            <a:spLocks/>
          </p:cNvSpPr>
          <p:nvPr/>
        </p:nvSpPr>
        <p:spPr>
          <a:xfrm>
            <a:off x="1676400" y="705104"/>
            <a:ext cx="9144000" cy="11663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i="0" kern="1200">
                <a:solidFill>
                  <a:schemeClr val="tx2"/>
                </a:solidFill>
                <a:latin typeface="Clattering" pitchFamily="2" charset="0"/>
                <a:ea typeface="+mj-ea"/>
                <a:cs typeface="+mj-cs"/>
              </a:defRPr>
            </a:lvl1pPr>
          </a:lstStyle>
          <a:p>
            <a:pPr rtl="0"/>
            <a:r>
              <a:rPr lang="en" sz="4400" b="0" i="0" u="none" baseline="0">
                <a:latin typeface="Canela Medium" pitchFamily="2" charset="77"/>
                <a:ea typeface="Canela Medium" pitchFamily="2" charset="77"/>
                <a:cs typeface="Canela Medium" pitchFamily="2" charset="77"/>
              </a:rPr>
              <a:t>The customer media included in the study</a:t>
            </a:r>
          </a:p>
        </p:txBody>
      </p:sp>
    </p:spTree>
    <p:extLst>
      <p:ext uri="{BB962C8B-B14F-4D97-AF65-F5344CB8AC3E}">
        <p14:creationId xmlns:p14="http://schemas.microsoft.com/office/powerpoint/2010/main" val="331764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E7FD80-4C77-0E4A-9600-A1D77F7020F9}"/>
              </a:ext>
            </a:extLst>
          </p:cNvPr>
          <p:cNvSpPr>
            <a:spLocks noGrp="1"/>
          </p:cNvSpPr>
          <p:nvPr>
            <p:ph type="title"/>
          </p:nvPr>
        </p:nvSpPr>
        <p:spPr>
          <a:xfrm>
            <a:off x="1105301" y="643863"/>
            <a:ext cx="9981398" cy="1292086"/>
          </a:xfrm>
        </p:spPr>
        <p:txBody>
          <a:bodyPr>
            <a:noAutofit/>
          </a:bodyPr>
          <a:lstStyle/>
          <a:p>
            <a:pPr rtl="0"/>
            <a:r>
              <a:rPr lang="en" sz="5000" b="0" i="0" u="none" baseline="0">
                <a:latin typeface="Canela Medium" pitchFamily="2" charset="77"/>
                <a:ea typeface="Canela Medium" pitchFamily="2" charset="77"/>
                <a:cs typeface="Canela Medium" pitchFamily="2" charset="77"/>
              </a:rPr>
              <a:t>The studied customer media...</a:t>
            </a:r>
          </a:p>
        </p:txBody>
      </p:sp>
      <p:sp>
        <p:nvSpPr>
          <p:cNvPr id="7" name="Content Placeholder 6">
            <a:extLst>
              <a:ext uri="{FF2B5EF4-FFF2-40B4-BE49-F238E27FC236}">
                <a16:creationId xmlns:a16="http://schemas.microsoft.com/office/drawing/2014/main" id="{5F0ABA86-D74A-DA41-8BDB-67EDDBE9A1B2}"/>
              </a:ext>
            </a:extLst>
          </p:cNvPr>
          <p:cNvSpPr>
            <a:spLocks noGrp="1"/>
          </p:cNvSpPr>
          <p:nvPr>
            <p:ph idx="11"/>
          </p:nvPr>
        </p:nvSpPr>
        <p:spPr>
          <a:xfrm>
            <a:off x="1405962" y="1935949"/>
            <a:ext cx="9380076" cy="3837800"/>
          </a:xfrm>
        </p:spPr>
        <p:txBody>
          <a:bodyPr anchor="ctr">
            <a:normAutofit fontScale="85000" lnSpcReduction="10000"/>
          </a:bodyPr>
          <a:lstStyle/>
          <a:p>
            <a:pPr rtl="0"/>
            <a:r>
              <a:rPr lang="en" sz="2000" b="0" i="0" u="none" baseline="0" dirty="0">
                <a:solidFill>
                  <a:schemeClr val="bg1"/>
                </a:solidFill>
                <a:latin typeface="Neue Haas Unica W1G Light" panose="020B0404030206020203" pitchFamily="34" charset="0"/>
                <a:ea typeface="Neue Haas Unica W1G Light" panose="020B0404030206020203" pitchFamily="34" charset="0"/>
                <a:cs typeface="Neue Haas Unica W1G Light" panose="020B0404030206020203" pitchFamily="34" charset="0"/>
              </a:rPr>
              <a:t>...were </a:t>
            </a:r>
            <a:r>
              <a:rPr lang="en" sz="2000" b="0" i="0" u="none" baseline="0" dirty="0"/>
              <a:t>free publications</a:t>
            </a:r>
            <a:r>
              <a:rPr lang="en" sz="2000" b="0" i="0" u="none" baseline="0" dirty="0">
                <a:solidFill>
                  <a:schemeClr val="bg1"/>
                </a:solidFill>
                <a:latin typeface="Neue Haas Unica W1G Light" panose="020B0404030206020203" pitchFamily="34" charset="0"/>
                <a:ea typeface="Neue Haas Unica W1G Light" panose="020B0404030206020203" pitchFamily="34" charset="0"/>
                <a:cs typeface="Neue Haas Unica W1G Light" panose="020B0404030206020203" pitchFamily="34" charset="0"/>
              </a:rPr>
              <a:t> targeted at consumer customers.</a:t>
            </a:r>
          </a:p>
          <a:p>
            <a:endParaRPr lang="en" sz="500" dirty="0">
              <a:solidFill>
                <a:schemeClr val="bg1"/>
              </a:solidFill>
              <a:latin typeface="Neue Haas Unica W1G Light" panose="020B0404030206020203" pitchFamily="34" charset="0"/>
            </a:endParaRPr>
          </a:p>
          <a:p>
            <a:pPr rtl="0"/>
            <a:r>
              <a:rPr lang="en" sz="2000" b="0" i="0" u="none" baseline="0" dirty="0">
                <a:solidFill>
                  <a:schemeClr val="bg1"/>
                </a:solidFill>
                <a:latin typeface="Neue Haas Unica W1G Light" panose="020B0404030206020203" pitchFamily="34" charset="0"/>
                <a:ea typeface="Neue Haas Unica W1G Light" panose="020B0404030206020203" pitchFamily="34" charset="0"/>
                <a:cs typeface="Neue Haas Unica W1G Light" panose="020B0404030206020203" pitchFamily="34" charset="0"/>
              </a:rPr>
              <a:t>...were published 2–6 times a year. Two magazines were published in several languages.</a:t>
            </a:r>
          </a:p>
          <a:p>
            <a:endParaRPr lang="en" sz="500" dirty="0">
              <a:solidFill>
                <a:schemeClr val="bg1"/>
              </a:solidFill>
              <a:latin typeface="Neue Haas Unica W1G Light" panose="020B0404030206020203" pitchFamily="34" charset="0"/>
            </a:endParaRPr>
          </a:p>
          <a:p>
            <a:pPr rtl="0"/>
            <a:r>
              <a:rPr lang="en" sz="2000" b="0" i="0" u="none" baseline="0" dirty="0"/>
              <a:t>...</a:t>
            </a:r>
            <a:r>
              <a:rPr lang="en" sz="2000" b="0" i="0" u="none" baseline="0" dirty="0">
                <a:solidFill>
                  <a:schemeClr val="bg1"/>
                </a:solidFill>
                <a:latin typeface="Neue Haas Unica W1G Light" panose="020B0404030206020203" pitchFamily="34" charset="0"/>
                <a:ea typeface="Neue Haas Unica W1G Light" panose="020B0404030206020203" pitchFamily="34" charset="0"/>
                <a:cs typeface="Neue Haas Unica W1G Light" panose="020B0404030206020203" pitchFamily="34" charset="0"/>
              </a:rPr>
              <a:t>were either magazines you could take with you from the store (1), magazines that were mailed to your home (3) or available both ways (3). With one exception, all magazines were available as digital magazines.</a:t>
            </a:r>
          </a:p>
          <a:p>
            <a:endParaRPr lang="en" sz="500" dirty="0"/>
          </a:p>
          <a:p>
            <a:pPr rtl="0"/>
            <a:r>
              <a:rPr lang="en" sz="2000" b="0" i="0" u="none" baseline="0" dirty="0">
                <a:solidFill>
                  <a:schemeClr val="bg1"/>
                </a:solidFill>
                <a:latin typeface="Neue Haas Unica W1G Light" panose="020B0404030206020203" pitchFamily="34" charset="0"/>
                <a:ea typeface="Neue Haas Unica W1G Light" panose="020B0404030206020203" pitchFamily="34" charset="0"/>
                <a:cs typeface="Neue Haas Unica W1G Light" panose="020B0404030206020203" pitchFamily="34" charset="0"/>
              </a:rPr>
              <a:t>...focused on health, well-being, food and drink, energy, furnishing, forests and living.</a:t>
            </a:r>
            <a:br>
              <a:rPr lang="en" sz="2000" dirty="0">
                <a:solidFill>
                  <a:schemeClr val="bg1"/>
                </a:solidFill>
                <a:latin typeface="Neue Haas Unica W1G Light" panose="020B0404030206020203" pitchFamily="34" charset="0"/>
              </a:rPr>
            </a:br>
            <a:br>
              <a:rPr lang="en" sz="2000" dirty="0">
                <a:solidFill>
                  <a:schemeClr val="bg1"/>
                </a:solidFill>
                <a:latin typeface="Neue Haas Unica W1G Light" panose="020B0404030206020203" pitchFamily="34" charset="0"/>
              </a:rPr>
            </a:br>
            <a:endParaRPr lang="en" sz="1000" dirty="0">
              <a:solidFill>
                <a:schemeClr val="bg1"/>
              </a:solidFill>
              <a:latin typeface="Neue Haas Unica W1G Light" panose="020B0404030206020203" pitchFamily="34" charset="0"/>
            </a:endParaRPr>
          </a:p>
          <a:p>
            <a:pPr marL="0" indent="0" rtl="0">
              <a:buNone/>
            </a:pPr>
            <a:r>
              <a:rPr lang="en" sz="1400" b="0" i="1" u="none" baseline="0" dirty="0"/>
              <a:t>The industries of the companies publishing </a:t>
            </a:r>
            <a:r>
              <a:rPr lang="en" sz="1400" b="0" i="1" u="none" baseline="0" dirty="0">
                <a:solidFill>
                  <a:schemeClr val="bg1"/>
                </a:solidFill>
              </a:rPr>
              <a:t>the magazines: pharmacies, alcohol and other drinks, the energy industry, furniture industry, forest industry and property and property management industry.</a:t>
            </a:r>
          </a:p>
        </p:txBody>
      </p:sp>
    </p:spTree>
    <p:extLst>
      <p:ext uri="{BB962C8B-B14F-4D97-AF65-F5344CB8AC3E}">
        <p14:creationId xmlns:p14="http://schemas.microsoft.com/office/powerpoint/2010/main" val="2620264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8F981B-734C-404D-BF40-6B2A4D141C09}"/>
              </a:ext>
            </a:extLst>
          </p:cNvPr>
          <p:cNvSpPr>
            <a:spLocks noGrp="1"/>
          </p:cNvSpPr>
          <p:nvPr>
            <p:ph type="title"/>
          </p:nvPr>
        </p:nvSpPr>
        <p:spPr/>
        <p:txBody>
          <a:bodyPr/>
          <a:lstStyle/>
          <a:p>
            <a:pPr rtl="0"/>
            <a:r>
              <a:rPr lang="en" b="0" i="0" u="none" baseline="0"/>
              <a:t>2. </a:t>
            </a:r>
            <a:br>
              <a:rPr lang="en"/>
            </a:br>
            <a:r>
              <a:rPr lang="en" b="0" i="0" u="none" baseline="0"/>
              <a:t>How customer media are read</a:t>
            </a:r>
          </a:p>
        </p:txBody>
      </p:sp>
    </p:spTree>
    <p:extLst>
      <p:ext uri="{BB962C8B-B14F-4D97-AF65-F5344CB8AC3E}">
        <p14:creationId xmlns:p14="http://schemas.microsoft.com/office/powerpoint/2010/main" val="2593777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850169-5D2D-7F48-820B-3EDB48E744F2}"/>
              </a:ext>
            </a:extLst>
          </p:cNvPr>
          <p:cNvSpPr txBox="1"/>
          <p:nvPr/>
        </p:nvSpPr>
        <p:spPr>
          <a:xfrm>
            <a:off x="560439" y="1557652"/>
            <a:ext cx="6386383" cy="538609"/>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who read the studied issue, N = 3,872 </a:t>
            </a:r>
            <a:br>
              <a:rPr lang="en" sz="1400">
                <a:latin typeface="Neue Haas Unica W1G" panose="020B0504030206020203" pitchFamily="34" charset="0"/>
              </a:rPr>
            </a:br>
            <a:br>
              <a:rPr lang="en" sz="500">
                <a:latin typeface="Neue Haas Unica W1G" panose="020B0504030206020203" pitchFamily="34" charset="0"/>
              </a:rPr>
            </a:br>
            <a:r>
              <a:rPr lang="en" sz="1000" b="0" i="1" u="none" baseline="0">
                <a:latin typeface="Neue Haas Unica W1G" panose="020B0504030206020203" pitchFamily="34" charset="0"/>
                <a:ea typeface="Neue Haas Unica W1G" panose="020B0504030206020203" pitchFamily="34" charset="0"/>
                <a:cs typeface="Neue Haas Unica W1G" panose="020B0504030206020203" pitchFamily="34" charset="0"/>
              </a:rPr>
              <a:t>(Readers of 6 magazines were surveyed.)</a:t>
            </a:r>
          </a:p>
        </p:txBody>
      </p:sp>
      <p:graphicFrame>
        <p:nvGraphicFramePr>
          <p:cNvPr id="6" name="Chart 5">
            <a:extLst>
              <a:ext uri="{FF2B5EF4-FFF2-40B4-BE49-F238E27FC236}">
                <a16:creationId xmlns:a16="http://schemas.microsoft.com/office/drawing/2014/main" id="{5D4AF689-172D-BA41-8DFB-EACCA9AD4366}"/>
              </a:ext>
            </a:extLst>
          </p:cNvPr>
          <p:cNvGraphicFramePr/>
          <p:nvPr>
            <p:extLst>
              <p:ext uri="{D42A27DB-BD31-4B8C-83A1-F6EECF244321}">
                <p14:modId xmlns:p14="http://schemas.microsoft.com/office/powerpoint/2010/main" val="3859273999"/>
              </p:ext>
            </p:extLst>
          </p:nvPr>
        </p:nvGraphicFramePr>
        <p:xfrm>
          <a:off x="466447" y="2031711"/>
          <a:ext cx="6480375" cy="402496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9FF2CB7F-2580-EB4F-B8A9-53DA87E3DD21}"/>
              </a:ext>
            </a:extLst>
          </p:cNvPr>
          <p:cNvSpPr>
            <a:spLocks noGrp="1"/>
          </p:cNvSpPr>
          <p:nvPr>
            <p:ph type="title"/>
          </p:nvPr>
        </p:nvSpPr>
        <p:spPr>
          <a:xfrm>
            <a:off x="0" y="229201"/>
            <a:ext cx="7599405" cy="1162170"/>
          </a:xfrm>
        </p:spPr>
        <p:txBody>
          <a:bodyPr>
            <a:normAutofit/>
          </a:bodyPr>
          <a:lstStyle/>
          <a:p>
            <a:pPr rtl="0"/>
            <a:r>
              <a:rPr lang="en" sz="3200" b="0" i="0" u="none" baseline="0" dirty="0">
                <a:solidFill>
                  <a:schemeClr val="tx2"/>
                </a:solidFill>
              </a:rPr>
              <a:t>Customer magazines are mainly read </a:t>
            </a:r>
            <a:br>
              <a:rPr lang="en" sz="3200" b="0" i="0" u="none" baseline="0" dirty="0">
                <a:solidFill>
                  <a:schemeClr val="tx2"/>
                </a:solidFill>
              </a:rPr>
            </a:br>
            <a:r>
              <a:rPr lang="en" sz="3200" b="0" i="0" u="none" baseline="0" dirty="0">
                <a:solidFill>
                  <a:schemeClr val="tx2"/>
                </a:solidFill>
              </a:rPr>
              <a:t>in print </a:t>
            </a:r>
            <a:endParaRPr lang="en" sz="1800" dirty="0">
              <a:solidFill>
                <a:schemeClr val="tx2"/>
              </a:solidFill>
              <a:latin typeface="Neue Haas Unica W1G" panose="020B0504030206020203" pitchFamily="34" charset="0"/>
            </a:endParaRPr>
          </a:p>
        </p:txBody>
      </p:sp>
      <p:sp>
        <p:nvSpPr>
          <p:cNvPr id="8" name="Text Placeholder 3">
            <a:extLst>
              <a:ext uri="{FF2B5EF4-FFF2-40B4-BE49-F238E27FC236}">
                <a16:creationId xmlns:a16="http://schemas.microsoft.com/office/drawing/2014/main" id="{CE5468DA-EFEE-F11A-A7CE-CED35BC6AB93}"/>
              </a:ext>
            </a:extLst>
          </p:cNvPr>
          <p:cNvSpPr>
            <a:spLocks noGrp="1"/>
          </p:cNvSpPr>
          <p:nvPr>
            <p:ph type="body" sz="half" idx="2"/>
          </p:nvPr>
        </p:nvSpPr>
        <p:spPr>
          <a:xfrm>
            <a:off x="8065850" y="1554763"/>
            <a:ext cx="3659703" cy="4169750"/>
          </a:xfrm>
        </p:spPr>
        <p:txBody>
          <a:bodyPr anchor="ctr">
            <a:normAutofit lnSpcReduction="10000"/>
          </a:bodyPr>
          <a:lstStyle/>
          <a:p>
            <a:pPr algn="ctr" rtl="0"/>
            <a:r>
              <a:rPr lang="en" sz="25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For the magazine issues studied,</a:t>
            </a:r>
          </a:p>
          <a:p>
            <a:pPr algn="ctr" rtl="0"/>
            <a:r>
              <a:rPr lang="en" sz="54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97%</a:t>
            </a:r>
            <a:r>
              <a:rPr lang="en" sz="27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 </a:t>
            </a:r>
          </a:p>
          <a:p>
            <a:pPr algn="ctr" rtl="0"/>
            <a:r>
              <a:rPr lang="en" sz="25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read the magazine in print.</a:t>
            </a:r>
          </a:p>
          <a:p>
            <a:pPr algn="ctr" rtl="0"/>
            <a:endParaRPr lang="en" sz="2500" dirty="0">
              <a:latin typeface="Neue Haas Unica W1G Medium" panose="020B0404030206020203" pitchFamily="34" charset="0"/>
            </a:endParaRPr>
          </a:p>
          <a:p>
            <a:pPr algn="ctr" rtl="0"/>
            <a:r>
              <a:rPr lang="en" sz="1500" b="0" i="1"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The proportion of print readers varied from 95% to 99% between magazines.</a:t>
            </a:r>
          </a:p>
        </p:txBody>
      </p:sp>
    </p:spTree>
    <p:extLst>
      <p:ext uri="{BB962C8B-B14F-4D97-AF65-F5344CB8AC3E}">
        <p14:creationId xmlns:p14="http://schemas.microsoft.com/office/powerpoint/2010/main" val="14624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D4AF689-172D-BA41-8DFB-EACCA9AD4366}"/>
              </a:ext>
            </a:extLst>
          </p:cNvPr>
          <p:cNvGraphicFramePr/>
          <p:nvPr>
            <p:extLst>
              <p:ext uri="{D42A27DB-BD31-4B8C-83A1-F6EECF244321}">
                <p14:modId xmlns:p14="http://schemas.microsoft.com/office/powerpoint/2010/main" val="3480068887"/>
              </p:ext>
            </p:extLst>
          </p:nvPr>
        </p:nvGraphicFramePr>
        <p:xfrm>
          <a:off x="466447" y="2031711"/>
          <a:ext cx="6480375" cy="402496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9FF2CB7F-2580-EB4F-B8A9-53DA87E3DD21}"/>
              </a:ext>
            </a:extLst>
          </p:cNvPr>
          <p:cNvSpPr>
            <a:spLocks noGrp="1"/>
          </p:cNvSpPr>
          <p:nvPr>
            <p:ph type="title"/>
          </p:nvPr>
        </p:nvSpPr>
        <p:spPr>
          <a:xfrm>
            <a:off x="0" y="229201"/>
            <a:ext cx="7599405" cy="1162170"/>
          </a:xfrm>
        </p:spPr>
        <p:txBody>
          <a:bodyPr>
            <a:normAutofit/>
          </a:bodyPr>
          <a:lstStyle/>
          <a:p>
            <a:pPr rtl="0"/>
            <a:r>
              <a:rPr lang="en" sz="3200" b="0" i="0" u="none" baseline="0" dirty="0">
                <a:solidFill>
                  <a:schemeClr val="tx2"/>
                </a:solidFill>
              </a:rPr>
              <a:t>The people who read digital read most </a:t>
            </a:r>
            <a:br>
              <a:rPr lang="en" sz="3200" b="0" i="0" u="none" baseline="0" dirty="0">
                <a:solidFill>
                  <a:schemeClr val="tx2"/>
                </a:solidFill>
              </a:rPr>
            </a:br>
            <a:r>
              <a:rPr lang="en" sz="3200" b="0" i="0" u="none" baseline="0" dirty="0">
                <a:solidFill>
                  <a:schemeClr val="tx2"/>
                </a:solidFill>
              </a:rPr>
              <a:t>on the computer</a:t>
            </a:r>
            <a:endParaRPr lang="en" sz="1800" dirty="0">
              <a:solidFill>
                <a:schemeClr val="tx2"/>
              </a:solidFill>
              <a:latin typeface="Neue Haas Unica W1G" panose="020B0504030206020203" pitchFamily="34" charset="0"/>
            </a:endParaRPr>
          </a:p>
        </p:txBody>
      </p:sp>
      <p:sp>
        <p:nvSpPr>
          <p:cNvPr id="8" name="Text Placeholder 3">
            <a:extLst>
              <a:ext uri="{FF2B5EF4-FFF2-40B4-BE49-F238E27FC236}">
                <a16:creationId xmlns:a16="http://schemas.microsoft.com/office/drawing/2014/main" id="{CE5468DA-EFEE-F11A-A7CE-CED35BC6AB93}"/>
              </a:ext>
            </a:extLst>
          </p:cNvPr>
          <p:cNvSpPr>
            <a:spLocks noGrp="1"/>
          </p:cNvSpPr>
          <p:nvPr>
            <p:ph type="body" sz="half" idx="2"/>
          </p:nvPr>
        </p:nvSpPr>
        <p:spPr>
          <a:xfrm>
            <a:off x="8065850" y="1144860"/>
            <a:ext cx="3659703" cy="4169750"/>
          </a:xfrm>
        </p:spPr>
        <p:txBody>
          <a:bodyPr anchor="ctr">
            <a:noAutofit/>
          </a:bodyPr>
          <a:lstStyle/>
          <a:p>
            <a:pPr algn="ctr" rtl="0"/>
            <a:r>
              <a:rPr lang="en" sz="25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For people who read the studied magazine issue digitally,</a:t>
            </a:r>
          </a:p>
          <a:p>
            <a:pPr algn="ctr" rtl="0"/>
            <a:r>
              <a:rPr lang="en" sz="50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51%</a:t>
            </a:r>
            <a:r>
              <a:rPr lang="en" sz="25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 </a:t>
            </a:r>
          </a:p>
          <a:p>
            <a:pPr algn="ctr" rtl="0"/>
            <a:r>
              <a:rPr lang="en" sz="25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read the magazine on a desktop or laptop computer.</a:t>
            </a:r>
          </a:p>
          <a:p>
            <a:pPr algn="ctr" rtl="0"/>
            <a:br>
              <a:rPr lang="en" sz="1400" dirty="0">
                <a:latin typeface="Neue Haas Unica W1G Medium" panose="020B0404030206020203" pitchFamily="34" charset="0"/>
              </a:rPr>
            </a:br>
            <a:r>
              <a:rPr lang="en" sz="14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One factor that affects the device ratios is that the study asked respondents about reading a single issue, meaning a </a:t>
            </a:r>
            <a:r>
              <a:rPr lang="en" sz="1400" b="0" i="1"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digital edition</a:t>
            </a:r>
            <a:r>
              <a:rPr lang="en" sz="14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a:t>
            </a:r>
          </a:p>
        </p:txBody>
      </p:sp>
      <p:sp>
        <p:nvSpPr>
          <p:cNvPr id="3" name="TextBox 2">
            <a:extLst>
              <a:ext uri="{FF2B5EF4-FFF2-40B4-BE49-F238E27FC236}">
                <a16:creationId xmlns:a16="http://schemas.microsoft.com/office/drawing/2014/main" id="{00850169-5D2D-7F48-820B-3EDB48E744F2}"/>
              </a:ext>
            </a:extLst>
          </p:cNvPr>
          <p:cNvSpPr txBox="1"/>
          <p:nvPr/>
        </p:nvSpPr>
        <p:spPr>
          <a:xfrm>
            <a:off x="560439" y="1557652"/>
            <a:ext cx="6386383" cy="754053"/>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What device did you use to read the magazine? </a:t>
            </a:r>
            <a:br>
              <a:rPr lang="en" sz="1400">
                <a:latin typeface="Neue Haas Unica W1G" panose="020B0504030206020203" pitchFamily="34" charset="0"/>
              </a:rPr>
            </a:br>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people who read the studied magazine issue digitally N = 105</a:t>
            </a:r>
            <a:br>
              <a:rPr lang="en" sz="1400">
                <a:latin typeface="Neue Haas Unica W1G" panose="020B0504030206020203" pitchFamily="34" charset="0"/>
              </a:rPr>
            </a:br>
            <a:br>
              <a:rPr lang="en" sz="500">
                <a:latin typeface="Neue Haas Unica W1G" panose="020B0504030206020203" pitchFamily="34" charset="0"/>
              </a:rPr>
            </a:br>
            <a:r>
              <a:rPr lang="en" sz="1000" b="0" i="1" u="none" baseline="0">
                <a:latin typeface="Neue Haas Unica W1G" panose="020B0504030206020203" pitchFamily="34" charset="0"/>
                <a:ea typeface="Neue Haas Unica W1G" panose="020B0504030206020203" pitchFamily="34" charset="0"/>
                <a:cs typeface="Neue Haas Unica W1G" panose="020B0504030206020203" pitchFamily="34" charset="0"/>
              </a:rPr>
              <a:t>(Readers of 6 magazines were surveyed.)</a:t>
            </a:r>
          </a:p>
        </p:txBody>
      </p:sp>
    </p:spTree>
    <p:extLst>
      <p:ext uri="{BB962C8B-B14F-4D97-AF65-F5344CB8AC3E}">
        <p14:creationId xmlns:p14="http://schemas.microsoft.com/office/powerpoint/2010/main" val="3453166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850169-5D2D-7F48-820B-3EDB48E744F2}"/>
              </a:ext>
            </a:extLst>
          </p:cNvPr>
          <p:cNvSpPr txBox="1"/>
          <p:nvPr/>
        </p:nvSpPr>
        <p:spPr>
          <a:xfrm>
            <a:off x="7301553" y="1557652"/>
            <a:ext cx="3825922" cy="523220"/>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How regularly do you usually read this magazine?</a:t>
            </a:r>
          </a:p>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5,177</a:t>
            </a:r>
          </a:p>
        </p:txBody>
      </p:sp>
      <p:graphicFrame>
        <p:nvGraphicFramePr>
          <p:cNvPr id="6" name="Chart 5">
            <a:extLst>
              <a:ext uri="{FF2B5EF4-FFF2-40B4-BE49-F238E27FC236}">
                <a16:creationId xmlns:a16="http://schemas.microsoft.com/office/drawing/2014/main" id="{5D4AF689-172D-BA41-8DFB-EACCA9AD4366}"/>
              </a:ext>
            </a:extLst>
          </p:cNvPr>
          <p:cNvGraphicFramePr/>
          <p:nvPr>
            <p:extLst>
              <p:ext uri="{D42A27DB-BD31-4B8C-83A1-F6EECF244321}">
                <p14:modId xmlns:p14="http://schemas.microsoft.com/office/powerpoint/2010/main" val="2469233275"/>
              </p:ext>
            </p:extLst>
          </p:nvPr>
        </p:nvGraphicFramePr>
        <p:xfrm>
          <a:off x="1064525" y="1688281"/>
          <a:ext cx="10062949" cy="4638432"/>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9FF2CB7F-2580-EB4F-B8A9-53DA87E3DD21}"/>
              </a:ext>
            </a:extLst>
          </p:cNvPr>
          <p:cNvSpPr>
            <a:spLocks noGrp="1"/>
          </p:cNvSpPr>
          <p:nvPr>
            <p:ph type="title"/>
          </p:nvPr>
        </p:nvSpPr>
        <p:spPr>
          <a:xfrm>
            <a:off x="838200" y="229201"/>
            <a:ext cx="10515600" cy="1040296"/>
          </a:xfrm>
        </p:spPr>
        <p:txBody>
          <a:bodyPr>
            <a:normAutofit/>
          </a:bodyPr>
          <a:lstStyle/>
          <a:p>
            <a:pPr rtl="0"/>
            <a:r>
              <a:rPr lang="en" sz="3200" b="0" i="0" u="none" baseline="0">
                <a:solidFill>
                  <a:schemeClr val="tx2"/>
                </a:solidFill>
              </a:rPr>
              <a:t>Regularity: The majority of readers read each published issue</a:t>
            </a:r>
            <a:endParaRPr lang="en" sz="1800" dirty="0">
              <a:solidFill>
                <a:schemeClr val="tx2"/>
              </a:solidFill>
              <a:latin typeface="Neue Haas Unica W1G" panose="020B0504030206020203" pitchFamily="34" charset="0"/>
            </a:endParaRPr>
          </a:p>
        </p:txBody>
      </p:sp>
      <p:sp>
        <p:nvSpPr>
          <p:cNvPr id="4" name="TextBox 3">
            <a:extLst>
              <a:ext uri="{FF2B5EF4-FFF2-40B4-BE49-F238E27FC236}">
                <a16:creationId xmlns:a16="http://schemas.microsoft.com/office/drawing/2014/main" id="{A2A7EED8-56D3-7AEA-0FDC-ABD1E0983C52}"/>
              </a:ext>
            </a:extLst>
          </p:cNvPr>
          <p:cNvSpPr txBox="1"/>
          <p:nvPr/>
        </p:nvSpPr>
        <p:spPr>
          <a:xfrm>
            <a:off x="8734097" y="3684522"/>
            <a:ext cx="2892972" cy="2185214"/>
          </a:xfrm>
          <a:prstGeom prst="rect">
            <a:avLst/>
          </a:prstGeom>
          <a:noFill/>
          <a:ln>
            <a:solidFill>
              <a:schemeClr val="accent1"/>
            </a:solidFill>
            <a:prstDash val="sysDot"/>
          </a:ln>
        </p:spPr>
        <p:txBody>
          <a:bodyPr wrap="square" rtlCol="0">
            <a:spAutoFit/>
          </a:bodyPr>
          <a:lstStyle/>
          <a:p>
            <a:pPr algn="ctr" rtl="0"/>
            <a:r>
              <a:rPr lang="en" sz="3200" b="1" i="0" u="none" baseline="0" dirty="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70%</a:t>
            </a:r>
            <a:r>
              <a:rPr lang="en" sz="1600" b="0" i="0" u="none" baseline="0" dirty="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 </a:t>
            </a:r>
            <a:r>
              <a:rPr lang="en" sz="3200" b="0" i="0" u="none" baseline="0" dirty="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 </a:t>
            </a:r>
            <a:br>
              <a:rPr lang="en" sz="1600" dirty="0">
                <a:solidFill>
                  <a:schemeClr val="tx2"/>
                </a:solidFill>
                <a:latin typeface="Neue Haas Unica W1G" panose="020B0504030206020203" pitchFamily="34" charset="0"/>
              </a:rPr>
            </a:br>
            <a:r>
              <a:rPr lang="en" sz="1400" b="0" i="0" u="none" baseline="0" dirty="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read </a:t>
            </a:r>
            <a:br>
              <a:rPr lang="en" sz="1400" dirty="0">
                <a:solidFill>
                  <a:schemeClr val="tx2"/>
                </a:solidFill>
                <a:latin typeface="Neue Haas Unica W1G" panose="020B0504030206020203" pitchFamily="34" charset="0"/>
              </a:rPr>
            </a:br>
            <a:r>
              <a:rPr lang="en" sz="1400" b="0" i="0" u="none" baseline="0" dirty="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each published issue.</a:t>
            </a:r>
            <a:br>
              <a:rPr lang="en" sz="1400" dirty="0">
                <a:solidFill>
                  <a:schemeClr val="tx2"/>
                </a:solidFill>
                <a:latin typeface="Neue Haas Unica W1G" panose="020B0504030206020203" pitchFamily="34" charset="0"/>
              </a:rPr>
            </a:br>
            <a:r>
              <a:rPr lang="en" sz="1400" b="0" i="0" u="none" baseline="0" dirty="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 </a:t>
            </a:r>
            <a:br>
              <a:rPr lang="en" sz="1400" dirty="0">
                <a:solidFill>
                  <a:schemeClr val="tx2"/>
                </a:solidFill>
                <a:latin typeface="Neue Haas Unica W1G" panose="020B0504030206020203" pitchFamily="34" charset="0"/>
              </a:rPr>
            </a:br>
            <a:r>
              <a:rPr lang="en" sz="1400" b="0" i="0" u="none" baseline="0" dirty="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80% read at least every other issue.</a:t>
            </a:r>
          </a:p>
          <a:p>
            <a:pPr algn="ctr" rtl="0"/>
            <a:endParaRPr lang="en" sz="1400" dirty="0">
              <a:solidFill>
                <a:schemeClr val="tx2"/>
              </a:solidFill>
              <a:latin typeface="Neue Haas Unica W1G" panose="020B0504030206020203" pitchFamily="34" charset="0"/>
            </a:endParaRPr>
          </a:p>
          <a:p>
            <a:pPr algn="ctr" rtl="0"/>
            <a:r>
              <a:rPr lang="en" sz="1000" b="0" i="1" u="none" baseline="0" dirty="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The proportion of people who read </a:t>
            </a:r>
            <a:br>
              <a:rPr lang="en" sz="1000" i="1" dirty="0">
                <a:solidFill>
                  <a:schemeClr val="tx2"/>
                </a:solidFill>
                <a:latin typeface="Neue Haas Unica W1G" panose="020B0504030206020203" pitchFamily="34" charset="0"/>
              </a:rPr>
            </a:br>
            <a:r>
              <a:rPr lang="en" sz="1000" b="0" i="1" u="none" baseline="0" dirty="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each issue varied between 50% and 84%.</a:t>
            </a:r>
            <a:endParaRPr lang="en" sz="1000" i="1" dirty="0">
              <a:latin typeface="Neue Haas Unica W1G" panose="020B0504030206020203" pitchFamily="34" charset="0"/>
            </a:endParaRPr>
          </a:p>
        </p:txBody>
      </p:sp>
    </p:spTree>
    <p:extLst>
      <p:ext uri="{BB962C8B-B14F-4D97-AF65-F5344CB8AC3E}">
        <p14:creationId xmlns:p14="http://schemas.microsoft.com/office/powerpoint/2010/main" val="3405043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pPr rtl="0"/>
            <a:r>
              <a:rPr lang="en" sz="2800" b="0" i="0" u="none" baseline="0" dirty="0">
                <a:solidFill>
                  <a:schemeClr val="tx2"/>
                </a:solidFill>
              </a:rPr>
              <a:t>A total of 84% of print magazine readers read every issue – over half of all digital readers also do the same</a:t>
            </a:r>
            <a:endParaRPr lang="en" sz="1600" dirty="0">
              <a:solidFill>
                <a:schemeClr val="tx2"/>
              </a:solidFill>
            </a:endParaRP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rtl="0"/>
            <a:r>
              <a:rPr lang="en" sz="2200" b="0" i="0" u="none" baseline="0"/>
              <a:t>The proportion of regular readers was the largest among the oldest age category.</a:t>
            </a:r>
          </a:p>
          <a:p>
            <a:endParaRPr lang="en" sz="2200" dirty="0"/>
          </a:p>
          <a:p>
            <a:pPr rtl="0"/>
            <a:r>
              <a:rPr lang="en" sz="2200" b="0" i="0" u="none" baseline="0"/>
              <a:t>The distribution method matters – readership is the most regular for home-delivered print magazines.</a:t>
            </a:r>
          </a:p>
        </p:txBody>
      </p:sp>
      <p:sp>
        <p:nvSpPr>
          <p:cNvPr id="3" name="TextBox 2">
            <a:extLst>
              <a:ext uri="{FF2B5EF4-FFF2-40B4-BE49-F238E27FC236}">
                <a16:creationId xmlns:a16="http://schemas.microsoft.com/office/drawing/2014/main" id="{CD5485A9-8C9B-8928-646C-2AFDDBAAF034}"/>
              </a:ext>
            </a:extLst>
          </p:cNvPr>
          <p:cNvSpPr txBox="1"/>
          <p:nvPr/>
        </p:nvSpPr>
        <p:spPr>
          <a:xfrm>
            <a:off x="602311" y="1676400"/>
            <a:ext cx="6371695" cy="276999"/>
          </a:xfrm>
          <a:prstGeom prst="rect">
            <a:avLst/>
          </a:prstGeom>
          <a:noFill/>
        </p:spPr>
        <p:txBody>
          <a:bodyPr wrap="square" rtlCol="0">
            <a:spAutoFit/>
          </a:bodyPr>
          <a:lstStyle/>
          <a:p>
            <a:pPr algn="r" rtl="0"/>
            <a:r>
              <a:rPr lang="en" sz="12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who read every issue | N = 4,992</a:t>
            </a:r>
          </a:p>
        </p:txBody>
      </p:sp>
      <p:graphicFrame>
        <p:nvGraphicFramePr>
          <p:cNvPr id="7" name="Chart 6">
            <a:extLst>
              <a:ext uri="{FF2B5EF4-FFF2-40B4-BE49-F238E27FC236}">
                <a16:creationId xmlns:a16="http://schemas.microsoft.com/office/drawing/2014/main" id="{AEE35B9A-A2B8-1DCB-F8E6-A97EE297055C}"/>
              </a:ext>
            </a:extLst>
          </p:cNvPr>
          <p:cNvGraphicFramePr/>
          <p:nvPr>
            <p:extLst>
              <p:ext uri="{D42A27DB-BD31-4B8C-83A1-F6EECF244321}">
                <p14:modId xmlns:p14="http://schemas.microsoft.com/office/powerpoint/2010/main" val="3361275709"/>
              </p:ext>
            </p:extLst>
          </p:nvPr>
        </p:nvGraphicFramePr>
        <p:xfrm>
          <a:off x="199292" y="1953400"/>
          <a:ext cx="5896708" cy="40576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774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D4AF689-172D-BA41-8DFB-EACCA9AD4366}"/>
              </a:ext>
            </a:extLst>
          </p:cNvPr>
          <p:cNvGraphicFramePr/>
          <p:nvPr>
            <p:extLst>
              <p:ext uri="{D42A27DB-BD31-4B8C-83A1-F6EECF244321}">
                <p14:modId xmlns:p14="http://schemas.microsoft.com/office/powerpoint/2010/main" val="1819965449"/>
              </p:ext>
            </p:extLst>
          </p:nvPr>
        </p:nvGraphicFramePr>
        <p:xfrm>
          <a:off x="274857" y="2376632"/>
          <a:ext cx="6997094" cy="399955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p:txBody>
          <a:bodyPr anchor="ctr">
            <a:normAutofit/>
          </a:bodyPr>
          <a:lstStyle/>
          <a:p>
            <a:pPr rtl="0"/>
            <a:r>
              <a:rPr lang="en" sz="3200" b="0" i="0" u="none" baseline="0">
                <a:solidFill>
                  <a:schemeClr val="tx2"/>
                </a:solidFill>
              </a:rPr>
              <a:t>People spend half an hour reading a single customer magazine issue.</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fontScale="92500" lnSpcReduction="20000"/>
          </a:bodyPr>
          <a:lstStyle/>
          <a:p>
            <a:pPr algn="ctr" rtl="0"/>
            <a:r>
              <a:rPr lang="en" sz="25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The average </a:t>
            </a:r>
            <a:r>
              <a:rPr lang="en" b="0" i="0" u="none" baseline="0"/>
              <a:t>reading time </a:t>
            </a:r>
            <a:r>
              <a:rPr lang="en" sz="25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 for a single issue is </a:t>
            </a:r>
          </a:p>
          <a:p>
            <a:pPr algn="ctr" rtl="0"/>
            <a:r>
              <a:rPr lang="en" sz="5000" b="0" i="0" u="none" baseline="0"/>
              <a:t>29 </a:t>
            </a:r>
            <a:r>
              <a:rPr lang="en" sz="25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minutes.</a:t>
            </a:r>
          </a:p>
          <a:p>
            <a:pPr algn="ctr" rtl="0"/>
            <a:endParaRPr lang="en" dirty="0"/>
          </a:p>
          <a:p>
            <a:pPr algn="ctr" rtl="0"/>
            <a:r>
              <a:rPr lang="en" sz="25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Actual reading times vary from 20 to 35 minutes. The number of pages is strongly correlated with reading time. </a:t>
            </a:r>
          </a:p>
        </p:txBody>
      </p:sp>
      <p:sp>
        <p:nvSpPr>
          <p:cNvPr id="3" name="TextBox 2">
            <a:extLst>
              <a:ext uri="{FF2B5EF4-FFF2-40B4-BE49-F238E27FC236}">
                <a16:creationId xmlns:a16="http://schemas.microsoft.com/office/drawing/2014/main" id="{00850169-5D2D-7F48-820B-3EDB48E744F2}"/>
              </a:ext>
            </a:extLst>
          </p:cNvPr>
          <p:cNvSpPr txBox="1"/>
          <p:nvPr/>
        </p:nvSpPr>
        <p:spPr>
          <a:xfrm>
            <a:off x="602311" y="1734865"/>
            <a:ext cx="6371695" cy="461665"/>
          </a:xfrm>
          <a:prstGeom prst="rect">
            <a:avLst/>
          </a:prstGeom>
          <a:noFill/>
        </p:spPr>
        <p:txBody>
          <a:bodyPr wrap="square" rtlCol="0">
            <a:spAutoFit/>
          </a:bodyPr>
          <a:lstStyle/>
          <a:p>
            <a:pPr algn="r" rtl="0"/>
            <a:r>
              <a:rPr lang="en" sz="12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How long do you usually read or browse one issue of this magazine? </a:t>
            </a:r>
            <a:br>
              <a:rPr lang="en" sz="1200">
                <a:latin typeface="Neue Haas Unica W1G" panose="020B0504030206020203" pitchFamily="34" charset="0"/>
              </a:rPr>
            </a:br>
            <a:r>
              <a:rPr lang="en" sz="12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Include the total number of times you read a single issue. | % of respondents, N = 4,992</a:t>
            </a:r>
          </a:p>
        </p:txBody>
      </p:sp>
    </p:spTree>
    <p:extLst>
      <p:ext uri="{BB962C8B-B14F-4D97-AF65-F5344CB8AC3E}">
        <p14:creationId xmlns:p14="http://schemas.microsoft.com/office/powerpoint/2010/main" val="78917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94857-4B3B-0EF1-3695-38A5350222AB}"/>
              </a:ext>
            </a:extLst>
          </p:cNvPr>
          <p:cNvSpPr>
            <a:spLocks noGrp="1"/>
          </p:cNvSpPr>
          <p:nvPr>
            <p:ph type="title"/>
          </p:nvPr>
        </p:nvSpPr>
        <p:spPr>
          <a:xfrm>
            <a:off x="6553204" y="785524"/>
            <a:ext cx="4799012" cy="1231900"/>
          </a:xfrm>
        </p:spPr>
        <p:txBody>
          <a:bodyPr>
            <a:normAutofit fontScale="90000"/>
          </a:bodyPr>
          <a:lstStyle/>
          <a:p>
            <a:pPr algn="l" rtl="0"/>
            <a:r>
              <a:rPr lang="en" sz="3200" b="0" i="0" u="none" baseline="0"/>
              <a:t>Customer media reach two thirds of the population</a:t>
            </a:r>
          </a:p>
        </p:txBody>
      </p:sp>
      <p:sp>
        <p:nvSpPr>
          <p:cNvPr id="4" name="Content Placeholder 3">
            <a:extLst>
              <a:ext uri="{FF2B5EF4-FFF2-40B4-BE49-F238E27FC236}">
                <a16:creationId xmlns:a16="http://schemas.microsoft.com/office/drawing/2014/main" id="{AEE57385-AED9-D040-A60D-56F08AE5F160}"/>
              </a:ext>
            </a:extLst>
          </p:cNvPr>
          <p:cNvSpPr>
            <a:spLocks noGrp="1"/>
          </p:cNvSpPr>
          <p:nvPr>
            <p:ph idx="10"/>
          </p:nvPr>
        </p:nvSpPr>
        <p:spPr>
          <a:xfrm>
            <a:off x="6551616" y="2214130"/>
            <a:ext cx="4799012" cy="3679825"/>
          </a:xfrm>
        </p:spPr>
        <p:txBody>
          <a:bodyPr anchor="ctr">
            <a:noAutofit/>
          </a:bodyPr>
          <a:lstStyle/>
          <a:p>
            <a:pPr marL="0" indent="0" algn="l" rtl="0">
              <a:buNone/>
            </a:pPr>
            <a:r>
              <a:rPr lang="en" sz="16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Customer media are the largest form of magazine media – mass media in the fractured media consumption landscape. The average Finnish person reads 1.2 customer magazines in print.</a:t>
            </a:r>
          </a:p>
          <a:p>
            <a:endParaRPr lang="en" sz="500" dirty="0">
              <a:effectLst/>
              <a:latin typeface="Neue Haas Unica W1G" panose="020B0504030206020203" pitchFamily="34" charset="0"/>
            </a:endParaRPr>
          </a:p>
          <a:p>
            <a:pPr marL="0" indent="0" algn="l" rtl="0">
              <a:buNone/>
            </a:pPr>
            <a:r>
              <a:rPr lang="en" sz="16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The 5 customer media included in the National Readership Survey (NRS 2022) reach </a:t>
            </a:r>
            <a:r>
              <a:rPr lang="en" sz="16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2,</a:t>
            </a:r>
            <a:r>
              <a:rPr lang="en" sz="1600" b="1"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858,000 </a:t>
            </a:r>
            <a:r>
              <a:rPr lang="en" sz="16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Finns over the age of 15. This is </a:t>
            </a:r>
            <a:r>
              <a:rPr lang="en" sz="16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67%</a:t>
            </a:r>
            <a:r>
              <a:rPr lang="en" sz="16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 of the entire population.</a:t>
            </a:r>
            <a:endParaRPr lang="en" sz="1600" dirty="0">
              <a:latin typeface="Neue Haas Unica W1G" panose="020B0504030206020203" pitchFamily="34" charset="0"/>
            </a:endParaRPr>
          </a:p>
          <a:p>
            <a:pPr marL="0" indent="0" algn="l" rtl="0">
              <a:buNone/>
            </a:pPr>
            <a:endParaRPr lang="en" sz="500" dirty="0">
              <a:latin typeface="Neue Haas Unica W1G" panose="020B0504030206020203" pitchFamily="34" charset="0"/>
            </a:endParaRPr>
          </a:p>
          <a:p>
            <a:pPr marL="0" indent="0" algn="l" rtl="0">
              <a:buNone/>
            </a:pPr>
            <a:r>
              <a:rPr lang="en" sz="16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largest customer media, Yhteishyvä, reaches 2.2 million Finns.</a:t>
            </a:r>
          </a:p>
        </p:txBody>
      </p:sp>
      <p:pic>
        <p:nvPicPr>
          <p:cNvPr id="10" name="Picture Placeholder 9" descr="Text, whiteboard&#10;&#10;Description automatically generated">
            <a:extLst>
              <a:ext uri="{FF2B5EF4-FFF2-40B4-BE49-F238E27FC236}">
                <a16:creationId xmlns:a16="http://schemas.microsoft.com/office/drawing/2014/main" id="{2296E6CF-0528-F138-E75A-A83E59A9A14D}"/>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0" y="0"/>
            <a:ext cx="5638798" cy="6858000"/>
          </a:xfrm>
        </p:spPr>
      </p:pic>
      <p:sp>
        <p:nvSpPr>
          <p:cNvPr id="11" name="Content Placeholder 3">
            <a:extLst>
              <a:ext uri="{FF2B5EF4-FFF2-40B4-BE49-F238E27FC236}">
                <a16:creationId xmlns:a16="http://schemas.microsoft.com/office/drawing/2014/main" id="{AEF5E180-E1B9-5D54-04C8-70A6DB3D593A}"/>
              </a:ext>
            </a:extLst>
          </p:cNvPr>
          <p:cNvSpPr txBox="1">
            <a:spLocks/>
          </p:cNvSpPr>
          <p:nvPr/>
        </p:nvSpPr>
        <p:spPr>
          <a:xfrm>
            <a:off x="6551616" y="6287367"/>
            <a:ext cx="4799012" cy="255429"/>
          </a:xfrm>
          <a:prstGeom prst="rect">
            <a:avLst/>
          </a:prstGeom>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l" rtl="0">
              <a:buFont typeface="Arial" panose="020B0604020202020204" pitchFamily="34" charset="0"/>
              <a:buNone/>
            </a:pPr>
            <a:r>
              <a:rPr lang="en" sz="1200" b="0" i="1" u="none" baseline="0">
                <a:latin typeface="Neue Haas Unica W1G" panose="020B0504030206020203" pitchFamily="34" charset="0"/>
                <a:ea typeface="Neue Haas Unica W1G" panose="020B0504030206020203" pitchFamily="34" charset="0"/>
                <a:cs typeface="Neue Haas Unica W1G" panose="020B0504030206020203" pitchFamily="34" charset="0"/>
              </a:rPr>
              <a:t>Source: NRS 2022</a:t>
            </a:r>
          </a:p>
        </p:txBody>
      </p:sp>
    </p:spTree>
    <p:extLst>
      <p:ext uri="{BB962C8B-B14F-4D97-AF65-F5344CB8AC3E}">
        <p14:creationId xmlns:p14="http://schemas.microsoft.com/office/powerpoint/2010/main" val="1370673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pPr rtl="0"/>
            <a:r>
              <a:rPr lang="en" sz="2800" b="0" i="0" u="none" baseline="0">
                <a:solidFill>
                  <a:schemeClr val="tx2"/>
                </a:solidFill>
              </a:rPr>
              <a:t>Reading times by method and age</a:t>
            </a:r>
            <a:br>
              <a:rPr lang="en" sz="2800">
                <a:solidFill>
                  <a:schemeClr val="tx2"/>
                </a:solidFill>
              </a:rPr>
            </a:br>
            <a:br>
              <a:rPr lang="en" sz="1000">
                <a:solidFill>
                  <a:schemeClr val="tx2"/>
                </a:solidFill>
              </a:rPr>
            </a:br>
            <a:r>
              <a:rPr lang="en" sz="16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(average reading time for a single issue in minutes)</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rtl="0"/>
            <a:r>
              <a:rPr lang="en" sz="2200" b="0" i="0" u="none" baseline="0"/>
              <a:t>Reading time is at its highest among the oldest age groups.</a:t>
            </a:r>
          </a:p>
          <a:p>
            <a:pPr rtl="0"/>
            <a:br>
              <a:rPr lang="en" sz="2200"/>
            </a:br>
            <a:r>
              <a:rPr lang="en" sz="2200" b="0" i="0" u="none" baseline="0"/>
              <a:t>Print magazine readers spend more time on customer magazines than those who read digitally.</a:t>
            </a:r>
          </a:p>
        </p:txBody>
      </p:sp>
      <p:sp>
        <p:nvSpPr>
          <p:cNvPr id="3" name="TextBox 2">
            <a:extLst>
              <a:ext uri="{FF2B5EF4-FFF2-40B4-BE49-F238E27FC236}">
                <a16:creationId xmlns:a16="http://schemas.microsoft.com/office/drawing/2014/main" id="{CD5485A9-8C9B-8928-646C-2AFDDBAAF034}"/>
              </a:ext>
            </a:extLst>
          </p:cNvPr>
          <p:cNvSpPr txBox="1"/>
          <p:nvPr/>
        </p:nvSpPr>
        <p:spPr>
          <a:xfrm>
            <a:off x="602311" y="1676400"/>
            <a:ext cx="6371695" cy="461665"/>
          </a:xfrm>
          <a:prstGeom prst="rect">
            <a:avLst/>
          </a:prstGeom>
          <a:noFill/>
        </p:spPr>
        <p:txBody>
          <a:bodyPr wrap="square" rtlCol="0">
            <a:spAutoFit/>
          </a:bodyPr>
          <a:lstStyle/>
          <a:p>
            <a:pPr algn="r" rtl="0"/>
            <a:r>
              <a:rPr lang="en" sz="12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How long do you usually read or browse one issue of this magazine? </a:t>
            </a:r>
            <a:br>
              <a:rPr lang="en" sz="1200">
                <a:latin typeface="Neue Haas Unica W1G" panose="020B0504030206020203" pitchFamily="34" charset="0"/>
              </a:rPr>
            </a:br>
            <a:r>
              <a:rPr lang="en" sz="12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Include the total number of times you read a single issue | % of respondents, N = 4,992</a:t>
            </a:r>
          </a:p>
        </p:txBody>
      </p:sp>
      <p:grpSp>
        <p:nvGrpSpPr>
          <p:cNvPr id="6" name="Group 5">
            <a:extLst>
              <a:ext uri="{FF2B5EF4-FFF2-40B4-BE49-F238E27FC236}">
                <a16:creationId xmlns:a16="http://schemas.microsoft.com/office/drawing/2014/main" id="{EED2B15A-E894-4094-50EF-3C4425FF2FCA}"/>
              </a:ext>
            </a:extLst>
          </p:cNvPr>
          <p:cNvGrpSpPr/>
          <p:nvPr/>
        </p:nvGrpSpPr>
        <p:grpSpPr>
          <a:xfrm>
            <a:off x="199292" y="2138065"/>
            <a:ext cx="5896708" cy="3872974"/>
            <a:chOff x="-832715" y="2011552"/>
            <a:chExt cx="7223760" cy="4030244"/>
          </a:xfrm>
        </p:grpSpPr>
        <p:graphicFrame>
          <p:nvGraphicFramePr>
            <p:cNvPr id="7" name="Chart 6">
              <a:extLst>
                <a:ext uri="{FF2B5EF4-FFF2-40B4-BE49-F238E27FC236}">
                  <a16:creationId xmlns:a16="http://schemas.microsoft.com/office/drawing/2014/main" id="{AEE35B9A-A2B8-1DCB-F8E6-A97EE297055C}"/>
                </a:ext>
              </a:extLst>
            </p:cNvPr>
            <p:cNvGraphicFramePr/>
            <p:nvPr>
              <p:extLst>
                <p:ext uri="{D42A27DB-BD31-4B8C-83A1-F6EECF244321}">
                  <p14:modId xmlns:p14="http://schemas.microsoft.com/office/powerpoint/2010/main" val="903073688"/>
                </p:ext>
              </p:extLst>
            </p:nvPr>
          </p:nvGraphicFramePr>
          <p:xfrm>
            <a:off x="-832715" y="2011552"/>
            <a:ext cx="7223760" cy="403024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307F5D9-4824-C8D1-A46D-516597131B01}"/>
                </a:ext>
              </a:extLst>
            </p:cNvPr>
            <p:cNvSpPr txBox="1"/>
            <p:nvPr/>
          </p:nvSpPr>
          <p:spPr>
            <a:xfrm>
              <a:off x="1393296" y="5734019"/>
              <a:ext cx="1301646" cy="307777"/>
            </a:xfrm>
            <a:prstGeom prst="rect">
              <a:avLst/>
            </a:prstGeom>
            <a:noFill/>
          </p:spPr>
          <p:txBody>
            <a:bodyPr wrap="square" rtlCol="0">
              <a:spAutoFit/>
            </a:bodyPr>
            <a:lstStyle/>
            <a:p>
              <a:pPr algn="r" rtl="0"/>
              <a:r>
                <a:rPr lang="en" sz="1400" b="0" i="0" u="none" baseline="0">
                  <a:solidFill>
                    <a:schemeClr val="bg1">
                      <a:lumMod val="50000"/>
                    </a:schemeClr>
                  </a:solidFill>
                  <a:latin typeface="Neue Haas Unica W1G" panose="020B0504030206020203" pitchFamily="34" charset="0"/>
                  <a:ea typeface="Neue Haas Unica W1G" panose="020B0504030206020203" pitchFamily="34" charset="0"/>
                  <a:cs typeface="Neue Haas Unica W1G" panose="020B0504030206020203" pitchFamily="34" charset="0"/>
                </a:rPr>
                <a:t>minutes</a:t>
              </a:r>
            </a:p>
          </p:txBody>
        </p:sp>
      </p:grpSp>
    </p:spTree>
    <p:extLst>
      <p:ext uri="{BB962C8B-B14F-4D97-AF65-F5344CB8AC3E}">
        <p14:creationId xmlns:p14="http://schemas.microsoft.com/office/powerpoint/2010/main" val="1686116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D4AF689-172D-BA41-8DFB-EACCA9AD4366}"/>
              </a:ext>
            </a:extLst>
          </p:cNvPr>
          <p:cNvGraphicFramePr/>
          <p:nvPr>
            <p:extLst>
              <p:ext uri="{D42A27DB-BD31-4B8C-83A1-F6EECF244321}">
                <p14:modId xmlns:p14="http://schemas.microsoft.com/office/powerpoint/2010/main" val="2228100700"/>
              </p:ext>
            </p:extLst>
          </p:nvPr>
        </p:nvGraphicFramePr>
        <p:xfrm>
          <a:off x="104937" y="2185376"/>
          <a:ext cx="7554685" cy="416975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310584"/>
            <a:ext cx="6342187" cy="1230086"/>
          </a:xfrm>
        </p:spPr>
        <p:txBody>
          <a:bodyPr anchor="b">
            <a:normAutofit fontScale="90000"/>
          </a:bodyPr>
          <a:lstStyle/>
          <a:p>
            <a:pPr rtl="0"/>
            <a:r>
              <a:rPr lang="en" sz="3200" b="0" i="0" u="none" baseline="0">
                <a:solidFill>
                  <a:schemeClr val="tx2"/>
                </a:solidFill>
              </a:rPr>
              <a:t>Customer magazines are typically read by two people – 56% share the magazine with someone else</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fontScale="92500"/>
          </a:bodyPr>
          <a:lstStyle/>
          <a:p>
            <a:pPr algn="ctr" rtl="0"/>
            <a:r>
              <a:rPr lang="en" sz="25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The average number of people reading each issue of the studied magazines is</a:t>
            </a:r>
          </a:p>
          <a:p>
            <a:pPr algn="ctr" rtl="0"/>
            <a:r>
              <a:rPr lang="en" sz="5000" b="0" i="0" u="none" baseline="0"/>
              <a:t>1</a:t>
            </a:r>
            <a:r>
              <a:rPr lang="en" sz="50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.7</a:t>
            </a:r>
            <a:endParaRPr lang="en" sz="2500" dirty="0">
              <a:latin typeface="Neue Haas Unica W1G Medium" panose="020B0404030206020203" pitchFamily="34" charset="0"/>
            </a:endParaRPr>
          </a:p>
          <a:p>
            <a:pPr algn="ctr" rtl="0"/>
            <a:r>
              <a:rPr lang="en" b="0" i="0" u="none" baseline="0"/>
              <a:t>p</a:t>
            </a:r>
            <a:r>
              <a:rPr lang="en" sz="25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eople.</a:t>
            </a:r>
            <a:endParaRPr lang="en" sz="1600" dirty="0"/>
          </a:p>
          <a:p>
            <a:pPr algn="ctr" rtl="0"/>
            <a:r>
              <a:rPr lang="en" sz="17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Print and digital readers do not differ from each other in this regard.</a:t>
            </a:r>
          </a:p>
        </p:txBody>
      </p:sp>
      <p:sp>
        <p:nvSpPr>
          <p:cNvPr id="3" name="TextBox 2">
            <a:extLst>
              <a:ext uri="{FF2B5EF4-FFF2-40B4-BE49-F238E27FC236}">
                <a16:creationId xmlns:a16="http://schemas.microsoft.com/office/drawing/2014/main" id="{00850169-5D2D-7F48-820B-3EDB48E744F2}"/>
              </a:ext>
            </a:extLst>
          </p:cNvPr>
          <p:cNvSpPr txBox="1"/>
          <p:nvPr/>
        </p:nvSpPr>
        <p:spPr>
          <a:xfrm>
            <a:off x="602311" y="1602829"/>
            <a:ext cx="6559938" cy="523220"/>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How many others besides you read each issue of the magazine?</a:t>
            </a:r>
            <a:br>
              <a:rPr lang="en" sz="1400">
                <a:latin typeface="Neue Haas Unica W1G" panose="020B0504030206020203" pitchFamily="34" charset="0"/>
              </a:rPr>
            </a:br>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4,992</a:t>
            </a:r>
          </a:p>
        </p:txBody>
      </p:sp>
    </p:spTree>
    <p:extLst>
      <p:ext uri="{BB962C8B-B14F-4D97-AF65-F5344CB8AC3E}">
        <p14:creationId xmlns:p14="http://schemas.microsoft.com/office/powerpoint/2010/main" val="3202494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D4AF689-172D-BA41-8DFB-EACCA9AD4366}"/>
              </a:ext>
            </a:extLst>
          </p:cNvPr>
          <p:cNvGraphicFramePr/>
          <p:nvPr>
            <p:extLst>
              <p:ext uri="{D42A27DB-BD31-4B8C-83A1-F6EECF244321}">
                <p14:modId xmlns:p14="http://schemas.microsoft.com/office/powerpoint/2010/main" val="1172327693"/>
              </p:ext>
            </p:extLst>
          </p:nvPr>
        </p:nvGraphicFramePr>
        <p:xfrm>
          <a:off x="-52596" y="2258084"/>
          <a:ext cx="6997094" cy="41427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271734"/>
          </a:xfrm>
        </p:spPr>
        <p:txBody>
          <a:bodyPr anchor="b">
            <a:normAutofit/>
          </a:bodyPr>
          <a:lstStyle/>
          <a:p>
            <a:pPr rtl="0"/>
            <a:r>
              <a:rPr lang="en" sz="3000" b="0" i="0" u="none" baseline="0">
                <a:solidFill>
                  <a:schemeClr val="tx2"/>
                </a:solidFill>
              </a:rPr>
              <a:t>One issue of a customer magazine is typically read or browsed twice</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fontScale="92500"/>
          </a:bodyPr>
          <a:lstStyle/>
          <a:p>
            <a:pPr algn="ctr" rtl="0"/>
            <a:r>
              <a:rPr lang="en" sz="25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On average, one issue of each </a:t>
            </a:r>
            <a:r>
              <a:rPr lang="en" b="0" i="0" u="none" baseline="0" dirty="0"/>
              <a:t>studied</a:t>
            </a:r>
            <a:r>
              <a:rPr lang="en" sz="25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 </a:t>
            </a:r>
            <a:r>
              <a:rPr lang="en" b="0" i="0" u="none" baseline="0" dirty="0"/>
              <a:t>magazine is </a:t>
            </a:r>
            <a:r>
              <a:rPr lang="en" sz="25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read </a:t>
            </a:r>
            <a:br>
              <a:rPr lang="en" sz="2500" dirty="0">
                <a:latin typeface="Neue Haas Unica W1G Medium" panose="020B0404030206020203" pitchFamily="34" charset="0"/>
              </a:rPr>
            </a:br>
            <a:r>
              <a:rPr lang="en" sz="50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2.0</a:t>
            </a:r>
            <a:r>
              <a:rPr lang="en" sz="5000" b="0" i="0" u="none" baseline="0" dirty="0"/>
              <a:t> </a:t>
            </a:r>
            <a:r>
              <a:rPr lang="en"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times.</a:t>
            </a:r>
          </a:p>
          <a:p>
            <a:pPr rtl="0"/>
            <a:br>
              <a:rPr lang="en" sz="1600" dirty="0">
                <a:latin typeface="Neue Haas Unica W1G Medium" panose="020B0404030206020203" pitchFamily="34" charset="0"/>
              </a:rPr>
            </a:br>
            <a:r>
              <a:rPr lang="en" sz="16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Print magazine readers </a:t>
            </a:r>
            <a:br>
              <a:rPr lang="en" sz="1600" dirty="0">
                <a:latin typeface="Neue Haas Unica W1G Medium" panose="020B0404030206020203" pitchFamily="34" charset="0"/>
              </a:rPr>
            </a:br>
            <a:r>
              <a:rPr lang="en" sz="16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read or browse the magazine 2.2 times.</a:t>
            </a:r>
            <a:br>
              <a:rPr lang="en" sz="1600" dirty="0">
                <a:latin typeface="Neue Haas Unica W1G Medium" panose="020B0404030206020203" pitchFamily="34" charset="0"/>
              </a:rPr>
            </a:br>
            <a:br>
              <a:rPr lang="en" sz="1600" dirty="0">
                <a:latin typeface="Neue Haas Unica W1G Medium" panose="020B0404030206020203" pitchFamily="34" charset="0"/>
              </a:rPr>
            </a:br>
            <a:r>
              <a:rPr lang="en" sz="16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Digital readers read or browse the magazine 1.8 times.</a:t>
            </a:r>
          </a:p>
        </p:txBody>
      </p:sp>
      <p:sp>
        <p:nvSpPr>
          <p:cNvPr id="3" name="TextBox 2">
            <a:extLst>
              <a:ext uri="{FF2B5EF4-FFF2-40B4-BE49-F238E27FC236}">
                <a16:creationId xmlns:a16="http://schemas.microsoft.com/office/drawing/2014/main" id="{00850169-5D2D-7F48-820B-3EDB48E744F2}"/>
              </a:ext>
            </a:extLst>
          </p:cNvPr>
          <p:cNvSpPr txBox="1"/>
          <p:nvPr/>
        </p:nvSpPr>
        <p:spPr>
          <a:xfrm>
            <a:off x="602311" y="1734865"/>
            <a:ext cx="6384395" cy="523220"/>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How many times do you read or browse the same issue of a magazine? </a:t>
            </a:r>
            <a:br>
              <a:rPr lang="en" sz="1400">
                <a:latin typeface="Neue Haas Unica W1G" panose="020B0504030206020203" pitchFamily="34" charset="0"/>
              </a:rPr>
            </a:br>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4,992</a:t>
            </a:r>
          </a:p>
        </p:txBody>
      </p:sp>
    </p:spTree>
    <p:extLst>
      <p:ext uri="{BB962C8B-B14F-4D97-AF65-F5344CB8AC3E}">
        <p14:creationId xmlns:p14="http://schemas.microsoft.com/office/powerpoint/2010/main" val="1657370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271734"/>
          </a:xfrm>
        </p:spPr>
        <p:txBody>
          <a:bodyPr anchor="b">
            <a:normAutofit/>
          </a:bodyPr>
          <a:lstStyle/>
          <a:p>
            <a:pPr rtl="0"/>
            <a:r>
              <a:rPr lang="en" sz="3000" b="0" i="0" u="none" baseline="0">
                <a:solidFill>
                  <a:schemeClr val="tx2"/>
                </a:solidFill>
              </a:rPr>
              <a:t>Customer magazines typically have long-term readerships</a:t>
            </a:r>
            <a:endParaRPr lang="en" sz="3000" dirty="0">
              <a:solidFill>
                <a:schemeClr val="tx2"/>
              </a:solidFill>
            </a:endParaRP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fontScale="92500"/>
          </a:bodyPr>
          <a:lstStyle/>
          <a:p>
            <a:pPr algn="ctr" rtl="0"/>
            <a:r>
              <a:rPr lang="en" sz="5000" b="0" i="0" u="none" baseline="0"/>
              <a:t>73%</a:t>
            </a:r>
            <a:r>
              <a:rPr lang="en" b="0" i="0" u="none" baseline="0"/>
              <a:t> </a:t>
            </a:r>
            <a:r>
              <a:rPr lang="en" sz="5000" b="0" i="0" u="none" baseline="0"/>
              <a:t> </a:t>
            </a:r>
            <a:br>
              <a:rPr lang="en" sz="5000"/>
            </a:br>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have read a magazine for </a:t>
            </a:r>
            <a:br>
              <a:rPr lang="en">
                <a:latin typeface="Neue Haas Unica W1G Medium" panose="020B0404030206020203" pitchFamily="34" charset="0"/>
              </a:rPr>
            </a:br>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over 3 years. </a:t>
            </a:r>
          </a:p>
          <a:p>
            <a:pPr algn="ctr" rtl="0"/>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Nearly half have read the magazine for </a:t>
            </a:r>
            <a:br>
              <a:rPr lang="en">
                <a:latin typeface="Neue Haas Unica W1G Medium" panose="020B0404030206020203" pitchFamily="34" charset="0"/>
              </a:rPr>
            </a:br>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over 5 years.</a:t>
            </a:r>
          </a:p>
          <a:p>
            <a:pPr rtl="0"/>
            <a:br>
              <a:rPr lang="en" sz="1600"/>
            </a:br>
            <a:r>
              <a:rPr lang="en" sz="16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There are slightly more new readers among digital readers.</a:t>
            </a:r>
          </a:p>
        </p:txBody>
      </p:sp>
      <p:sp>
        <p:nvSpPr>
          <p:cNvPr id="3" name="TextBox 2">
            <a:extLst>
              <a:ext uri="{FF2B5EF4-FFF2-40B4-BE49-F238E27FC236}">
                <a16:creationId xmlns:a16="http://schemas.microsoft.com/office/drawing/2014/main" id="{00850169-5D2D-7F48-820B-3EDB48E744F2}"/>
              </a:ext>
            </a:extLst>
          </p:cNvPr>
          <p:cNvSpPr txBox="1"/>
          <p:nvPr/>
        </p:nvSpPr>
        <p:spPr>
          <a:xfrm>
            <a:off x="631819" y="1734865"/>
            <a:ext cx="6342187"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How long have you been reading this magazine? | % of respondents N = 4,992</a:t>
            </a:r>
          </a:p>
        </p:txBody>
      </p:sp>
      <p:graphicFrame>
        <p:nvGraphicFramePr>
          <p:cNvPr id="7" name="Chart 6">
            <a:extLst>
              <a:ext uri="{FF2B5EF4-FFF2-40B4-BE49-F238E27FC236}">
                <a16:creationId xmlns:a16="http://schemas.microsoft.com/office/drawing/2014/main" id="{4D64CE25-478A-0F48-AA3F-F23D61C99018}"/>
              </a:ext>
            </a:extLst>
          </p:cNvPr>
          <p:cNvGraphicFramePr/>
          <p:nvPr>
            <p:extLst>
              <p:ext uri="{D42A27DB-BD31-4B8C-83A1-F6EECF244321}">
                <p14:modId xmlns:p14="http://schemas.microsoft.com/office/powerpoint/2010/main" val="4119560189"/>
              </p:ext>
            </p:extLst>
          </p:nvPr>
        </p:nvGraphicFramePr>
        <p:xfrm>
          <a:off x="311406" y="2258804"/>
          <a:ext cx="6923996" cy="4174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2584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BD70-BE53-054E-A9B0-A57BCA5B0020}"/>
              </a:ext>
            </a:extLst>
          </p:cNvPr>
          <p:cNvSpPr>
            <a:spLocks noGrp="1"/>
          </p:cNvSpPr>
          <p:nvPr>
            <p:ph type="title"/>
          </p:nvPr>
        </p:nvSpPr>
        <p:spPr>
          <a:xfrm>
            <a:off x="838200" y="448066"/>
            <a:ext cx="10515600" cy="1292086"/>
          </a:xfrm>
        </p:spPr>
        <p:txBody>
          <a:bodyPr/>
          <a:lstStyle/>
          <a:p>
            <a:pPr rtl="0"/>
            <a:r>
              <a:rPr lang="en" b="0" i="0" u="none" baseline="0" dirty="0"/>
              <a:t>Key figures about reading</a:t>
            </a:r>
          </a:p>
        </p:txBody>
      </p:sp>
      <p:sp>
        <p:nvSpPr>
          <p:cNvPr id="4" name="Content Placeholder 3">
            <a:extLst>
              <a:ext uri="{FF2B5EF4-FFF2-40B4-BE49-F238E27FC236}">
                <a16:creationId xmlns:a16="http://schemas.microsoft.com/office/drawing/2014/main" id="{771B9984-D4C7-8045-A58F-8A57AE413F0D}"/>
              </a:ext>
            </a:extLst>
          </p:cNvPr>
          <p:cNvSpPr>
            <a:spLocks noGrp="1"/>
          </p:cNvSpPr>
          <p:nvPr>
            <p:ph idx="11"/>
          </p:nvPr>
        </p:nvSpPr>
        <p:spPr>
          <a:xfrm>
            <a:off x="943305" y="1597572"/>
            <a:ext cx="10142420" cy="4435366"/>
          </a:xfrm>
        </p:spPr>
        <p:txBody>
          <a:bodyPr anchor="ctr">
            <a:noAutofit/>
          </a:bodyPr>
          <a:lstStyle/>
          <a:p>
            <a:pPr rtl="0">
              <a:spcBef>
                <a:spcPts val="800"/>
              </a:spcBef>
            </a:pPr>
            <a:r>
              <a:rPr lang="en" sz="16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97%</a:t>
            </a:r>
            <a:r>
              <a:rPr lang="en" sz="16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 </a:t>
            </a:r>
            <a:r>
              <a:rPr lang="en" sz="16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read customer magazines in print.</a:t>
            </a:r>
            <a:r>
              <a:rPr lang="en" sz="16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 The most popular digital reading device is the computer.</a:t>
            </a:r>
            <a:endParaRPr lang="en" sz="1600" dirty="0"/>
          </a:p>
          <a:p>
            <a:pPr rtl="0">
              <a:spcBef>
                <a:spcPts val="800"/>
              </a:spcBef>
            </a:pPr>
            <a:endParaRPr lang="en" sz="800" dirty="0">
              <a:latin typeface="Neue Haas Unica W1G" panose="020B0504030206020203" pitchFamily="34" charset="0"/>
            </a:endParaRPr>
          </a:p>
          <a:p>
            <a:pPr rtl="0">
              <a:spcBef>
                <a:spcPts val="800"/>
              </a:spcBef>
            </a:pPr>
            <a:r>
              <a:rPr lang="en" sz="16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Reading is regular –</a:t>
            </a:r>
            <a:r>
              <a:rPr lang="en" sz="1600" b="0" i="0" u="none" baseline="0" dirty="0"/>
              <a:t> </a:t>
            </a:r>
            <a:r>
              <a:rPr lang="en" sz="16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70% read each issue.</a:t>
            </a:r>
            <a:r>
              <a:rPr lang="en" sz="1600" b="0" i="0" u="none" baseline="0" dirty="0"/>
              <a:t> </a:t>
            </a:r>
            <a:r>
              <a:rPr lang="en" sz="16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A home-delivered print magazine reaches readers more regularly than a magazine that is available at business premises or digitally.</a:t>
            </a:r>
          </a:p>
          <a:p>
            <a:pPr rtl="0">
              <a:spcBef>
                <a:spcPts val="800"/>
              </a:spcBef>
            </a:pPr>
            <a:endParaRPr lang="en" sz="800" dirty="0">
              <a:latin typeface="Neue Haas Unica W1G" panose="020B0504030206020203" pitchFamily="34" charset="0"/>
            </a:endParaRPr>
          </a:p>
          <a:p>
            <a:pPr rtl="0">
              <a:spcBef>
                <a:spcPts val="800"/>
              </a:spcBef>
            </a:pPr>
            <a:r>
              <a:rPr lang="en" sz="16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The average reading time for a single issue is </a:t>
            </a:r>
            <a:r>
              <a:rPr lang="en" sz="16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29 minutes</a:t>
            </a:r>
            <a:r>
              <a:rPr lang="en" sz="1600" b="0" i="0" u="none" baseline="0" dirty="0"/>
              <a:t>. </a:t>
            </a:r>
            <a:r>
              <a:rPr lang="en" sz="16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Reading time increases with age. Print magazines are read for longer than digital magazines. </a:t>
            </a:r>
          </a:p>
          <a:p>
            <a:pPr rtl="0">
              <a:spcBef>
                <a:spcPts val="800"/>
              </a:spcBef>
            </a:pPr>
            <a:endParaRPr lang="en" sz="800" dirty="0">
              <a:latin typeface="Neue Haas Unica W1G" panose="020B0504030206020203" pitchFamily="34" charset="0"/>
            </a:endParaRPr>
          </a:p>
          <a:p>
            <a:pPr rtl="0">
              <a:spcBef>
                <a:spcPts val="800"/>
              </a:spcBef>
            </a:pPr>
            <a:r>
              <a:rPr lang="en" sz="16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Half of the respondents said that someone else also reads the magazine – one issue has an average of</a:t>
            </a:r>
            <a:r>
              <a:rPr lang="en" sz="1600" b="1" i="0" u="none" baseline="0" dirty="0"/>
              <a:t> </a:t>
            </a:r>
            <a:r>
              <a:rPr lang="en" sz="16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1.7 readers</a:t>
            </a:r>
            <a:r>
              <a:rPr lang="en" sz="1600" b="0" i="0" u="none" baseline="0" dirty="0"/>
              <a:t>. </a:t>
            </a:r>
          </a:p>
          <a:p>
            <a:pPr rtl="0">
              <a:spcBef>
                <a:spcPts val="800"/>
              </a:spcBef>
            </a:pPr>
            <a:br>
              <a:rPr lang="en" sz="800" dirty="0"/>
            </a:br>
            <a:r>
              <a:rPr lang="en" sz="16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On average, one issue of each magazine is read </a:t>
            </a:r>
            <a:r>
              <a:rPr lang="en" sz="16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2.0 times</a:t>
            </a:r>
            <a:r>
              <a:rPr lang="en" sz="1600" b="0" i="0" u="none" baseline="0" dirty="0"/>
              <a:t>.</a:t>
            </a:r>
            <a:br>
              <a:rPr lang="en" sz="1800" dirty="0"/>
            </a:br>
            <a:endParaRPr lang="en" sz="800" dirty="0"/>
          </a:p>
          <a:p>
            <a:pPr rtl="0">
              <a:spcBef>
                <a:spcPts val="800"/>
              </a:spcBef>
            </a:pPr>
            <a:r>
              <a:rPr lang="en" sz="16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Readership is long-term – </a:t>
            </a:r>
            <a:r>
              <a:rPr lang="en" sz="16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73% have read a magazine for over 3 years</a:t>
            </a:r>
            <a:r>
              <a:rPr lang="en" sz="1600" b="0" i="0" u="none" baseline="0" dirty="0"/>
              <a:t>.</a:t>
            </a:r>
          </a:p>
        </p:txBody>
      </p:sp>
    </p:spTree>
    <p:extLst>
      <p:ext uri="{BB962C8B-B14F-4D97-AF65-F5344CB8AC3E}">
        <p14:creationId xmlns:p14="http://schemas.microsoft.com/office/powerpoint/2010/main" val="590659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6BC72B-7C7E-0F4F-BC4F-2025E8C5E34F}"/>
              </a:ext>
            </a:extLst>
          </p:cNvPr>
          <p:cNvSpPr>
            <a:spLocks noGrp="1"/>
          </p:cNvSpPr>
          <p:nvPr>
            <p:ph type="title"/>
          </p:nvPr>
        </p:nvSpPr>
        <p:spPr/>
        <p:txBody>
          <a:bodyPr>
            <a:normAutofit/>
          </a:bodyPr>
          <a:lstStyle/>
          <a:p>
            <a:pPr rtl="0"/>
            <a:r>
              <a:rPr lang="en" sz="7500" b="0" i="0" u="none" baseline="0">
                <a:solidFill>
                  <a:schemeClr val="tx1"/>
                </a:solidFill>
              </a:rPr>
              <a:t>3.</a:t>
            </a:r>
            <a:br>
              <a:rPr lang="en" sz="7500">
                <a:solidFill>
                  <a:schemeClr val="tx1"/>
                </a:solidFill>
              </a:rPr>
            </a:br>
            <a:r>
              <a:rPr lang="en" sz="7500" b="0" i="0" u="none" baseline="0">
                <a:solidFill>
                  <a:schemeClr val="tx1"/>
                </a:solidFill>
              </a:rPr>
              <a:t>Readership</a:t>
            </a:r>
          </a:p>
        </p:txBody>
      </p:sp>
    </p:spTree>
    <p:extLst>
      <p:ext uri="{BB962C8B-B14F-4D97-AF65-F5344CB8AC3E}">
        <p14:creationId xmlns:p14="http://schemas.microsoft.com/office/powerpoint/2010/main" val="503204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p:txBody>
          <a:bodyPr>
            <a:normAutofit/>
          </a:bodyPr>
          <a:lstStyle/>
          <a:p>
            <a:pPr rtl="0"/>
            <a:r>
              <a:rPr lang="en" b="0" i="0" u="none" baseline="0"/>
              <a:t>Where would you prefer to read news and articles about the industry or organization represented by this magazine (choose the most important)?</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a:xfrm>
            <a:off x="8065850" y="653677"/>
            <a:ext cx="3659703" cy="5295177"/>
          </a:xfrm>
        </p:spPr>
        <p:txBody>
          <a:bodyPr anchor="ctr">
            <a:normAutofit fontScale="77500" lnSpcReduction="20000"/>
          </a:bodyPr>
          <a:lstStyle/>
          <a:p>
            <a:pPr algn="ctr" rtl="0"/>
            <a:r>
              <a:rPr lang="en" sz="50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57% </a:t>
            </a:r>
            <a:br>
              <a:rPr lang="en" sz="5000" dirty="0"/>
            </a:br>
            <a:r>
              <a:rPr lang="en"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preferred to follow a magazine’s or it publishing company’s topics in a print magazine.</a:t>
            </a:r>
          </a:p>
          <a:p>
            <a:pPr algn="ctr" rtl="0"/>
            <a:endParaRPr lang="en" sz="1300" dirty="0"/>
          </a:p>
          <a:p>
            <a:pPr algn="ctr" rtl="0"/>
            <a:r>
              <a:rPr lang="en" sz="19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Customer media readers have a strong preference for print magazines when compared to readers of professional and organization media. </a:t>
            </a:r>
            <a:br>
              <a:rPr lang="en" sz="1900" dirty="0">
                <a:latin typeface="Neue Haas Unica W1G Medium" panose="020B0404030206020203" pitchFamily="34" charset="0"/>
              </a:rPr>
            </a:br>
            <a:r>
              <a:rPr lang="en" sz="19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(57% vs. 47%).</a:t>
            </a:r>
            <a:br>
              <a:rPr lang="en" sz="1900" dirty="0">
                <a:latin typeface="Neue Haas Unica W1G Medium" panose="020B0404030206020203" pitchFamily="34" charset="0"/>
              </a:rPr>
            </a:br>
            <a:br>
              <a:rPr lang="en" sz="1900" dirty="0">
                <a:latin typeface="Neue Haas Unica W1G Medium" panose="020B0404030206020203" pitchFamily="34" charset="0"/>
              </a:rPr>
            </a:br>
            <a:r>
              <a:rPr lang="en" sz="19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When it comes to digital channels, customer media readers prefer newsletters more than professional and organization media </a:t>
            </a:r>
            <a:br>
              <a:rPr lang="en" sz="1900" dirty="0">
                <a:latin typeface="Neue Haas Unica W1G Medium" panose="020B0404030206020203" pitchFamily="34" charset="0"/>
              </a:rPr>
            </a:br>
            <a:r>
              <a:rPr lang="en" sz="19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readers (9% vs.</a:t>
            </a:r>
            <a:r>
              <a:rPr lang="en" sz="1900" b="0" i="0" u="none" baseline="0" dirty="0"/>
              <a:t> </a:t>
            </a:r>
            <a:r>
              <a:rPr lang="en" sz="19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2%).</a:t>
            </a:r>
          </a:p>
        </p:txBody>
      </p:sp>
      <p:sp>
        <p:nvSpPr>
          <p:cNvPr id="3" name="TextBox 2">
            <a:extLst>
              <a:ext uri="{FF2B5EF4-FFF2-40B4-BE49-F238E27FC236}">
                <a16:creationId xmlns:a16="http://schemas.microsoft.com/office/drawing/2014/main" id="{00850169-5D2D-7F48-820B-3EDB48E744F2}"/>
              </a:ext>
            </a:extLst>
          </p:cNvPr>
          <p:cNvSpPr txBox="1"/>
          <p:nvPr/>
        </p:nvSpPr>
        <p:spPr>
          <a:xfrm>
            <a:off x="3148084" y="1613228"/>
            <a:ext cx="3825922"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4,992</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098373754"/>
              </p:ext>
            </p:extLst>
          </p:nvPr>
        </p:nvGraphicFramePr>
        <p:xfrm>
          <a:off x="-159026" y="1979470"/>
          <a:ext cx="7100175" cy="4378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233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fontScale="90000"/>
          </a:bodyPr>
          <a:lstStyle/>
          <a:p>
            <a:pPr rtl="0"/>
            <a:r>
              <a:rPr lang="en" sz="2800" b="0" i="0" u="none" baseline="0"/>
              <a:t>Print magazines are the most preferred way of receiving information in all age groups. The most preferred digital form of communication is a newsletter.</a:t>
            </a:r>
          </a:p>
        </p:txBody>
      </p:sp>
      <p:sp>
        <p:nvSpPr>
          <p:cNvPr id="3" name="TextBox 2">
            <a:extLst>
              <a:ext uri="{FF2B5EF4-FFF2-40B4-BE49-F238E27FC236}">
                <a16:creationId xmlns:a16="http://schemas.microsoft.com/office/drawing/2014/main" id="{00850169-5D2D-7F48-820B-3EDB48E744F2}"/>
              </a:ext>
            </a:extLst>
          </p:cNvPr>
          <p:cNvSpPr txBox="1"/>
          <p:nvPr/>
        </p:nvSpPr>
        <p:spPr>
          <a:xfrm>
            <a:off x="1169894" y="1524446"/>
            <a:ext cx="10058400" cy="307777"/>
          </a:xfrm>
          <a:prstGeom prst="rect">
            <a:avLst/>
          </a:prstGeom>
          <a:noFill/>
        </p:spPr>
        <p:txBody>
          <a:bodyPr wrap="square" rtlCol="0">
            <a:spAutoFit/>
          </a:bodyPr>
          <a:lstStyle/>
          <a:p>
            <a:pPr algn="ct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Where would you prefer to read news and articles about the industry or organization represented by this magazine (choose the most important)? % of respondents N = 4,992</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859652811"/>
              </p:ext>
            </p:extLst>
          </p:nvPr>
        </p:nvGraphicFramePr>
        <p:xfrm>
          <a:off x="963706" y="1875987"/>
          <a:ext cx="10167769" cy="42492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0341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p:txBody>
          <a:bodyPr>
            <a:normAutofit/>
          </a:bodyPr>
          <a:lstStyle/>
          <a:p>
            <a:pPr rtl="0"/>
            <a:r>
              <a:rPr lang="en" b="0" i="0" u="none" baseline="0"/>
              <a:t>Where would you prefer to read news and articles about the industry or organization represented by this magazine (choose the most important)? </a:t>
            </a:r>
            <a:r>
              <a:rPr lang="en" b="0" i="0" u="none" baseline="0">
                <a:solidFill>
                  <a:schemeClr val="accent1"/>
                </a:solidFill>
              </a:rPr>
              <a:t>Print magazine readers</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algn="ctr" rtl="0"/>
            <a:r>
              <a:rPr lang="en" sz="5000" b="0" i="0" u="none" baseline="0"/>
              <a:t>61% </a:t>
            </a:r>
            <a:br>
              <a:rPr lang="en" sz="5000"/>
            </a:br>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of print magazine readers preferred to follow a magazine’s or it publishing company’s topics in a print magazine.</a:t>
            </a:r>
          </a:p>
        </p:txBody>
      </p:sp>
      <p:sp>
        <p:nvSpPr>
          <p:cNvPr id="3" name="TextBox 2">
            <a:extLst>
              <a:ext uri="{FF2B5EF4-FFF2-40B4-BE49-F238E27FC236}">
                <a16:creationId xmlns:a16="http://schemas.microsoft.com/office/drawing/2014/main" id="{00850169-5D2D-7F48-820B-3EDB48E744F2}"/>
              </a:ext>
            </a:extLst>
          </p:cNvPr>
          <p:cNvSpPr txBox="1"/>
          <p:nvPr/>
        </p:nvSpPr>
        <p:spPr>
          <a:xfrm>
            <a:off x="3148084" y="1613228"/>
            <a:ext cx="3825922"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3,638</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537938522"/>
              </p:ext>
            </p:extLst>
          </p:nvPr>
        </p:nvGraphicFramePr>
        <p:xfrm>
          <a:off x="-159026" y="1932104"/>
          <a:ext cx="7100175"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8218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p:txBody>
          <a:bodyPr>
            <a:normAutofit/>
          </a:bodyPr>
          <a:lstStyle/>
          <a:p>
            <a:pPr rtl="0"/>
            <a:r>
              <a:rPr lang="en" b="0" i="0" u="none" baseline="0"/>
              <a:t>Where would you prefer to read news and articles about the industry or organization represented by this magazine (choose the most important)? </a:t>
            </a:r>
            <a:r>
              <a:rPr lang="en" b="0" i="0" u="none" baseline="0">
                <a:solidFill>
                  <a:schemeClr val="accent1"/>
                </a:solidFill>
              </a:rPr>
              <a:t>Digital magazine readers</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fontScale="85000" lnSpcReduction="20000"/>
          </a:bodyPr>
          <a:lstStyle/>
          <a:p>
            <a:pPr algn="ctr" rtl="0"/>
            <a:r>
              <a:rPr lang="en" sz="5000" b="0" i="0" u="none" baseline="0"/>
              <a:t>31% </a:t>
            </a:r>
            <a:br>
              <a:rPr lang="en" sz="5000"/>
            </a:br>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of digital magazine readers preferred to follow a magazine’s or it publishing company’s topics in a print magazine. </a:t>
            </a:r>
          </a:p>
          <a:p>
            <a:pPr algn="ctr" rtl="0"/>
            <a:endParaRPr lang="en" sz="1400" dirty="0"/>
          </a:p>
          <a:p>
            <a:pPr algn="ctr" rtl="0"/>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Note! For digital readers, a newsletter is an equally preferrable way to find news and articles.</a:t>
            </a:r>
          </a:p>
        </p:txBody>
      </p:sp>
      <p:sp>
        <p:nvSpPr>
          <p:cNvPr id="3" name="TextBox 2">
            <a:extLst>
              <a:ext uri="{FF2B5EF4-FFF2-40B4-BE49-F238E27FC236}">
                <a16:creationId xmlns:a16="http://schemas.microsoft.com/office/drawing/2014/main" id="{00850169-5D2D-7F48-820B-3EDB48E744F2}"/>
              </a:ext>
            </a:extLst>
          </p:cNvPr>
          <p:cNvSpPr txBox="1"/>
          <p:nvPr/>
        </p:nvSpPr>
        <p:spPr>
          <a:xfrm>
            <a:off x="3148084" y="1613228"/>
            <a:ext cx="3825922"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105</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604212017"/>
              </p:ext>
            </p:extLst>
          </p:nvPr>
        </p:nvGraphicFramePr>
        <p:xfrm>
          <a:off x="-159026" y="1932104"/>
          <a:ext cx="7100175"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1973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D9703-71CE-064E-8589-E781FA01CF98}"/>
              </a:ext>
            </a:extLst>
          </p:cNvPr>
          <p:cNvSpPr>
            <a:spLocks noGrp="1"/>
          </p:cNvSpPr>
          <p:nvPr>
            <p:ph type="title"/>
          </p:nvPr>
        </p:nvSpPr>
        <p:spPr/>
        <p:txBody>
          <a:bodyPr/>
          <a:lstStyle/>
          <a:p>
            <a:pPr rtl="0"/>
            <a:r>
              <a:rPr lang="en" b="0" i="0" u="none" baseline="0"/>
              <a:t>Contents</a:t>
            </a:r>
          </a:p>
        </p:txBody>
      </p:sp>
      <p:sp>
        <p:nvSpPr>
          <p:cNvPr id="4" name="Text Placeholder 3">
            <a:extLst>
              <a:ext uri="{FF2B5EF4-FFF2-40B4-BE49-F238E27FC236}">
                <a16:creationId xmlns:a16="http://schemas.microsoft.com/office/drawing/2014/main" id="{5ED49E68-860F-344D-B03E-52C36E23E532}"/>
              </a:ext>
            </a:extLst>
          </p:cNvPr>
          <p:cNvSpPr>
            <a:spLocks noGrp="1"/>
          </p:cNvSpPr>
          <p:nvPr>
            <p:ph type="body" idx="1"/>
          </p:nvPr>
        </p:nvSpPr>
        <p:spPr>
          <a:xfrm>
            <a:off x="831850" y="2832497"/>
            <a:ext cx="996950" cy="596503"/>
          </a:xfrm>
        </p:spPr>
        <p:txBody>
          <a:bodyPr>
            <a:normAutofit lnSpcReduction="10000"/>
          </a:bodyPr>
          <a:lstStyle/>
          <a:p>
            <a:pPr algn="l" rtl="0"/>
            <a:r>
              <a:rPr lang="en" b="0" i="0" u="none" baseline="0"/>
              <a:t>01</a:t>
            </a:r>
          </a:p>
        </p:txBody>
      </p:sp>
      <p:sp>
        <p:nvSpPr>
          <p:cNvPr id="5" name="Text Placeholder 4">
            <a:extLst>
              <a:ext uri="{FF2B5EF4-FFF2-40B4-BE49-F238E27FC236}">
                <a16:creationId xmlns:a16="http://schemas.microsoft.com/office/drawing/2014/main" id="{E03ABE52-1B6C-5D4D-A955-43D565F45505}"/>
              </a:ext>
            </a:extLst>
          </p:cNvPr>
          <p:cNvSpPr>
            <a:spLocks noGrp="1"/>
          </p:cNvSpPr>
          <p:nvPr>
            <p:ph type="body" idx="13"/>
          </p:nvPr>
        </p:nvSpPr>
        <p:spPr>
          <a:xfrm>
            <a:off x="831850" y="3614937"/>
            <a:ext cx="996950" cy="596503"/>
          </a:xfrm>
        </p:spPr>
        <p:txBody>
          <a:bodyPr>
            <a:normAutofit lnSpcReduction="10000"/>
          </a:bodyPr>
          <a:lstStyle/>
          <a:p>
            <a:pPr algn="l" rtl="0"/>
            <a:r>
              <a:rPr lang="en" b="0" i="0" u="none" baseline="0"/>
              <a:t>02</a:t>
            </a:r>
          </a:p>
        </p:txBody>
      </p:sp>
      <p:sp>
        <p:nvSpPr>
          <p:cNvPr id="6" name="Text Placeholder 5">
            <a:extLst>
              <a:ext uri="{FF2B5EF4-FFF2-40B4-BE49-F238E27FC236}">
                <a16:creationId xmlns:a16="http://schemas.microsoft.com/office/drawing/2014/main" id="{6D2061B3-AB6B-5B41-A326-467DF1CD7D63}"/>
              </a:ext>
            </a:extLst>
          </p:cNvPr>
          <p:cNvSpPr>
            <a:spLocks noGrp="1"/>
          </p:cNvSpPr>
          <p:nvPr>
            <p:ph type="body" idx="14"/>
          </p:nvPr>
        </p:nvSpPr>
        <p:spPr>
          <a:xfrm>
            <a:off x="831850" y="4382197"/>
            <a:ext cx="996950" cy="596503"/>
          </a:xfrm>
        </p:spPr>
        <p:txBody>
          <a:bodyPr>
            <a:normAutofit lnSpcReduction="10000"/>
          </a:bodyPr>
          <a:lstStyle/>
          <a:p>
            <a:pPr algn="l" rtl="0"/>
            <a:r>
              <a:rPr lang="en" b="0" i="0" u="none" baseline="0"/>
              <a:t>03</a:t>
            </a:r>
          </a:p>
        </p:txBody>
      </p:sp>
      <p:sp>
        <p:nvSpPr>
          <p:cNvPr id="8" name="Text Placeholder 7">
            <a:extLst>
              <a:ext uri="{FF2B5EF4-FFF2-40B4-BE49-F238E27FC236}">
                <a16:creationId xmlns:a16="http://schemas.microsoft.com/office/drawing/2014/main" id="{689A95A2-33BA-3349-A6C7-6BE4413AB23E}"/>
              </a:ext>
            </a:extLst>
          </p:cNvPr>
          <p:cNvSpPr>
            <a:spLocks noGrp="1"/>
          </p:cNvSpPr>
          <p:nvPr>
            <p:ph type="body" idx="15"/>
          </p:nvPr>
        </p:nvSpPr>
        <p:spPr>
          <a:xfrm>
            <a:off x="2089149" y="2830564"/>
            <a:ext cx="3800207" cy="536030"/>
          </a:xfrm>
        </p:spPr>
        <p:txBody>
          <a:bodyPr anchor="ctr">
            <a:noAutofit/>
          </a:bodyPr>
          <a:lstStyle/>
          <a:p>
            <a:pPr algn="l" rtl="0"/>
            <a:r>
              <a:rPr lang="en" sz="2300" b="0" i="0" u="none" baseline="0">
                <a:latin typeface="Neue Haas Unica W1G Light" panose="020B0404030206020203" pitchFamily="34" charset="0"/>
                <a:ea typeface="Neue Haas Unica W1G Light" panose="020B0404030206020203" pitchFamily="34" charset="0"/>
                <a:cs typeface="Neue Haas Unica W1G Light" panose="020B0404030206020203" pitchFamily="34" charset="0"/>
              </a:rPr>
              <a:t>Information about the study</a:t>
            </a:r>
          </a:p>
        </p:txBody>
      </p:sp>
      <p:sp>
        <p:nvSpPr>
          <p:cNvPr id="9" name="Text Placeholder 8">
            <a:extLst>
              <a:ext uri="{FF2B5EF4-FFF2-40B4-BE49-F238E27FC236}">
                <a16:creationId xmlns:a16="http://schemas.microsoft.com/office/drawing/2014/main" id="{470A5A52-2CD2-EE49-BC94-E044F6C58AF7}"/>
              </a:ext>
            </a:extLst>
          </p:cNvPr>
          <p:cNvSpPr>
            <a:spLocks noGrp="1"/>
          </p:cNvSpPr>
          <p:nvPr>
            <p:ph type="body" idx="16"/>
          </p:nvPr>
        </p:nvSpPr>
        <p:spPr>
          <a:xfrm>
            <a:off x="2089150" y="3662457"/>
            <a:ext cx="3614120" cy="424457"/>
          </a:xfrm>
        </p:spPr>
        <p:txBody>
          <a:bodyPr>
            <a:normAutofit/>
          </a:bodyPr>
          <a:lstStyle/>
          <a:p>
            <a:pPr algn="l" rtl="0"/>
            <a:r>
              <a:rPr lang="en" sz="2300" b="0" i="0" u="none" baseline="0"/>
              <a:t>Reading</a:t>
            </a:r>
          </a:p>
        </p:txBody>
      </p:sp>
      <p:sp>
        <p:nvSpPr>
          <p:cNvPr id="10" name="Text Placeholder 9">
            <a:extLst>
              <a:ext uri="{FF2B5EF4-FFF2-40B4-BE49-F238E27FC236}">
                <a16:creationId xmlns:a16="http://schemas.microsoft.com/office/drawing/2014/main" id="{0857DE82-9ED9-D149-9389-1AB7527B651E}"/>
              </a:ext>
            </a:extLst>
          </p:cNvPr>
          <p:cNvSpPr>
            <a:spLocks noGrp="1"/>
          </p:cNvSpPr>
          <p:nvPr>
            <p:ph type="body" idx="17"/>
          </p:nvPr>
        </p:nvSpPr>
        <p:spPr>
          <a:xfrm>
            <a:off x="2089150" y="4467722"/>
            <a:ext cx="3800206" cy="424458"/>
          </a:xfrm>
        </p:spPr>
        <p:txBody>
          <a:bodyPr anchor="ctr">
            <a:noAutofit/>
          </a:bodyPr>
          <a:lstStyle/>
          <a:p>
            <a:pPr algn="l" rtl="0"/>
            <a:r>
              <a:rPr lang="en" sz="2300" b="0" i="0" u="none" baseline="0"/>
              <a:t>Customer relationship</a:t>
            </a:r>
          </a:p>
        </p:txBody>
      </p:sp>
      <p:sp>
        <p:nvSpPr>
          <p:cNvPr id="12" name="Text Placeholder 3">
            <a:extLst>
              <a:ext uri="{FF2B5EF4-FFF2-40B4-BE49-F238E27FC236}">
                <a16:creationId xmlns:a16="http://schemas.microsoft.com/office/drawing/2014/main" id="{80E17EB9-6DEB-8842-8B7F-829FE5F6DD6F}"/>
              </a:ext>
            </a:extLst>
          </p:cNvPr>
          <p:cNvSpPr txBox="1">
            <a:spLocks/>
          </p:cNvSpPr>
          <p:nvPr/>
        </p:nvSpPr>
        <p:spPr>
          <a:xfrm>
            <a:off x="6488731" y="2832497"/>
            <a:ext cx="996950" cy="59650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Canela Med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 b="0" i="0" u="none" baseline="0"/>
              <a:t>05</a:t>
            </a:r>
          </a:p>
        </p:txBody>
      </p:sp>
      <p:sp>
        <p:nvSpPr>
          <p:cNvPr id="13" name="Text Placeholder 4">
            <a:extLst>
              <a:ext uri="{FF2B5EF4-FFF2-40B4-BE49-F238E27FC236}">
                <a16:creationId xmlns:a16="http://schemas.microsoft.com/office/drawing/2014/main" id="{EE36C623-F87E-A54D-A9CA-73CDF974137E}"/>
              </a:ext>
            </a:extLst>
          </p:cNvPr>
          <p:cNvSpPr txBox="1">
            <a:spLocks/>
          </p:cNvSpPr>
          <p:nvPr/>
        </p:nvSpPr>
        <p:spPr>
          <a:xfrm>
            <a:off x="6488731" y="3614937"/>
            <a:ext cx="996950" cy="59650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Canela Med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 b="0" i="0" u="none" baseline="0"/>
              <a:t>06</a:t>
            </a:r>
          </a:p>
        </p:txBody>
      </p:sp>
      <p:sp>
        <p:nvSpPr>
          <p:cNvPr id="14" name="Text Placeholder 5">
            <a:extLst>
              <a:ext uri="{FF2B5EF4-FFF2-40B4-BE49-F238E27FC236}">
                <a16:creationId xmlns:a16="http://schemas.microsoft.com/office/drawing/2014/main" id="{2426C84C-3CD5-AE4C-89B1-204E60B74E97}"/>
              </a:ext>
            </a:extLst>
          </p:cNvPr>
          <p:cNvSpPr txBox="1">
            <a:spLocks/>
          </p:cNvSpPr>
          <p:nvPr/>
        </p:nvSpPr>
        <p:spPr>
          <a:xfrm>
            <a:off x="6488731" y="4382197"/>
            <a:ext cx="996950" cy="59650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Canela Med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 b="0" i="0" u="none" baseline="0"/>
              <a:t>07</a:t>
            </a:r>
          </a:p>
        </p:txBody>
      </p:sp>
      <p:sp>
        <p:nvSpPr>
          <p:cNvPr id="15" name="Text Placeholder 7">
            <a:extLst>
              <a:ext uri="{FF2B5EF4-FFF2-40B4-BE49-F238E27FC236}">
                <a16:creationId xmlns:a16="http://schemas.microsoft.com/office/drawing/2014/main" id="{9C245EBD-A8B9-A945-B1F1-1B01048E2A8D}"/>
              </a:ext>
            </a:extLst>
          </p:cNvPr>
          <p:cNvSpPr txBox="1">
            <a:spLocks/>
          </p:cNvSpPr>
          <p:nvPr/>
        </p:nvSpPr>
        <p:spPr>
          <a:xfrm>
            <a:off x="7746030" y="2919165"/>
            <a:ext cx="4407903" cy="5360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 sz="2300" b="0" i="0" u="none" baseline="0"/>
              <a:t>Advertising</a:t>
            </a:r>
            <a:endParaRPr lang="en" sz="2300" dirty="0"/>
          </a:p>
        </p:txBody>
      </p:sp>
      <p:sp>
        <p:nvSpPr>
          <p:cNvPr id="16" name="Text Placeholder 8">
            <a:extLst>
              <a:ext uri="{FF2B5EF4-FFF2-40B4-BE49-F238E27FC236}">
                <a16:creationId xmlns:a16="http://schemas.microsoft.com/office/drawing/2014/main" id="{70546DDA-8DA7-3E48-8AB1-7D6905EED662}"/>
              </a:ext>
            </a:extLst>
          </p:cNvPr>
          <p:cNvSpPr txBox="1">
            <a:spLocks/>
          </p:cNvSpPr>
          <p:nvPr/>
        </p:nvSpPr>
        <p:spPr>
          <a:xfrm>
            <a:off x="7746031" y="3662457"/>
            <a:ext cx="4407902" cy="42445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0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 sz="2300" b="0" i="0" u="none" baseline="0"/>
              <a:t>Respondents’ background information</a:t>
            </a:r>
          </a:p>
        </p:txBody>
      </p:sp>
      <p:sp>
        <p:nvSpPr>
          <p:cNvPr id="17" name="Text Placeholder 9">
            <a:extLst>
              <a:ext uri="{FF2B5EF4-FFF2-40B4-BE49-F238E27FC236}">
                <a16:creationId xmlns:a16="http://schemas.microsoft.com/office/drawing/2014/main" id="{31F7207C-5400-094C-B919-D9E847980DA6}"/>
              </a:ext>
            </a:extLst>
          </p:cNvPr>
          <p:cNvSpPr txBox="1">
            <a:spLocks/>
          </p:cNvSpPr>
          <p:nvPr/>
        </p:nvSpPr>
        <p:spPr>
          <a:xfrm>
            <a:off x="7746031" y="4467722"/>
            <a:ext cx="4445969" cy="4244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30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 sz="2300" dirty="0"/>
          </a:p>
        </p:txBody>
      </p:sp>
      <p:sp>
        <p:nvSpPr>
          <p:cNvPr id="18" name="Text Placeholder 3">
            <a:extLst>
              <a:ext uri="{FF2B5EF4-FFF2-40B4-BE49-F238E27FC236}">
                <a16:creationId xmlns:a16="http://schemas.microsoft.com/office/drawing/2014/main" id="{A15136C8-7E7E-DA43-AA33-0A2E5E1406FC}"/>
              </a:ext>
            </a:extLst>
          </p:cNvPr>
          <p:cNvSpPr txBox="1">
            <a:spLocks/>
          </p:cNvSpPr>
          <p:nvPr/>
        </p:nvSpPr>
        <p:spPr>
          <a:xfrm>
            <a:off x="923925" y="5188043"/>
            <a:ext cx="996950" cy="59650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4000" b="0" i="0" kern="1200">
                <a:solidFill>
                  <a:schemeClr val="bg1"/>
                </a:solidFill>
                <a:latin typeface="Canela Medium"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 b="0" i="0" u="none" baseline="0"/>
              <a:t>04</a:t>
            </a:r>
          </a:p>
        </p:txBody>
      </p:sp>
      <p:sp>
        <p:nvSpPr>
          <p:cNvPr id="19" name="Text Placeholder 7">
            <a:extLst>
              <a:ext uri="{FF2B5EF4-FFF2-40B4-BE49-F238E27FC236}">
                <a16:creationId xmlns:a16="http://schemas.microsoft.com/office/drawing/2014/main" id="{5BEB6E04-1855-D14C-AAA2-8B89ED2BE7EE}"/>
              </a:ext>
            </a:extLst>
          </p:cNvPr>
          <p:cNvSpPr txBox="1">
            <a:spLocks/>
          </p:cNvSpPr>
          <p:nvPr/>
        </p:nvSpPr>
        <p:spPr>
          <a:xfrm>
            <a:off x="2089149" y="5188043"/>
            <a:ext cx="4407903" cy="5360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 sz="2300" b="0" i="0" u="none" baseline="0"/>
              <a:t>Studied articles</a:t>
            </a:r>
          </a:p>
        </p:txBody>
      </p:sp>
      <p:sp>
        <p:nvSpPr>
          <p:cNvPr id="21" name="Text Placeholder 7">
            <a:extLst>
              <a:ext uri="{FF2B5EF4-FFF2-40B4-BE49-F238E27FC236}">
                <a16:creationId xmlns:a16="http://schemas.microsoft.com/office/drawing/2014/main" id="{7CAF62AD-5DB2-4EDC-9791-80FD70A947DB}"/>
              </a:ext>
            </a:extLst>
          </p:cNvPr>
          <p:cNvSpPr txBox="1">
            <a:spLocks/>
          </p:cNvSpPr>
          <p:nvPr/>
        </p:nvSpPr>
        <p:spPr>
          <a:xfrm>
            <a:off x="7731359" y="4382197"/>
            <a:ext cx="4407903" cy="5360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0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rtl="0"/>
            <a:r>
              <a:rPr lang="en" sz="2300" b="0" i="0" u="none" baseline="0"/>
              <a:t>Summary</a:t>
            </a:r>
            <a:endParaRPr lang="en" sz="2300" dirty="0"/>
          </a:p>
        </p:txBody>
      </p:sp>
    </p:spTree>
    <p:extLst>
      <p:ext uri="{BB962C8B-B14F-4D97-AF65-F5344CB8AC3E}">
        <p14:creationId xmlns:p14="http://schemas.microsoft.com/office/powerpoint/2010/main" val="26330420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p:txBody>
          <a:bodyPr>
            <a:normAutofit/>
          </a:bodyPr>
          <a:lstStyle/>
          <a:p>
            <a:pPr rtl="0"/>
            <a:r>
              <a:rPr lang="en" b="0" i="0" u="none" baseline="0"/>
              <a:t>Where would you prefer to read news and articles about the industry or organization represented by this magazine (choose the most important)? People under 30</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algn="ctr" rtl="0"/>
            <a:r>
              <a:rPr lang="en" sz="5000" b="0" i="0" u="none" baseline="0"/>
              <a:t>50% </a:t>
            </a:r>
            <a:br>
              <a:rPr lang="en" sz="5000"/>
            </a:br>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of people under 30 preferred to follow a magazine’s or it publishing company’s topics in a print magazine.</a:t>
            </a:r>
          </a:p>
        </p:txBody>
      </p:sp>
      <p:sp>
        <p:nvSpPr>
          <p:cNvPr id="3" name="TextBox 2">
            <a:extLst>
              <a:ext uri="{FF2B5EF4-FFF2-40B4-BE49-F238E27FC236}">
                <a16:creationId xmlns:a16="http://schemas.microsoft.com/office/drawing/2014/main" id="{00850169-5D2D-7F48-820B-3EDB48E744F2}"/>
              </a:ext>
            </a:extLst>
          </p:cNvPr>
          <p:cNvSpPr txBox="1"/>
          <p:nvPr/>
        </p:nvSpPr>
        <p:spPr>
          <a:xfrm>
            <a:off x="3148084" y="1613228"/>
            <a:ext cx="3825922"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99</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04900791"/>
              </p:ext>
            </p:extLst>
          </p:nvPr>
        </p:nvGraphicFramePr>
        <p:xfrm>
          <a:off x="-159026" y="1932104"/>
          <a:ext cx="7100175"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9776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p:txBody>
          <a:bodyPr>
            <a:normAutofit/>
          </a:bodyPr>
          <a:lstStyle/>
          <a:p>
            <a:pPr rtl="0"/>
            <a:r>
              <a:rPr lang="en" b="0" i="0" u="none" baseline="0"/>
              <a:t>Where would you prefer to read news and articles about the industry or organization represented by this magazine (choose the most important)? People aged 30–39</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algn="ctr" rtl="0"/>
            <a:r>
              <a:rPr lang="en" sz="5000" b="0" i="0" u="none" baseline="0"/>
              <a:t>55% </a:t>
            </a:r>
            <a:br>
              <a:rPr lang="en" sz="5000"/>
            </a:br>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of 30–39-year-olds preferred to follow a magazine’s or it publishing company’s topics in a print magazine.</a:t>
            </a:r>
          </a:p>
        </p:txBody>
      </p:sp>
      <p:sp>
        <p:nvSpPr>
          <p:cNvPr id="3" name="TextBox 2">
            <a:extLst>
              <a:ext uri="{FF2B5EF4-FFF2-40B4-BE49-F238E27FC236}">
                <a16:creationId xmlns:a16="http://schemas.microsoft.com/office/drawing/2014/main" id="{00850169-5D2D-7F48-820B-3EDB48E744F2}"/>
              </a:ext>
            </a:extLst>
          </p:cNvPr>
          <p:cNvSpPr txBox="1"/>
          <p:nvPr/>
        </p:nvSpPr>
        <p:spPr>
          <a:xfrm>
            <a:off x="3148084" y="1613228"/>
            <a:ext cx="3825922"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269</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975615792"/>
              </p:ext>
            </p:extLst>
          </p:nvPr>
        </p:nvGraphicFramePr>
        <p:xfrm>
          <a:off x="-159026" y="1932104"/>
          <a:ext cx="7100175"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1188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p:txBody>
          <a:bodyPr>
            <a:normAutofit/>
          </a:bodyPr>
          <a:lstStyle/>
          <a:p>
            <a:pPr rtl="0"/>
            <a:r>
              <a:rPr lang="en" b="0" i="0" u="none" baseline="0"/>
              <a:t>Where would you prefer to read news and articles about the industry or organization represented by this magazine (choose the most important)? People aged 40–49</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algn="ctr" rtl="0"/>
            <a:r>
              <a:rPr lang="en" sz="5000" b="0" i="0" u="none" baseline="0"/>
              <a:t>52% </a:t>
            </a:r>
            <a:br>
              <a:rPr lang="en" sz="5000"/>
            </a:br>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of 40–49-year-olds preferred to follow a magazine’s or it publishing company’s topics in a print magazine.</a:t>
            </a:r>
          </a:p>
        </p:txBody>
      </p:sp>
      <p:sp>
        <p:nvSpPr>
          <p:cNvPr id="3" name="TextBox 2">
            <a:extLst>
              <a:ext uri="{FF2B5EF4-FFF2-40B4-BE49-F238E27FC236}">
                <a16:creationId xmlns:a16="http://schemas.microsoft.com/office/drawing/2014/main" id="{00850169-5D2D-7F48-820B-3EDB48E744F2}"/>
              </a:ext>
            </a:extLst>
          </p:cNvPr>
          <p:cNvSpPr txBox="1"/>
          <p:nvPr/>
        </p:nvSpPr>
        <p:spPr>
          <a:xfrm>
            <a:off x="3148084" y="1613228"/>
            <a:ext cx="3825922"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605</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983329257"/>
              </p:ext>
            </p:extLst>
          </p:nvPr>
        </p:nvGraphicFramePr>
        <p:xfrm>
          <a:off x="-159026" y="1932104"/>
          <a:ext cx="7100175"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2901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p:txBody>
          <a:bodyPr>
            <a:normAutofit/>
          </a:bodyPr>
          <a:lstStyle/>
          <a:p>
            <a:pPr rtl="0"/>
            <a:r>
              <a:rPr lang="en" b="0" i="0" u="none" baseline="0"/>
              <a:t>Where would you prefer to read news and articles about the industry or organization represented by this magazine (choose the most important)? People aged 50–64</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algn="ctr" rtl="0"/>
            <a:r>
              <a:rPr lang="en" sz="5000" b="0" i="0" u="none" baseline="0"/>
              <a:t>57% </a:t>
            </a:r>
            <a:br>
              <a:rPr lang="en" sz="5000"/>
            </a:br>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of 50–64-year-olds preferred to follow a magazine’s or it publishing company’s topics in a print magazine.</a:t>
            </a:r>
          </a:p>
        </p:txBody>
      </p:sp>
      <p:sp>
        <p:nvSpPr>
          <p:cNvPr id="3" name="TextBox 2">
            <a:extLst>
              <a:ext uri="{FF2B5EF4-FFF2-40B4-BE49-F238E27FC236}">
                <a16:creationId xmlns:a16="http://schemas.microsoft.com/office/drawing/2014/main" id="{00850169-5D2D-7F48-820B-3EDB48E744F2}"/>
              </a:ext>
            </a:extLst>
          </p:cNvPr>
          <p:cNvSpPr txBox="1"/>
          <p:nvPr/>
        </p:nvSpPr>
        <p:spPr>
          <a:xfrm>
            <a:off x="3148084" y="1613228"/>
            <a:ext cx="3825922"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2,012</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645266625"/>
              </p:ext>
            </p:extLst>
          </p:nvPr>
        </p:nvGraphicFramePr>
        <p:xfrm>
          <a:off x="-159026" y="1932104"/>
          <a:ext cx="7100175"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7417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p:txBody>
          <a:bodyPr>
            <a:normAutofit/>
          </a:bodyPr>
          <a:lstStyle/>
          <a:p>
            <a:pPr rtl="0"/>
            <a:r>
              <a:rPr lang="en" b="0" i="0" u="none" baseline="0"/>
              <a:t>Where would you prefer to read news and articles about the industry or organization represented by this magazine (choose the most important)? People over 65</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algn="ctr" rtl="0"/>
            <a:r>
              <a:rPr lang="en" sz="5000" b="0" i="0" u="none" baseline="0"/>
              <a:t>59% </a:t>
            </a:r>
            <a:br>
              <a:rPr lang="en" sz="5000"/>
            </a:br>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of people over 65 preferred to follow a magazine’s or it publishing company’s topics in a print magazine.</a:t>
            </a:r>
          </a:p>
        </p:txBody>
      </p:sp>
      <p:sp>
        <p:nvSpPr>
          <p:cNvPr id="3" name="TextBox 2">
            <a:extLst>
              <a:ext uri="{FF2B5EF4-FFF2-40B4-BE49-F238E27FC236}">
                <a16:creationId xmlns:a16="http://schemas.microsoft.com/office/drawing/2014/main" id="{00850169-5D2D-7F48-820B-3EDB48E744F2}"/>
              </a:ext>
            </a:extLst>
          </p:cNvPr>
          <p:cNvSpPr txBox="1"/>
          <p:nvPr/>
        </p:nvSpPr>
        <p:spPr>
          <a:xfrm>
            <a:off x="3148084" y="1613228"/>
            <a:ext cx="3825922"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2,006</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473459040"/>
              </p:ext>
            </p:extLst>
          </p:nvPr>
        </p:nvGraphicFramePr>
        <p:xfrm>
          <a:off x="-159026" y="1932104"/>
          <a:ext cx="7100175"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9092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8950374-49E7-3B4D-8CA3-D975957E7457}"/>
              </a:ext>
            </a:extLst>
          </p:cNvPr>
          <p:cNvGraphicFramePr/>
          <p:nvPr>
            <p:extLst>
              <p:ext uri="{D42A27DB-BD31-4B8C-83A1-F6EECF244321}">
                <p14:modId xmlns:p14="http://schemas.microsoft.com/office/powerpoint/2010/main" val="208528969"/>
              </p:ext>
            </p:extLst>
          </p:nvPr>
        </p:nvGraphicFramePr>
        <p:xfrm>
          <a:off x="0" y="1865429"/>
          <a:ext cx="5881511" cy="4426189"/>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602311" y="179294"/>
            <a:ext cx="6342187" cy="1375469"/>
          </a:xfrm>
        </p:spPr>
        <p:txBody>
          <a:bodyPr>
            <a:normAutofit/>
          </a:bodyPr>
          <a:lstStyle/>
          <a:p>
            <a:pPr rtl="0"/>
            <a:r>
              <a:rPr lang="en" sz="2800" b="0" i="0" u="none" baseline="0">
                <a:solidFill>
                  <a:schemeClr val="tx2"/>
                </a:solidFill>
              </a:rPr>
              <a:t>Most say that the magazine they read is published frequently enough – 14% wish for more issues</a:t>
            </a:r>
            <a:endParaRPr lang="en" dirty="0"/>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a:xfrm>
            <a:off x="8065850" y="581679"/>
            <a:ext cx="3659703" cy="5211166"/>
          </a:xfrm>
        </p:spPr>
        <p:txBody>
          <a:bodyPr anchor="ctr">
            <a:normAutofit fontScale="77500" lnSpcReduction="20000"/>
          </a:bodyPr>
          <a:lstStyle/>
          <a:p>
            <a:pPr rtl="0"/>
            <a:r>
              <a:rPr lang="en" sz="65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85% </a:t>
            </a:r>
            <a:br>
              <a:rPr lang="en" sz="5000" dirty="0"/>
            </a:br>
            <a:r>
              <a:rPr lang="en" b="0" i="0" u="none" baseline="0" dirty="0"/>
              <a:t>say that the publishing frequency is appropriate. Almost nobody wishes for fewer issues.</a:t>
            </a:r>
          </a:p>
          <a:p>
            <a:pPr algn="ctr" rtl="0"/>
            <a:r>
              <a:rPr lang="en" sz="600" b="0" i="0" u="none" baseline="0" dirty="0"/>
              <a:t> </a:t>
            </a:r>
          </a:p>
          <a:p>
            <a:pPr algn="ctr" rtl="0"/>
            <a:r>
              <a:rPr lang="en" b="0" i="0" u="none" baseline="0" dirty="0"/>
              <a:t>People who read magazines that were published less frequently more often wished for more issues.</a:t>
            </a:r>
          </a:p>
          <a:p>
            <a:pPr algn="ctr" rtl="0"/>
            <a:endParaRPr lang="en" sz="2000" dirty="0"/>
          </a:p>
          <a:p>
            <a:pPr algn="ctr" rtl="0"/>
            <a:r>
              <a:rPr lang="en" sz="2000" b="0" i="1" u="none" baseline="0" dirty="0"/>
              <a:t>The response</a:t>
            </a:r>
            <a:r>
              <a:rPr lang="en" sz="2000" b="0" i="0" u="none" baseline="0" dirty="0"/>
              <a:t> “</a:t>
            </a:r>
            <a:r>
              <a:rPr lang="en" sz="2000" b="0" i="1" u="none" baseline="0" dirty="0"/>
              <a:t>The magazine is not published often enough</a:t>
            </a:r>
            <a:r>
              <a:rPr lang="en" sz="2000" b="0" i="0" u="none" baseline="0" dirty="0"/>
              <a:t>” </a:t>
            </a:r>
            <a:r>
              <a:rPr lang="en" sz="2000" b="0" i="1" u="none" baseline="0" dirty="0"/>
              <a:t>was chosen </a:t>
            </a:r>
            <a:r>
              <a:rPr lang="en" sz="2000" b="0" i="1"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3%–25% of the time </a:t>
            </a:r>
            <a:br>
              <a:rPr lang="en" sz="2000" i="1" dirty="0">
                <a:latin typeface="Neue Haas Unica W1G Medium" panose="020B0404030206020203" pitchFamily="34" charset="0"/>
              </a:rPr>
            </a:br>
            <a:r>
              <a:rPr lang="en" sz="2000" b="0" i="1"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depending on the magazine.</a:t>
            </a:r>
            <a:r>
              <a:rPr lang="en" sz="2000" b="0" i="0" u="none" baseline="0" dirty="0">
                <a:latin typeface="Neue Haas Unica W1G Medium" panose="020B0404030206020203" pitchFamily="34" charset="0"/>
                <a:ea typeface="Neue Haas Unica W1G Medium" panose="020B0404030206020203" pitchFamily="34" charset="0"/>
                <a:cs typeface="Neue Haas Unica W1G Medium" panose="020B0404030206020203" pitchFamily="34" charset="0"/>
              </a:rPr>
              <a:t> </a:t>
            </a:r>
          </a:p>
        </p:txBody>
      </p:sp>
      <p:sp>
        <p:nvSpPr>
          <p:cNvPr id="3" name="TextBox 2">
            <a:extLst>
              <a:ext uri="{FF2B5EF4-FFF2-40B4-BE49-F238E27FC236}">
                <a16:creationId xmlns:a16="http://schemas.microsoft.com/office/drawing/2014/main" id="{00850169-5D2D-7F48-820B-3EDB48E744F2}"/>
              </a:ext>
            </a:extLst>
          </p:cNvPr>
          <p:cNvSpPr txBox="1"/>
          <p:nvPr/>
        </p:nvSpPr>
        <p:spPr>
          <a:xfrm>
            <a:off x="631819" y="1734865"/>
            <a:ext cx="6342187"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Do you think the magazine is published... | % of respondents, N = 4,992</a:t>
            </a:r>
          </a:p>
        </p:txBody>
      </p:sp>
    </p:spTree>
    <p:extLst>
      <p:ext uri="{BB962C8B-B14F-4D97-AF65-F5344CB8AC3E}">
        <p14:creationId xmlns:p14="http://schemas.microsoft.com/office/powerpoint/2010/main" val="16062085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8950374-49E7-3B4D-8CA3-D975957E7457}"/>
              </a:ext>
            </a:extLst>
          </p:cNvPr>
          <p:cNvGraphicFramePr/>
          <p:nvPr>
            <p:extLst>
              <p:ext uri="{D42A27DB-BD31-4B8C-83A1-F6EECF244321}">
                <p14:modId xmlns:p14="http://schemas.microsoft.com/office/powerpoint/2010/main" val="3442324145"/>
              </p:ext>
            </p:extLst>
          </p:nvPr>
        </p:nvGraphicFramePr>
        <p:xfrm>
          <a:off x="-644982" y="2258085"/>
          <a:ext cx="7586132" cy="4033533"/>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p:txBody>
          <a:bodyPr/>
          <a:lstStyle/>
          <a:p>
            <a:pPr rtl="0"/>
            <a:r>
              <a:rPr lang="en" sz="2800" b="0" i="0" u="none" baseline="0">
                <a:solidFill>
                  <a:schemeClr val="tx2"/>
                </a:solidFill>
              </a:rPr>
              <a:t>How often do you visit the website of this magazine?</a:t>
            </a:r>
            <a:endParaRPr lang="en" dirty="0"/>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fontScale="70000" lnSpcReduction="20000"/>
          </a:bodyPr>
          <a:lstStyle/>
          <a:p>
            <a:pPr rtl="0"/>
            <a:r>
              <a:rPr lang="en" sz="5000" b="0" i="0" u="none" baseline="0"/>
              <a:t>38% </a:t>
            </a:r>
          </a:p>
          <a:p>
            <a:pPr rtl="0"/>
            <a:r>
              <a:rPr lang="en" b="0" i="0" u="none" baseline="0"/>
              <a:t>use the websites or online stores of the studied magazines at least once a month, </a:t>
            </a:r>
          </a:p>
          <a:p>
            <a:pPr rtl="0"/>
            <a:r>
              <a:rPr lang="en" sz="5000" b="0" i="0" u="none" baseline="0"/>
              <a:t>87%</a:t>
            </a:r>
            <a:br>
              <a:rPr lang="en" sz="5000"/>
            </a:br>
            <a:r>
              <a:rPr lang="en" b="0" i="0" u="none" baseline="0"/>
              <a:t>at least sometimes. </a:t>
            </a:r>
          </a:p>
          <a:p>
            <a:endParaRPr lang="en" dirty="0"/>
          </a:p>
          <a:p>
            <a:pPr rtl="0"/>
            <a:r>
              <a:rPr lang="en" b="0" i="0" u="none" baseline="0"/>
              <a:t>The rates varied between 17% and 58% </a:t>
            </a:r>
          </a:p>
          <a:p>
            <a:pPr rtl="0"/>
            <a:r>
              <a:rPr lang="en" b="0" i="0" u="none" baseline="0"/>
              <a:t>(once a month)</a:t>
            </a:r>
          </a:p>
        </p:txBody>
      </p:sp>
      <p:sp>
        <p:nvSpPr>
          <p:cNvPr id="3" name="TextBox 2">
            <a:extLst>
              <a:ext uri="{FF2B5EF4-FFF2-40B4-BE49-F238E27FC236}">
                <a16:creationId xmlns:a16="http://schemas.microsoft.com/office/drawing/2014/main" id="{00850169-5D2D-7F48-820B-3EDB48E744F2}"/>
              </a:ext>
            </a:extLst>
          </p:cNvPr>
          <p:cNvSpPr txBox="1"/>
          <p:nvPr/>
        </p:nvSpPr>
        <p:spPr>
          <a:xfrm>
            <a:off x="631819" y="1734865"/>
            <a:ext cx="6342187" cy="523220"/>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Note! The question was formatted differently depending on a company’s/magazine’s online presence. | % of respondents, N = 4,992</a:t>
            </a:r>
          </a:p>
        </p:txBody>
      </p:sp>
    </p:spTree>
    <p:extLst>
      <p:ext uri="{BB962C8B-B14F-4D97-AF65-F5344CB8AC3E}">
        <p14:creationId xmlns:p14="http://schemas.microsoft.com/office/powerpoint/2010/main" val="1156625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8950374-49E7-3B4D-8CA3-D975957E7457}"/>
              </a:ext>
            </a:extLst>
          </p:cNvPr>
          <p:cNvGraphicFramePr/>
          <p:nvPr>
            <p:extLst>
              <p:ext uri="{D42A27DB-BD31-4B8C-83A1-F6EECF244321}">
                <p14:modId xmlns:p14="http://schemas.microsoft.com/office/powerpoint/2010/main" val="3624470463"/>
              </p:ext>
            </p:extLst>
          </p:nvPr>
        </p:nvGraphicFramePr>
        <p:xfrm>
          <a:off x="280117" y="1865429"/>
          <a:ext cx="6342188" cy="4426189"/>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p:txBody>
          <a:bodyPr/>
          <a:lstStyle/>
          <a:p>
            <a:pPr rtl="0"/>
            <a:r>
              <a:rPr lang="en" sz="2800" b="0" i="0" u="none" baseline="0"/>
              <a:t>Facebook is both the most commonly used channel by magazines and the most followed channel</a:t>
            </a:r>
            <a:endParaRPr lang="en" dirty="0"/>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rtl="0"/>
            <a:r>
              <a:rPr lang="en" sz="5000" b="0" i="0" u="none" baseline="0"/>
              <a:t>25%</a:t>
            </a:r>
            <a:r>
              <a:rPr lang="en" b="0" i="0" u="none" baseline="0"/>
              <a:t> </a:t>
            </a:r>
            <a:r>
              <a:rPr lang="en" sz="5000" b="0" i="0" u="none" baseline="0"/>
              <a:t> </a:t>
            </a:r>
          </a:p>
          <a:p>
            <a:pPr rtl="0"/>
            <a:r>
              <a:rPr lang="en" b="0" i="0" u="none" baseline="0"/>
              <a:t>follow the social media channel of at least one customer medium that they read.</a:t>
            </a:r>
          </a:p>
          <a:p>
            <a:endParaRPr lang="en" dirty="0"/>
          </a:p>
        </p:txBody>
      </p:sp>
      <p:sp>
        <p:nvSpPr>
          <p:cNvPr id="3" name="TextBox 2">
            <a:extLst>
              <a:ext uri="{FF2B5EF4-FFF2-40B4-BE49-F238E27FC236}">
                <a16:creationId xmlns:a16="http://schemas.microsoft.com/office/drawing/2014/main" id="{00850169-5D2D-7F48-820B-3EDB48E744F2}"/>
              </a:ext>
            </a:extLst>
          </p:cNvPr>
          <p:cNvSpPr txBox="1"/>
          <p:nvPr/>
        </p:nvSpPr>
        <p:spPr>
          <a:xfrm>
            <a:off x="3148084" y="1734865"/>
            <a:ext cx="3825922"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4,992</a:t>
            </a:r>
          </a:p>
        </p:txBody>
      </p:sp>
    </p:spTree>
    <p:extLst>
      <p:ext uri="{BB962C8B-B14F-4D97-AF65-F5344CB8AC3E}">
        <p14:creationId xmlns:p14="http://schemas.microsoft.com/office/powerpoint/2010/main" val="3666311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F375-90D5-7E45-B00C-9DB66F62E6BA}"/>
              </a:ext>
            </a:extLst>
          </p:cNvPr>
          <p:cNvSpPr>
            <a:spLocks noGrp="1"/>
          </p:cNvSpPr>
          <p:nvPr>
            <p:ph type="title"/>
          </p:nvPr>
        </p:nvSpPr>
        <p:spPr/>
        <p:txBody>
          <a:bodyPr>
            <a:normAutofit/>
          </a:bodyPr>
          <a:lstStyle/>
          <a:p>
            <a:pPr rtl="0"/>
            <a:r>
              <a:rPr lang="en" b="0" i="0" u="none" baseline="0"/>
              <a:t>Customer media on social media</a:t>
            </a:r>
            <a:endParaRPr lang="en" dirty="0">
              <a:highlight>
                <a:srgbClr val="FFFF00"/>
              </a:highlight>
            </a:endParaRPr>
          </a:p>
        </p:txBody>
      </p:sp>
      <p:sp>
        <p:nvSpPr>
          <p:cNvPr id="4" name="Subtitle 2">
            <a:extLst>
              <a:ext uri="{FF2B5EF4-FFF2-40B4-BE49-F238E27FC236}">
                <a16:creationId xmlns:a16="http://schemas.microsoft.com/office/drawing/2014/main" id="{03DCC913-45B9-3BDA-5613-9BAE5537A973}"/>
              </a:ext>
            </a:extLst>
          </p:cNvPr>
          <p:cNvSpPr txBox="1">
            <a:spLocks/>
          </p:cNvSpPr>
          <p:nvPr/>
        </p:nvSpPr>
        <p:spPr>
          <a:xfrm>
            <a:off x="1524000" y="3973582"/>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br>
              <a:rPr lang="en">
                <a:solidFill>
                  <a:schemeClr val="bg1"/>
                </a:solidFill>
              </a:rPr>
            </a:br>
            <a:r>
              <a:rPr lang="en" b="0" i="0" u="none" baseline="0">
                <a:solidFill>
                  <a:schemeClr val="bg1"/>
                </a:solidFill>
              </a:rPr>
              <a:t>The Finnish Magazine Media Association’s social media survey, December 2022</a:t>
            </a:r>
            <a:endParaRPr lang="en" dirty="0">
              <a:solidFill>
                <a:schemeClr val="bg1"/>
              </a:solidFill>
            </a:endParaRPr>
          </a:p>
        </p:txBody>
      </p:sp>
    </p:spTree>
    <p:extLst>
      <p:ext uri="{BB962C8B-B14F-4D97-AF65-F5344CB8AC3E}">
        <p14:creationId xmlns:p14="http://schemas.microsoft.com/office/powerpoint/2010/main" val="3007882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0"/>
            <a:ext cx="7599405" cy="1026163"/>
          </a:xfrm>
        </p:spPr>
        <p:txBody>
          <a:bodyPr>
            <a:normAutofit fontScale="90000"/>
          </a:bodyPr>
          <a:lstStyle/>
          <a:p>
            <a:pPr rtl="0"/>
            <a:r>
              <a:rPr lang="en" b="0" i="0" u="sng" baseline="0"/>
              <a:t>Customer media</a:t>
            </a:r>
            <a:r>
              <a:rPr lang="en" b="0" i="0" u="none" baseline="0"/>
              <a:t> had a total of 307,884 followers on social media</a:t>
            </a:r>
            <a:endParaRPr lang="en"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065850" y="1514764"/>
            <a:ext cx="3659703" cy="4580024"/>
          </a:xfrm>
        </p:spPr>
        <p:txBody>
          <a:bodyPr anchor="ctr">
            <a:noAutofit/>
          </a:bodyPr>
          <a:lstStyle/>
          <a:p>
            <a:pPr algn="ctr" rtl="0"/>
            <a:r>
              <a:rPr lang="en" sz="2000" b="0" i="0" u="none" baseline="0">
                <a:solidFill>
                  <a:schemeClr val="bg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By the end of 2022, customer media had nearly </a:t>
            </a:r>
            <a:br>
              <a:rPr lang="en" sz="2000">
                <a:solidFill>
                  <a:schemeClr val="bg2"/>
                </a:solidFill>
                <a:latin typeface="Neue Haas Unica W1G Medium" panose="020B0504030206020203" pitchFamily="34" charset="0"/>
              </a:rPr>
            </a:br>
            <a:r>
              <a:rPr lang="en" sz="4000" b="1" i="0" u="none" baseline="0">
                <a:solidFill>
                  <a:schemeClr val="bg2"/>
                </a:solidFill>
                <a:latin typeface="Neue Haas Unica W1G" panose="020B0504030206020203" pitchFamily="34" charset="0"/>
                <a:ea typeface="Neue Haas Unica W1G" panose="020B0504030206020203" pitchFamily="34" charset="0"/>
                <a:cs typeface="Neue Haas Unica W1G" panose="020B0504030206020203" pitchFamily="34" charset="0"/>
              </a:rPr>
              <a:t>308,000</a:t>
            </a:r>
            <a:br>
              <a:rPr lang="en" sz="4000">
                <a:solidFill>
                  <a:schemeClr val="bg2"/>
                </a:solidFill>
                <a:latin typeface="Neue Haas Unica W1G Medium" panose="020B0504030206020203" pitchFamily="34" charset="0"/>
              </a:rPr>
            </a:br>
            <a:r>
              <a:rPr lang="en" sz="2000" b="0" i="0" u="none" baseline="0">
                <a:solidFill>
                  <a:schemeClr val="bg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followers. </a:t>
            </a:r>
            <a:br>
              <a:rPr lang="en" sz="2000">
                <a:solidFill>
                  <a:schemeClr val="bg2"/>
                </a:solidFill>
                <a:latin typeface="Neue Haas Unica W1G Medium" panose="020B0504030206020203" pitchFamily="34" charset="0"/>
              </a:rPr>
            </a:br>
            <a:endParaRPr lang="en" sz="2000" dirty="0">
              <a:solidFill>
                <a:schemeClr val="bg2"/>
              </a:solidFill>
              <a:latin typeface="Neue Haas Unica W1G Medium" panose="020B0504030206020203" pitchFamily="34" charset="0"/>
            </a:endParaRPr>
          </a:p>
          <a:p>
            <a:pPr algn="ctr" rtl="0"/>
            <a:r>
              <a:rPr lang="en" sz="2000" b="0" i="0" u="none" baseline="0">
                <a:solidFill>
                  <a:schemeClr val="bg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Customer media are followed most on Instagram and Facebook.</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700560976"/>
              </p:ext>
            </p:extLst>
          </p:nvPr>
        </p:nvGraphicFramePr>
        <p:xfrm>
          <a:off x="-112862" y="1907716"/>
          <a:ext cx="7599405" cy="4187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rtl="0"/>
            <a:r>
              <a:rPr lang="en" sz="1200" b="0" i="0" u="none" baseline="0">
                <a:solidFill>
                  <a:schemeClr val="tx2"/>
                </a:solidFill>
              </a:rPr>
              <a:t>The survey included 6 customer media.</a:t>
            </a:r>
          </a:p>
        </p:txBody>
      </p:sp>
    </p:spTree>
    <p:extLst>
      <p:ext uri="{BB962C8B-B14F-4D97-AF65-F5344CB8AC3E}">
        <p14:creationId xmlns:p14="http://schemas.microsoft.com/office/powerpoint/2010/main" val="3206378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FEA46FC-E773-B046-A616-F099181C2459}"/>
              </a:ext>
            </a:extLst>
          </p:cNvPr>
          <p:cNvSpPr>
            <a:spLocks noGrp="1"/>
          </p:cNvSpPr>
          <p:nvPr>
            <p:ph type="title"/>
          </p:nvPr>
        </p:nvSpPr>
        <p:spPr/>
        <p:txBody>
          <a:bodyPr>
            <a:normAutofit/>
          </a:bodyPr>
          <a:lstStyle/>
          <a:p>
            <a:pPr rtl="0"/>
            <a:r>
              <a:rPr lang="en" sz="8000" b="0" i="0" u="none" baseline="0"/>
              <a:t>1. </a:t>
            </a:r>
            <a:br>
              <a:rPr lang="en" sz="8000"/>
            </a:br>
            <a:r>
              <a:rPr lang="en" sz="8000" b="0" i="0" u="none" baseline="0"/>
              <a:t>Information about the study</a:t>
            </a:r>
          </a:p>
        </p:txBody>
      </p:sp>
    </p:spTree>
    <p:extLst>
      <p:ext uri="{BB962C8B-B14F-4D97-AF65-F5344CB8AC3E}">
        <p14:creationId xmlns:p14="http://schemas.microsoft.com/office/powerpoint/2010/main" val="26898402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pPr rtl="0"/>
            <a:r>
              <a:rPr lang="en" sz="3200" b="0" i="0" u="none" baseline="0"/>
              <a:t>Customer media follower numbers / December 2022</a:t>
            </a:r>
            <a:endParaRPr lang="en" sz="3200" dirty="0"/>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916563432"/>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rtl="0"/>
            <a:r>
              <a:rPr lang="en" sz="1200" b="0" i="0" u="none" baseline="0">
                <a:solidFill>
                  <a:schemeClr val="tx2"/>
                </a:solidFill>
              </a:rPr>
              <a:t>All followers, users who gave likes and subscribers for all surveyed media on Facebook, Instagram, Twitter, YouTube, Pinterest and TikTok. Overlap has not been taken into account.</a:t>
            </a:r>
          </a:p>
        </p:txBody>
      </p:sp>
      <p:sp>
        <p:nvSpPr>
          <p:cNvPr id="6" name="Text Placeholder 4">
            <a:extLst>
              <a:ext uri="{FF2B5EF4-FFF2-40B4-BE49-F238E27FC236}">
                <a16:creationId xmlns:a16="http://schemas.microsoft.com/office/drawing/2014/main" id="{4484496D-1342-30BA-E8EE-F71FDD989376}"/>
              </a:ext>
            </a:extLst>
          </p:cNvPr>
          <p:cNvSpPr>
            <a:spLocks noGrp="1"/>
          </p:cNvSpPr>
          <p:nvPr>
            <p:ph type="body" sz="half" idx="2"/>
          </p:nvPr>
        </p:nvSpPr>
        <p:spPr/>
        <p:txBody>
          <a:bodyPr anchor="ctr">
            <a:normAutofit lnSpcReduction="10000"/>
          </a:bodyPr>
          <a:lstStyle/>
          <a:p>
            <a:pPr algn="ctr" rtl="0"/>
            <a:r>
              <a:rPr lang="en" sz="2000" b="0" i="0" u="none" baseline="0">
                <a:solidFill>
                  <a:schemeClr val="bg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The survey included 6 customer media that used a total of 14 social media channels.</a:t>
            </a:r>
            <a:br>
              <a:rPr lang="en" sz="2000">
                <a:solidFill>
                  <a:schemeClr val="bg2"/>
                </a:solidFill>
                <a:latin typeface="Neue Haas Unica W1G Medium" panose="020B0504030206020203" pitchFamily="34" charset="0"/>
              </a:rPr>
            </a:br>
            <a:endParaRPr lang="en" sz="2000" dirty="0">
              <a:solidFill>
                <a:schemeClr val="bg2"/>
              </a:solidFill>
              <a:latin typeface="Neue Haas Unica W1G Medium" panose="020B0504030206020203" pitchFamily="34" charset="0"/>
            </a:endParaRPr>
          </a:p>
          <a:p>
            <a:pPr algn="ctr" rtl="0"/>
            <a:r>
              <a:rPr lang="en" sz="2000" b="0" i="0" u="none" baseline="0">
                <a:solidFill>
                  <a:schemeClr val="bg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One customer medium used an average of </a:t>
            </a:r>
          </a:p>
          <a:p>
            <a:pPr algn="ctr" rtl="0"/>
            <a:r>
              <a:rPr lang="en" sz="4000" b="1" i="0" u="none" baseline="0">
                <a:solidFill>
                  <a:schemeClr val="bg2"/>
                </a:solidFill>
                <a:latin typeface="Neue Haas Unica W1G" panose="020B0504030206020203" pitchFamily="34" charset="0"/>
                <a:ea typeface="Neue Haas Unica W1G" panose="020B0504030206020203" pitchFamily="34" charset="0"/>
                <a:cs typeface="Neue Haas Unica W1G" panose="020B0504030206020203" pitchFamily="34" charset="0"/>
              </a:rPr>
              <a:t>2.3</a:t>
            </a:r>
            <a:r>
              <a:rPr lang="en" sz="2000" b="1" i="0" u="none" baseline="0">
                <a:solidFill>
                  <a:schemeClr val="bg2"/>
                </a:solidFill>
                <a:latin typeface="Neue Haas Unica W1G" panose="020B0504030206020203" pitchFamily="34" charset="0"/>
                <a:ea typeface="Neue Haas Unica W1G" panose="020B0504030206020203" pitchFamily="34" charset="0"/>
                <a:cs typeface="Neue Haas Unica W1G" panose="020B0504030206020203" pitchFamily="34" charset="0"/>
              </a:rPr>
              <a:t> </a:t>
            </a:r>
            <a:br>
              <a:rPr lang="en" sz="2000" b="1">
                <a:solidFill>
                  <a:schemeClr val="bg2"/>
                </a:solidFill>
                <a:latin typeface="Neue Haas Unica W1G" panose="020B0504030206020203" pitchFamily="34" charset="0"/>
              </a:rPr>
            </a:br>
            <a:r>
              <a:rPr lang="en" sz="2000" b="0" i="0" u="none" baseline="0">
                <a:solidFill>
                  <a:schemeClr val="bg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social media channels.</a:t>
            </a:r>
          </a:p>
        </p:txBody>
      </p:sp>
    </p:spTree>
    <p:extLst>
      <p:ext uri="{BB962C8B-B14F-4D97-AF65-F5344CB8AC3E}">
        <p14:creationId xmlns:p14="http://schemas.microsoft.com/office/powerpoint/2010/main" val="39286332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814676C-E4DE-4BFC-ABB6-01D569CAE22C}"/>
              </a:ext>
            </a:extLst>
          </p:cNvPr>
          <p:cNvSpPr>
            <a:spLocks noGrp="1"/>
          </p:cNvSpPr>
          <p:nvPr>
            <p:ph type="title"/>
          </p:nvPr>
        </p:nvSpPr>
        <p:spPr>
          <a:xfrm>
            <a:off x="602311" y="64721"/>
            <a:ext cx="6342187" cy="1302327"/>
          </a:xfrm>
        </p:spPr>
        <p:txBody>
          <a:bodyPr anchor="ctr">
            <a:normAutofit/>
          </a:bodyPr>
          <a:lstStyle/>
          <a:p>
            <a:pPr rtl="0"/>
            <a:r>
              <a:rPr lang="en" sz="3200" b="0" i="0" u="none" baseline="0">
                <a:solidFill>
                  <a:schemeClr val="tx2"/>
                </a:solidFill>
              </a:rPr>
              <a:t>The largest customer media on social media / December 2022</a:t>
            </a:r>
          </a:p>
        </p:txBody>
      </p:sp>
      <p:sp>
        <p:nvSpPr>
          <p:cNvPr id="11" name="Text Placeholder 3">
            <a:extLst>
              <a:ext uri="{FF2B5EF4-FFF2-40B4-BE49-F238E27FC236}">
                <a16:creationId xmlns:a16="http://schemas.microsoft.com/office/drawing/2014/main" id="{C9E9813F-2477-2812-DA48-4FFC9B67D534}"/>
              </a:ext>
            </a:extLst>
          </p:cNvPr>
          <p:cNvSpPr txBox="1">
            <a:spLocks/>
          </p:cNvSpPr>
          <p:nvPr/>
        </p:nvSpPr>
        <p:spPr>
          <a:xfrm>
            <a:off x="1277593" y="2137226"/>
            <a:ext cx="5495166" cy="3974743"/>
          </a:xfrm>
          <a:prstGeom prst="rect">
            <a:avLst/>
          </a:prstGeom>
        </p:spPr>
        <p:txBody>
          <a:bodyPr vert="horz" lIns="91440" tIns="45720" rIns="91440" bIns="45720" rtlCol="0" anchor="ctr">
            <a:normAutofit/>
          </a:bodyPr>
          <a:lstStyle>
            <a:lvl1pPr marL="0" indent="0" algn="ctr" defTabSz="914400" rtl="0" eaLnBrk="1" latinLnBrk="0" hangingPunct="1">
              <a:lnSpc>
                <a:spcPct val="120000"/>
              </a:lnSpc>
              <a:spcBef>
                <a:spcPts val="1000"/>
              </a:spcBef>
              <a:buFont typeface="Arial" panose="020B0604020202020204" pitchFamily="34" charset="0"/>
              <a:buNone/>
              <a:defRPr sz="2500" b="0" i="0" kern="1200">
                <a:solidFill>
                  <a:schemeClr val="bg1"/>
                </a:solidFill>
                <a:latin typeface="Neue Haas Unica W1G Medium"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 sz="1800" dirty="0">
              <a:solidFill>
                <a:schemeClr val="tx2"/>
              </a:solidFill>
            </a:endParaRPr>
          </a:p>
        </p:txBody>
      </p:sp>
      <p:graphicFrame>
        <p:nvGraphicFramePr>
          <p:cNvPr id="12" name="Table 11">
            <a:extLst>
              <a:ext uri="{FF2B5EF4-FFF2-40B4-BE49-F238E27FC236}">
                <a16:creationId xmlns:a16="http://schemas.microsoft.com/office/drawing/2014/main" id="{46FF62D8-0C8A-0965-20B3-F40188732AD2}"/>
              </a:ext>
            </a:extLst>
          </p:cNvPr>
          <p:cNvGraphicFramePr>
            <a:graphicFrameLocks noGrp="1"/>
          </p:cNvGraphicFramePr>
          <p:nvPr>
            <p:extLst>
              <p:ext uri="{D42A27DB-BD31-4B8C-83A1-F6EECF244321}">
                <p14:modId xmlns:p14="http://schemas.microsoft.com/office/powerpoint/2010/main" val="2062021841"/>
              </p:ext>
            </p:extLst>
          </p:nvPr>
        </p:nvGraphicFramePr>
        <p:xfrm>
          <a:off x="1277593" y="2464221"/>
          <a:ext cx="4667172" cy="3132859"/>
        </p:xfrm>
        <a:graphic>
          <a:graphicData uri="http://schemas.openxmlformats.org/drawingml/2006/table">
            <a:tbl>
              <a:tblPr>
                <a:tableStyleId>{5C22544A-7EE6-4342-B048-85BDC9FD1C3A}</a:tableStyleId>
              </a:tblPr>
              <a:tblGrid>
                <a:gridCol w="578942">
                  <a:extLst>
                    <a:ext uri="{9D8B030D-6E8A-4147-A177-3AD203B41FA5}">
                      <a16:colId xmlns:a16="http://schemas.microsoft.com/office/drawing/2014/main" val="831402715"/>
                    </a:ext>
                  </a:extLst>
                </a:gridCol>
                <a:gridCol w="2897289">
                  <a:extLst>
                    <a:ext uri="{9D8B030D-6E8A-4147-A177-3AD203B41FA5}">
                      <a16:colId xmlns:a16="http://schemas.microsoft.com/office/drawing/2014/main" val="2847968599"/>
                    </a:ext>
                  </a:extLst>
                </a:gridCol>
                <a:gridCol w="1190941">
                  <a:extLst>
                    <a:ext uri="{9D8B030D-6E8A-4147-A177-3AD203B41FA5}">
                      <a16:colId xmlns:a16="http://schemas.microsoft.com/office/drawing/2014/main" val="3399852014"/>
                    </a:ext>
                  </a:extLst>
                </a:gridCol>
              </a:tblGrid>
              <a:tr h="404530">
                <a:tc>
                  <a:txBody>
                    <a:bodyPr/>
                    <a:lstStyle/>
                    <a:p>
                      <a:pPr algn="l" rtl="0" fontAlgn="b">
                        <a:lnSpc>
                          <a:spcPct val="150000"/>
                        </a:lnSpc>
                      </a:pPr>
                      <a:endParaRPr lang="en" sz="1600" b="0" i="0" u="none" strike="noStrike" noProof="0">
                        <a:solidFill>
                          <a:srgbClr val="E24426"/>
                        </a:solidFill>
                        <a:effectLst/>
                        <a:latin typeface="Neue Haas Unica W1G" panose="020B0504030206020203" pitchFamily="34" charset="0"/>
                      </a:endParaRPr>
                    </a:p>
                  </a:txBody>
                  <a:tcPr marL="9525" marR="9525" marT="9525" marB="0" anchor="ctr">
                    <a:noFill/>
                  </a:tcPr>
                </a:tc>
                <a:tc gridSpan="2">
                  <a:txBody>
                    <a:bodyPr/>
                    <a:lstStyle/>
                    <a:p>
                      <a:pPr algn="r" rtl="0" fontAlgn="b">
                        <a:lnSpc>
                          <a:spcPct val="100000"/>
                        </a:lnSpc>
                      </a:pPr>
                      <a:r>
                        <a:rPr lang="en" sz="1600" b="0" i="0" u="none" strike="noStrike" baseline="0">
                          <a:solidFill>
                            <a:schemeClr val="accent2"/>
                          </a:solidFill>
                          <a:effectLst/>
                          <a:latin typeface="Neue Haas Unica W1G Medium" panose="020B0504030206020203" pitchFamily="34" charset="0"/>
                          <a:ea typeface="Neue Haas Unica W1G Medium" panose="020B0504030206020203" pitchFamily="34" charset="0"/>
                          <a:cs typeface="Neue Haas Unica W1G Medium" panose="020B0504030206020203" pitchFamily="34" charset="0"/>
                        </a:rPr>
                        <a:t>Total followers </a:t>
                      </a:r>
                      <a:br>
                        <a:rPr lang="en" sz="1600" b="0" i="0" u="none" strike="noStrike">
                          <a:solidFill>
                            <a:schemeClr val="accent2"/>
                          </a:solidFill>
                          <a:effectLst/>
                          <a:latin typeface="Neue Haas Unica W1G Medium" panose="020B0504030206020203" pitchFamily="34" charset="0"/>
                        </a:rPr>
                      </a:br>
                      <a:r>
                        <a:rPr lang="en" sz="1600" b="0" i="0" u="none" strike="noStrike" baseline="0">
                          <a:solidFill>
                            <a:schemeClr val="accent2"/>
                          </a:solidFill>
                          <a:effectLst/>
                          <a:latin typeface="Neue Haas Unica W1G Medium" panose="020B0504030206020203" pitchFamily="34" charset="0"/>
                          <a:ea typeface="Neue Haas Unica W1G Medium" panose="020B0504030206020203" pitchFamily="34" charset="0"/>
                          <a:cs typeface="Neue Haas Unica W1G Medium" panose="020B0504030206020203" pitchFamily="34" charset="0"/>
                        </a:rPr>
                        <a:t>on all channels</a:t>
                      </a:r>
                    </a:p>
                  </a:txBody>
                  <a:tcPr marL="9525" marR="9525" marT="9525" marB="0" anchor="ctr">
                    <a:noFill/>
                  </a:tcPr>
                </a:tc>
                <a:tc hMerge="1">
                  <a:txBody>
                    <a:bodyPr/>
                    <a:lstStyle/>
                    <a:p>
                      <a:pPr algn="l" rtl="0" fontAlgn="b">
                        <a:lnSpc>
                          <a:spcPct val="150000"/>
                        </a:lnSpc>
                      </a:pPr>
                      <a:r>
                        <a:rPr lang="en" sz="2000" b="0" i="0" u="none" strike="noStrike" baseline="0">
                          <a:solidFill>
                            <a:srgbClr val="E24426"/>
                          </a:solidFill>
                          <a:effectLst/>
                          <a:latin typeface="Neue Haas Unica W1G Medium" panose="020B0504030206020203" pitchFamily="34" charset="0"/>
                          <a:ea typeface="Neue Haas Unica W1G Medium" panose="020B0504030206020203" pitchFamily="34" charset="0"/>
                          <a:cs typeface="Neue Haas Unica W1G Medium" panose="020B0504030206020203" pitchFamily="34" charset="0"/>
                        </a:rPr>
                        <a:t>Number of followers</a:t>
                      </a:r>
                    </a:p>
                  </a:txBody>
                  <a:tcPr marL="9525" marR="9525" marT="9525" marB="0" anchor="b">
                    <a:noFill/>
                  </a:tcPr>
                </a:tc>
                <a:extLst>
                  <a:ext uri="{0D108BD9-81ED-4DB2-BD59-A6C34878D82A}">
                    <a16:rowId xmlns:a16="http://schemas.microsoft.com/office/drawing/2014/main" val="2295504609"/>
                  </a:ext>
                </a:extLst>
              </a:tr>
              <a:tr h="376522">
                <a:tc>
                  <a:txBody>
                    <a:bodyPr/>
                    <a:lstStyle/>
                    <a:p>
                      <a:pPr algn="l"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1.</a:t>
                      </a:r>
                      <a:endParaRPr lang="en" sz="1600" b="0" i="0" u="none" strike="noStrike" noProof="0">
                        <a:solidFill>
                          <a:srgbClr val="E24426"/>
                        </a:solidFill>
                        <a:effectLst/>
                        <a:latin typeface="Neue Haas Unica W1G" panose="020B0504030206020203" pitchFamily="34" charset="0"/>
                      </a:endParaRPr>
                    </a:p>
                  </a:txBody>
                  <a:tcPr marL="9525" marR="9525" marT="9525" marB="0" anchor="ctr">
                    <a:noFill/>
                  </a:tcPr>
                </a:tc>
                <a:tc>
                  <a:txBody>
                    <a:bodyPr/>
                    <a:lstStyle/>
                    <a:p>
                      <a:pPr algn="l"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Yhteishyvä</a:t>
                      </a:r>
                      <a:endParaRPr lang="en" sz="1600" b="0" i="0" u="none" strike="noStrike" noProof="0" dirty="0">
                        <a:solidFill>
                          <a:srgbClr val="E24426"/>
                        </a:solidFill>
                        <a:effectLst/>
                        <a:latin typeface="Neue Haas Unica W1G" panose="020B0504030206020203" pitchFamily="34" charset="0"/>
                      </a:endParaRPr>
                    </a:p>
                  </a:txBody>
                  <a:tcPr marL="9525" marR="9525" marT="9525" marB="0" anchor="ctr">
                    <a:noFill/>
                  </a:tcPr>
                </a:tc>
                <a:tc>
                  <a:txBody>
                    <a:bodyPr/>
                    <a:lstStyle/>
                    <a:p>
                      <a:pPr algn="r"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227,061</a:t>
                      </a:r>
                      <a:endParaRPr lang="en" sz="1600" b="0" i="0" u="none" strike="noStrike" noProof="0" dirty="0">
                        <a:solidFill>
                          <a:srgbClr val="E24426"/>
                        </a:solidFill>
                        <a:effectLst/>
                        <a:latin typeface="Neue Haas Unica W1G" panose="020B0504030206020203" pitchFamily="34" charset="0"/>
                      </a:endParaRPr>
                    </a:p>
                  </a:txBody>
                  <a:tcPr marL="9525" marR="9525" marT="9525" marB="0" anchor="ctr">
                    <a:noFill/>
                  </a:tcPr>
                </a:tc>
                <a:extLst>
                  <a:ext uri="{0D108BD9-81ED-4DB2-BD59-A6C34878D82A}">
                    <a16:rowId xmlns:a16="http://schemas.microsoft.com/office/drawing/2014/main" val="405975751"/>
                  </a:ext>
                </a:extLst>
              </a:tr>
              <a:tr h="376522">
                <a:tc>
                  <a:txBody>
                    <a:bodyPr/>
                    <a:lstStyle/>
                    <a:p>
                      <a:pPr algn="l"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2.</a:t>
                      </a:r>
                      <a:endParaRPr lang="en" sz="1600" b="0" i="0" u="none" strike="noStrike" noProof="0">
                        <a:solidFill>
                          <a:srgbClr val="E24426"/>
                        </a:solidFill>
                        <a:effectLst/>
                        <a:latin typeface="Neue Haas Unica W1G" panose="020B0504030206020203" pitchFamily="34" charset="0"/>
                      </a:endParaRPr>
                    </a:p>
                  </a:txBody>
                  <a:tcPr marL="9525" marR="9525" marT="9525" marB="0" anchor="ctr">
                    <a:noFill/>
                  </a:tcPr>
                </a:tc>
                <a:tc>
                  <a:txBody>
                    <a:bodyPr/>
                    <a:lstStyle/>
                    <a:p>
                      <a:pPr algn="l"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K-Ruoka</a:t>
                      </a:r>
                      <a:endParaRPr lang="en" sz="1600" b="0" i="0" u="none" strike="noStrike" noProof="0" dirty="0">
                        <a:solidFill>
                          <a:srgbClr val="E24426"/>
                        </a:solidFill>
                        <a:effectLst/>
                        <a:latin typeface="Neue Haas Unica W1G" panose="020B0504030206020203" pitchFamily="34" charset="0"/>
                      </a:endParaRPr>
                    </a:p>
                  </a:txBody>
                  <a:tcPr marL="9525" marR="9525" marT="9525" marB="0" anchor="ctr">
                    <a:noFill/>
                  </a:tcPr>
                </a:tc>
                <a:tc>
                  <a:txBody>
                    <a:bodyPr/>
                    <a:lstStyle/>
                    <a:p>
                      <a:pPr algn="r"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51,359</a:t>
                      </a:r>
                      <a:endParaRPr lang="en" sz="1600" b="0" i="0" u="none" strike="noStrike" noProof="0" dirty="0">
                        <a:solidFill>
                          <a:srgbClr val="E24426"/>
                        </a:solidFill>
                        <a:effectLst/>
                        <a:latin typeface="Neue Haas Unica W1G" panose="020B0504030206020203" pitchFamily="34" charset="0"/>
                      </a:endParaRPr>
                    </a:p>
                  </a:txBody>
                  <a:tcPr marL="9525" marR="9525" marT="9525" marB="0" anchor="ctr">
                    <a:noFill/>
                  </a:tcPr>
                </a:tc>
                <a:extLst>
                  <a:ext uri="{0D108BD9-81ED-4DB2-BD59-A6C34878D82A}">
                    <a16:rowId xmlns:a16="http://schemas.microsoft.com/office/drawing/2014/main" val="499271400"/>
                  </a:ext>
                </a:extLst>
              </a:tr>
              <a:tr h="376522">
                <a:tc>
                  <a:txBody>
                    <a:bodyPr/>
                    <a:lstStyle/>
                    <a:p>
                      <a:pPr algn="l"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3.</a:t>
                      </a:r>
                      <a:endParaRPr lang="en" sz="1600" b="0" i="0" u="none" strike="noStrike" noProof="0" dirty="0">
                        <a:solidFill>
                          <a:srgbClr val="E24426"/>
                        </a:solidFill>
                        <a:effectLst/>
                        <a:latin typeface="Neue Haas Unica W1G" panose="020B0504030206020203" pitchFamily="34" charset="0"/>
                      </a:endParaRPr>
                    </a:p>
                  </a:txBody>
                  <a:tcPr marL="9525" marR="9525" marT="9525" marB="0" anchor="ctr">
                    <a:noFill/>
                  </a:tcPr>
                </a:tc>
                <a:tc>
                  <a:txBody>
                    <a:bodyPr/>
                    <a:lstStyle/>
                    <a:p>
                      <a:pPr algn="l"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X (Customer media of Veikkaus)</a:t>
                      </a:r>
                      <a:endParaRPr lang="en" sz="1600" b="0" i="0" u="none" strike="noStrike" noProof="0" dirty="0">
                        <a:solidFill>
                          <a:srgbClr val="E24426"/>
                        </a:solidFill>
                        <a:effectLst/>
                        <a:latin typeface="Neue Haas Unica W1G" panose="020B0504030206020203" pitchFamily="34" charset="0"/>
                      </a:endParaRPr>
                    </a:p>
                  </a:txBody>
                  <a:tcPr marL="9525" marR="9525" marT="9525" marB="0" anchor="ctr">
                    <a:noFill/>
                  </a:tcPr>
                </a:tc>
                <a:tc>
                  <a:txBody>
                    <a:bodyPr/>
                    <a:lstStyle/>
                    <a:p>
                      <a:pPr algn="r"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38,195</a:t>
                      </a:r>
                      <a:endParaRPr lang="en" sz="1600" b="0" i="0" u="none" strike="noStrike" noProof="0" dirty="0">
                        <a:solidFill>
                          <a:srgbClr val="E24426"/>
                        </a:solidFill>
                        <a:effectLst/>
                        <a:latin typeface="Neue Haas Unica W1G" panose="020B0504030206020203" pitchFamily="34" charset="0"/>
                      </a:endParaRPr>
                    </a:p>
                  </a:txBody>
                  <a:tcPr marL="9525" marR="9525" marT="9525" marB="0" anchor="ctr">
                    <a:noFill/>
                  </a:tcPr>
                </a:tc>
                <a:extLst>
                  <a:ext uri="{0D108BD9-81ED-4DB2-BD59-A6C34878D82A}">
                    <a16:rowId xmlns:a16="http://schemas.microsoft.com/office/drawing/2014/main" val="27734512"/>
                  </a:ext>
                </a:extLst>
              </a:tr>
              <a:tr h="376522">
                <a:tc>
                  <a:txBody>
                    <a:bodyPr/>
                    <a:lstStyle/>
                    <a:p>
                      <a:pPr algn="l"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4.</a:t>
                      </a:r>
                      <a:endParaRPr lang="en" sz="1600" b="0" i="0" u="none" strike="noStrike" noProof="0">
                        <a:solidFill>
                          <a:srgbClr val="E24426"/>
                        </a:solidFill>
                        <a:effectLst/>
                        <a:latin typeface="Neue Haas Unica W1G" panose="020B0504030206020203" pitchFamily="34" charset="0"/>
                      </a:endParaRPr>
                    </a:p>
                  </a:txBody>
                  <a:tcPr marL="9525" marR="9525" marT="9525" marB="0" anchor="ctr">
                    <a:lnB w="12700" cmpd="sng">
                      <a:noFill/>
                    </a:lnB>
                    <a:noFill/>
                  </a:tcPr>
                </a:tc>
                <a:tc>
                  <a:txBody>
                    <a:bodyPr/>
                    <a:lstStyle/>
                    <a:p>
                      <a:pPr algn="l" rtl="0" fontAlgn="b">
                        <a:lnSpc>
                          <a:spcPct val="150000"/>
                        </a:lnSpc>
                      </a:pPr>
                      <a:r>
                        <a:rPr lang="en" sz="1600" b="0" i="0" u="none" strike="noStrike" kern="1200" baseline="0" dirty="0">
                          <a:solidFill>
                            <a:schemeClr val="dk1"/>
                          </a:solidFill>
                          <a:effectLst/>
                          <a:latin typeface="Neue Haas Unica W1G" panose="020B0504030206020203" pitchFamily="34" charset="0"/>
                          <a:ea typeface="+mn-ea"/>
                          <a:cs typeface="+mn-cs"/>
                        </a:rPr>
                        <a:t>Pirkka</a:t>
                      </a:r>
                    </a:p>
                  </a:txBody>
                  <a:tcPr marL="9525" marR="9525" marT="9525" marB="0" anchor="ctr">
                    <a:lnB w="12700" cmpd="sng">
                      <a:noFill/>
                    </a:lnB>
                    <a:noFill/>
                  </a:tcPr>
                </a:tc>
                <a:tc>
                  <a:txBody>
                    <a:bodyPr/>
                    <a:lstStyle/>
                    <a:p>
                      <a:pPr algn="r"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26,814</a:t>
                      </a:r>
                      <a:endParaRPr lang="en" sz="1600" b="0" i="0" u="none" strike="noStrike" noProof="0" dirty="0">
                        <a:solidFill>
                          <a:srgbClr val="E24426"/>
                        </a:solidFill>
                        <a:effectLst/>
                        <a:latin typeface="Neue Haas Unica W1G" panose="020B0504030206020203" pitchFamily="34" charset="0"/>
                      </a:endParaRPr>
                    </a:p>
                  </a:txBody>
                  <a:tcPr marL="9525" marR="9525" marT="9525" marB="0" anchor="ctr">
                    <a:lnB w="12700" cmpd="sng">
                      <a:noFill/>
                    </a:lnB>
                    <a:noFill/>
                  </a:tcPr>
                </a:tc>
                <a:extLst>
                  <a:ext uri="{0D108BD9-81ED-4DB2-BD59-A6C34878D82A}">
                    <a16:rowId xmlns:a16="http://schemas.microsoft.com/office/drawing/2014/main" val="1652611463"/>
                  </a:ext>
                </a:extLst>
              </a:tr>
              <a:tr h="376522">
                <a:tc>
                  <a:txBody>
                    <a:bodyPr/>
                    <a:lstStyle/>
                    <a:p>
                      <a:pPr algn="l"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5.</a:t>
                      </a:r>
                      <a:endParaRPr lang="en" sz="1600" b="0" i="0" u="none" strike="noStrike" noProof="0" dirty="0">
                        <a:solidFill>
                          <a:srgbClr val="E24426"/>
                        </a:solidFill>
                        <a:effectLst/>
                        <a:latin typeface="Neue Haas Unica W1G" panose="020B0504030206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lnSpc>
                          <a:spcPct val="150000"/>
                        </a:lnSpc>
                      </a:pPr>
                      <a:r>
                        <a:rPr lang="en" sz="1600" b="0" i="0" u="none" strike="noStrike" kern="1200" baseline="0" dirty="0">
                          <a:solidFill>
                            <a:schemeClr val="dk1"/>
                          </a:solidFill>
                          <a:effectLst/>
                          <a:latin typeface="Neue Haas Unica W1G" panose="020B0504030206020203" pitchFamily="34" charset="0"/>
                          <a:ea typeface="+mn-ea"/>
                          <a:cs typeface="+mn-cs"/>
                        </a:rPr>
                        <a:t>Polemiikki</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25,480</a:t>
                      </a:r>
                      <a:endParaRPr lang="en" sz="1600" b="0" i="0" u="none" strike="noStrike" noProof="0" dirty="0">
                        <a:solidFill>
                          <a:srgbClr val="E24426"/>
                        </a:solidFill>
                        <a:effectLst/>
                        <a:latin typeface="Neue Haas Unica W1G" panose="020B0504030206020203"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67030708"/>
                  </a:ext>
                </a:extLst>
              </a:tr>
              <a:tr h="376522">
                <a:tc>
                  <a:txBody>
                    <a:bodyPr/>
                    <a:lstStyle/>
                    <a:p>
                      <a:pPr algn="l"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6.</a:t>
                      </a:r>
                      <a:endParaRPr lang="en" sz="1600" b="0" i="0" u="none" strike="noStrike" noProof="0">
                        <a:solidFill>
                          <a:srgbClr val="E24426"/>
                        </a:solidFill>
                        <a:effectLst/>
                        <a:latin typeface="Neue Haas Unica W1G" panose="020B0504030206020203" pitchFamily="34" charset="0"/>
                      </a:endParaRP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lnSpc>
                          <a:spcPct val="150000"/>
                        </a:lnSpc>
                      </a:pPr>
                      <a:r>
                        <a:rPr lang="en" sz="1600" b="0" i="0" u="none" strike="noStrike" kern="1200" baseline="0">
                          <a:solidFill>
                            <a:schemeClr val="dk1"/>
                          </a:solidFill>
                          <a:effectLst/>
                          <a:latin typeface="Neue Haas Unica W1G" panose="020B0504030206020203" pitchFamily="34" charset="0"/>
                          <a:ea typeface="+mn-ea"/>
                          <a:cs typeface="+mn-cs"/>
                        </a:rPr>
                        <a:t>Sosiaalivakuutus</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b">
                        <a:lnSpc>
                          <a:spcPct val="150000"/>
                        </a:lnSpc>
                      </a:pPr>
                      <a:r>
                        <a:rPr lang="en" sz="1600" b="0" i="0" u="none" strike="noStrike" baseline="0">
                          <a:effectLst/>
                          <a:latin typeface="Neue Haas Unica W1G" panose="020B0504030206020203" pitchFamily="34" charset="0"/>
                          <a:ea typeface="Neue Haas Unica W1G" panose="020B0504030206020203" pitchFamily="34" charset="0"/>
                          <a:cs typeface="Neue Haas Unica W1G" panose="020B0504030206020203" pitchFamily="34" charset="0"/>
                        </a:rPr>
                        <a:t>24,273</a:t>
                      </a:r>
                    </a:p>
                  </a:txBody>
                  <a:tcPr marL="9525" marR="9525" marT="9525"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739411"/>
                  </a:ext>
                </a:extLst>
              </a:tr>
              <a:tr h="376522">
                <a:tc>
                  <a:txBody>
                    <a:bodyPr/>
                    <a:lstStyle/>
                    <a:p>
                      <a:pPr algn="l" rtl="0" fontAlgn="b">
                        <a:lnSpc>
                          <a:spcPct val="150000"/>
                        </a:lnSpc>
                      </a:pPr>
                      <a:endParaRPr lang="en" sz="1600" b="0" i="0" u="none" strike="noStrike" noProof="0">
                        <a:solidFill>
                          <a:srgbClr val="E24426"/>
                        </a:solidFill>
                        <a:effectLst/>
                        <a:latin typeface="Neue Haas Unica W1G" panose="020B0504030206020203" pitchFamily="34" charset="0"/>
                      </a:endParaRP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l" rtl="0" fontAlgn="b">
                        <a:lnSpc>
                          <a:spcPct val="150000"/>
                        </a:lnSpc>
                      </a:pPr>
                      <a:r>
                        <a:rPr lang="en" sz="1600" b="0" i="0" u="none" strike="noStrike" kern="1200" baseline="0">
                          <a:solidFill>
                            <a:schemeClr val="dk1"/>
                          </a:solidFill>
                          <a:effectLst/>
                          <a:latin typeface="Neue Haas Unica W1G" panose="020B0504030206020203" pitchFamily="34" charset="0"/>
                          <a:ea typeface="+mn-ea"/>
                          <a:cs typeface="+mn-cs"/>
                        </a:rPr>
                        <a:t>Total</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r" rtl="0" fontAlgn="b">
                        <a:lnSpc>
                          <a:spcPct val="150000"/>
                        </a:lnSpc>
                      </a:pPr>
                      <a:r>
                        <a:rPr lang="en" sz="1600" b="0" i="0" u="none" strike="noStrike" kern="1200" baseline="0" dirty="0">
                          <a:solidFill>
                            <a:schemeClr val="dk1"/>
                          </a:solidFill>
                          <a:effectLst/>
                          <a:latin typeface="Neue Haas Unica W1G" panose="020B0504030206020203" pitchFamily="34" charset="0"/>
                          <a:ea typeface="+mn-ea"/>
                          <a:cs typeface="+mn-cs"/>
                        </a:rPr>
                        <a:t>307,884 </a:t>
                      </a:r>
                      <a:endParaRPr lang="en" sz="1600" b="0" i="0" u="none" strike="noStrike" kern="1200" noProof="0" dirty="0">
                        <a:solidFill>
                          <a:schemeClr val="dk1"/>
                        </a:solidFill>
                        <a:effectLst/>
                        <a:latin typeface="Neue Haas Unica W1G" panose="020B0504030206020203" pitchFamily="34" charset="0"/>
                        <a:ea typeface="+mn-ea"/>
                        <a:cs typeface="+mn-cs"/>
                      </a:endParaRPr>
                    </a:p>
                  </a:txBody>
                  <a:tcPr marL="9525" marR="9525" marT="9525"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54135359"/>
                  </a:ext>
                </a:extLst>
              </a:tr>
            </a:tbl>
          </a:graphicData>
        </a:graphic>
      </p:graphicFrame>
      <p:sp>
        <p:nvSpPr>
          <p:cNvPr id="14" name="Text Placeholder 12">
            <a:extLst>
              <a:ext uri="{FF2B5EF4-FFF2-40B4-BE49-F238E27FC236}">
                <a16:creationId xmlns:a16="http://schemas.microsoft.com/office/drawing/2014/main" id="{CED77CBF-3484-9E9B-34F3-0B2B50E2926A}"/>
              </a:ext>
            </a:extLst>
          </p:cNvPr>
          <p:cNvSpPr>
            <a:spLocks noGrp="1"/>
          </p:cNvSpPr>
          <p:nvPr>
            <p:ph type="body" sz="half" idx="2"/>
          </p:nvPr>
        </p:nvSpPr>
        <p:spPr>
          <a:xfrm>
            <a:off x="7929986" y="1367047"/>
            <a:ext cx="3899365" cy="4574243"/>
          </a:xfrm>
        </p:spPr>
        <p:txBody>
          <a:bodyPr anchor="ctr">
            <a:normAutofit fontScale="62500" lnSpcReduction="20000"/>
          </a:bodyPr>
          <a:lstStyle/>
          <a:p>
            <a:pPr algn="ctr" rtl="0"/>
            <a:r>
              <a:rPr lang="en" sz="33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Largest media</a:t>
            </a:r>
          </a:p>
          <a:p>
            <a:pPr algn="ctr" rtl="0"/>
            <a:r>
              <a:rPr lang="en" sz="2400" b="0" i="0" u="sng"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Instagram</a:t>
            </a:r>
            <a:br>
              <a:rPr lang="en" sz="2400">
                <a:latin typeface="Neue Haas Unica W1G Medium" panose="020B0504030206020203" pitchFamily="34" charset="0"/>
              </a:rPr>
            </a:br>
            <a:r>
              <a:rPr lang="en" sz="24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Yhteishyvä</a:t>
            </a:r>
            <a:br>
              <a:rPr lang="en" sz="2400">
                <a:latin typeface="Neue Haas Unica W1G Medium" panose="020B0504030206020203" pitchFamily="34" charset="0"/>
              </a:rPr>
            </a:br>
            <a:r>
              <a:rPr lang="en" sz="24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K-Ruoka</a:t>
            </a:r>
            <a:br>
              <a:rPr lang="en" sz="2400">
                <a:latin typeface="Neue Haas Unica W1G Medium" panose="020B0504030206020203" pitchFamily="34" charset="0"/>
              </a:rPr>
            </a:br>
            <a:r>
              <a:rPr lang="en" sz="24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Pirkka</a:t>
            </a:r>
            <a:br>
              <a:rPr lang="en" sz="2400">
                <a:latin typeface="Neue Haas Unica W1G Medium" panose="020B0504030206020203" pitchFamily="34" charset="0"/>
              </a:rPr>
            </a:br>
            <a:endParaRPr lang="en" sz="500" dirty="0">
              <a:latin typeface="Neue Haas Unica W1G Medium" panose="020B0504030206020203" pitchFamily="34" charset="0"/>
            </a:endParaRPr>
          </a:p>
          <a:p>
            <a:pPr algn="ctr" rtl="0"/>
            <a:r>
              <a:rPr lang="en" sz="2400" b="0" i="0" u="sng"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Facebook</a:t>
            </a:r>
            <a:br>
              <a:rPr lang="en" sz="2400">
                <a:latin typeface="Neue Haas Unica W1G Medium" panose="020B0504030206020203" pitchFamily="34" charset="0"/>
              </a:rPr>
            </a:br>
            <a:r>
              <a:rPr lang="en" sz="24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Yhteishyvä</a:t>
            </a:r>
            <a:br>
              <a:rPr lang="en" sz="2400">
                <a:latin typeface="Neue Haas Unica W1G Medium" panose="020B0504030206020203" pitchFamily="34" charset="0"/>
              </a:rPr>
            </a:br>
            <a:r>
              <a:rPr lang="en" sz="24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X</a:t>
            </a:r>
            <a:br>
              <a:rPr lang="en" sz="2400">
                <a:latin typeface="Neue Haas Unica W1G Medium" panose="020B0504030206020203" pitchFamily="34" charset="0"/>
              </a:rPr>
            </a:br>
            <a:r>
              <a:rPr lang="en" sz="24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Polemiikki</a:t>
            </a:r>
          </a:p>
          <a:p>
            <a:pPr algn="ctr" rtl="0"/>
            <a:endParaRPr lang="en" sz="500" dirty="0">
              <a:latin typeface="Neue Haas Unica W1G Medium" panose="020B0504030206020203" pitchFamily="34" charset="0"/>
            </a:endParaRPr>
          </a:p>
          <a:p>
            <a:pPr algn="ctr" rtl="0"/>
            <a:r>
              <a:rPr lang="en" sz="2400" b="0" i="0" u="sng"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YouTube</a:t>
            </a:r>
            <a:br>
              <a:rPr lang="en" sz="2400">
                <a:latin typeface="Neue Haas Unica W1G Medium" panose="020B0504030206020203" pitchFamily="34" charset="0"/>
              </a:rPr>
            </a:br>
            <a:r>
              <a:rPr lang="en" sz="24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K-Ruoka</a:t>
            </a:r>
            <a:br>
              <a:rPr lang="en" sz="2400">
                <a:latin typeface="Neue Haas Unica W1G Medium" panose="020B0504030206020203" pitchFamily="34" charset="0"/>
              </a:rPr>
            </a:br>
            <a:r>
              <a:rPr lang="en" sz="24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Yhteishyvä</a:t>
            </a:r>
            <a:br>
              <a:rPr lang="en" sz="2400">
                <a:latin typeface="Neue Haas Unica W1G Medium" panose="020B0504030206020203" pitchFamily="34" charset="0"/>
              </a:rPr>
            </a:br>
            <a:r>
              <a:rPr lang="en" sz="24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Pirkka</a:t>
            </a:r>
          </a:p>
          <a:p>
            <a:pPr algn="ctr" rtl="0"/>
            <a:endParaRPr lang="en" sz="500" dirty="0">
              <a:latin typeface="Neue Haas Unica W1G Medium" panose="020B0504030206020203" pitchFamily="34" charset="0"/>
            </a:endParaRPr>
          </a:p>
          <a:p>
            <a:pPr algn="ctr" rtl="0"/>
            <a:r>
              <a:rPr lang="en" sz="2400" b="0" i="0" u="sng"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TikTok</a:t>
            </a:r>
            <a:br>
              <a:rPr lang="en" sz="2400">
                <a:latin typeface="Neue Haas Unica W1G Medium" panose="020B0504030206020203" pitchFamily="34" charset="0"/>
              </a:rPr>
            </a:br>
            <a:r>
              <a:rPr lang="en" sz="24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Pirkka</a:t>
            </a:r>
          </a:p>
          <a:p>
            <a:pPr algn="ctr" rtl="0"/>
            <a:endParaRPr lang="en" sz="500" dirty="0">
              <a:latin typeface="Neue Haas Unica W1G Medium" panose="020B0504030206020203" pitchFamily="34" charset="0"/>
            </a:endParaRPr>
          </a:p>
        </p:txBody>
      </p:sp>
      <p:sp>
        <p:nvSpPr>
          <p:cNvPr id="15" name="Text Placeholder 4">
            <a:extLst>
              <a:ext uri="{FF2B5EF4-FFF2-40B4-BE49-F238E27FC236}">
                <a16:creationId xmlns:a16="http://schemas.microsoft.com/office/drawing/2014/main" id="{AD487143-FD90-76F6-08D6-E561BDA32A3E}"/>
              </a:ext>
            </a:extLst>
          </p:cNvPr>
          <p:cNvSpPr txBox="1">
            <a:spLocks/>
          </p:cNvSpPr>
          <p:nvPr/>
        </p:nvSpPr>
        <p:spPr>
          <a:xfrm>
            <a:off x="590843" y="1577302"/>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rtl="0"/>
            <a:r>
              <a:rPr lang="en" sz="1200" b="0" i="0" u="none" baseline="0">
                <a:solidFill>
                  <a:schemeClr val="tx2"/>
                </a:solidFill>
              </a:rPr>
              <a:t>All followers, users who gave likes and subscribers for all surveyed media on Facebook, Instagram, Twitter, YouTube, Pinterest and TikTok. Overlap has not been taken into account.</a:t>
            </a:r>
          </a:p>
        </p:txBody>
      </p:sp>
    </p:spTree>
    <p:extLst>
      <p:ext uri="{BB962C8B-B14F-4D97-AF65-F5344CB8AC3E}">
        <p14:creationId xmlns:p14="http://schemas.microsoft.com/office/powerpoint/2010/main" val="2405537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pPr rtl="0"/>
            <a:r>
              <a:rPr lang="en" sz="3200" b="0" i="0" u="none" baseline="0"/>
              <a:t>Average audience size / </a:t>
            </a:r>
            <a:br>
              <a:rPr lang="en" sz="3200"/>
            </a:br>
            <a:r>
              <a:rPr lang="en" sz="3200" b="0" i="0" u="none" baseline="0"/>
              <a:t>December 2022</a:t>
            </a:r>
            <a:endParaRPr lang="en"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rtl="0"/>
            <a:r>
              <a:rPr lang="en" sz="2000" b="1" i="0" u="none" baseline="0">
                <a:solidFill>
                  <a:schemeClr val="bg2"/>
                </a:solidFill>
                <a:latin typeface="Neue Haas Unica W1G" panose="020B0504030206020203" pitchFamily="34" charset="0"/>
                <a:ea typeface="Neue Haas Unica W1G" panose="020B0504030206020203" pitchFamily="34" charset="0"/>
                <a:cs typeface="Neue Haas Unica W1G" panose="020B0504030206020203" pitchFamily="34" charset="0"/>
              </a:rPr>
              <a:t>One customer medium has an average of</a:t>
            </a:r>
            <a:br>
              <a:rPr lang="en" sz="2000" b="1">
                <a:solidFill>
                  <a:schemeClr val="bg2"/>
                </a:solidFill>
                <a:latin typeface="Neue Haas Unica W1G" panose="020B0504030206020203" pitchFamily="34" charset="0"/>
              </a:rPr>
            </a:br>
            <a:r>
              <a:rPr lang="en" sz="4000" b="1" i="0" u="none" baseline="0">
                <a:solidFill>
                  <a:schemeClr val="bg2"/>
                </a:solidFill>
                <a:latin typeface="Neue Haas Unica W1G" panose="020B0504030206020203" pitchFamily="34" charset="0"/>
                <a:ea typeface="Neue Haas Unica W1G" panose="020B0504030206020203" pitchFamily="34" charset="0"/>
                <a:cs typeface="Neue Haas Unica W1G" panose="020B0504030206020203" pitchFamily="34" charset="0"/>
              </a:rPr>
              <a:t>51,314</a:t>
            </a:r>
          </a:p>
          <a:p>
            <a:pPr algn="ctr" rtl="0"/>
            <a:r>
              <a:rPr lang="en" sz="2000" b="1" i="0" u="none" baseline="0">
                <a:solidFill>
                  <a:schemeClr val="bg2"/>
                </a:solidFill>
                <a:latin typeface="Neue Haas Unica W1G" panose="020B0504030206020203" pitchFamily="34" charset="0"/>
                <a:ea typeface="Neue Haas Unica W1G" panose="020B0504030206020203" pitchFamily="34" charset="0"/>
                <a:cs typeface="Neue Haas Unica W1G" panose="020B0504030206020203" pitchFamily="34" charset="0"/>
              </a:rPr>
              <a:t>followers on different social media channels.</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291030824"/>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629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D4AF689-172D-BA41-8DFB-EACCA9AD4366}"/>
              </a:ext>
            </a:extLst>
          </p:cNvPr>
          <p:cNvGraphicFramePr/>
          <p:nvPr>
            <p:extLst>
              <p:ext uri="{D42A27DB-BD31-4B8C-83A1-F6EECF244321}">
                <p14:modId xmlns:p14="http://schemas.microsoft.com/office/powerpoint/2010/main" val="2734378598"/>
              </p:ext>
            </p:extLst>
          </p:nvPr>
        </p:nvGraphicFramePr>
        <p:xfrm>
          <a:off x="466447" y="1734865"/>
          <a:ext cx="6997094" cy="46413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271734"/>
          </a:xfrm>
        </p:spPr>
        <p:txBody>
          <a:bodyPr anchor="b">
            <a:normAutofit/>
          </a:bodyPr>
          <a:lstStyle/>
          <a:p>
            <a:pPr rtl="0"/>
            <a:r>
              <a:rPr lang="en" sz="3000" b="0" i="0" u="none" baseline="0">
                <a:solidFill>
                  <a:schemeClr val="tx2"/>
                </a:solidFill>
              </a:rPr>
              <a:t>Customer media are viewed very positively</a:t>
            </a:r>
            <a:endParaRPr lang="en" sz="3000" dirty="0">
              <a:solidFill>
                <a:schemeClr val="tx2"/>
              </a:solidFill>
            </a:endParaRP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lnSpcReduction="10000"/>
          </a:bodyPr>
          <a:lstStyle/>
          <a:p>
            <a:pPr algn="ctr" rtl="0"/>
            <a:r>
              <a:rPr lang="en" sz="5000" b="0" i="0" u="none" baseline="0"/>
              <a:t>68% </a:t>
            </a:r>
            <a:br>
              <a:rPr lang="en" sz="5000"/>
            </a:br>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view customer magazines positively.</a:t>
            </a:r>
          </a:p>
          <a:p>
            <a:pPr algn="ctr" rtl="0"/>
            <a:endParaRPr lang="en" dirty="0"/>
          </a:p>
          <a:p>
            <a:pPr rtl="0"/>
            <a:r>
              <a:rPr lang="en" sz="5000" b="0" i="0" u="none" baseline="0"/>
              <a:t>1% </a:t>
            </a:r>
            <a:br>
              <a:rPr lang="en" sz="5000"/>
            </a:br>
            <a:r>
              <a:rPr lang="en" b="0" i="0" u="none" baseline="0"/>
              <a:t>have a </a:t>
            </a:r>
            <a:br>
              <a:rPr lang="en"/>
            </a:br>
            <a:r>
              <a:rPr lang="en" b="0" i="0" u="none" baseline="0"/>
              <a:t>negative view.</a:t>
            </a:r>
            <a:endParaRPr lang="en" dirty="0">
              <a:latin typeface="Neue Haas Unica W1G Medium" panose="020B0404030206020203" pitchFamily="34" charset="0"/>
            </a:endParaRPr>
          </a:p>
        </p:txBody>
      </p:sp>
      <p:sp>
        <p:nvSpPr>
          <p:cNvPr id="3" name="TextBox 2">
            <a:extLst>
              <a:ext uri="{FF2B5EF4-FFF2-40B4-BE49-F238E27FC236}">
                <a16:creationId xmlns:a16="http://schemas.microsoft.com/office/drawing/2014/main" id="{00850169-5D2D-7F48-820B-3EDB48E744F2}"/>
              </a:ext>
            </a:extLst>
          </p:cNvPr>
          <p:cNvSpPr txBox="1"/>
          <p:nvPr/>
        </p:nvSpPr>
        <p:spPr>
          <a:xfrm>
            <a:off x="631819" y="1734865"/>
            <a:ext cx="6342187" cy="523220"/>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How would you describe your attitude towards customer magazines in general?</a:t>
            </a:r>
            <a:br>
              <a:rPr lang="en" sz="1400">
                <a:latin typeface="Neue Haas Unica W1G" panose="020B0504030206020203" pitchFamily="34" charset="0"/>
              </a:rPr>
            </a:br>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4,992</a:t>
            </a:r>
          </a:p>
        </p:txBody>
      </p:sp>
    </p:spTree>
    <p:extLst>
      <p:ext uri="{BB962C8B-B14F-4D97-AF65-F5344CB8AC3E}">
        <p14:creationId xmlns:p14="http://schemas.microsoft.com/office/powerpoint/2010/main" val="33321695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D4AF689-172D-BA41-8DFB-EACCA9AD4366}"/>
              </a:ext>
            </a:extLst>
          </p:cNvPr>
          <p:cNvGraphicFramePr/>
          <p:nvPr>
            <p:extLst>
              <p:ext uri="{D42A27DB-BD31-4B8C-83A1-F6EECF244321}">
                <p14:modId xmlns:p14="http://schemas.microsoft.com/office/powerpoint/2010/main" val="2467338957"/>
              </p:ext>
            </p:extLst>
          </p:nvPr>
        </p:nvGraphicFramePr>
        <p:xfrm>
          <a:off x="299056" y="2258085"/>
          <a:ext cx="6997094" cy="418372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101600"/>
            <a:ext cx="6693839" cy="1453163"/>
          </a:xfrm>
        </p:spPr>
        <p:txBody>
          <a:bodyPr anchor="ctr">
            <a:noAutofit/>
          </a:bodyPr>
          <a:lstStyle/>
          <a:p>
            <a:pPr rtl="0"/>
            <a:r>
              <a:rPr lang="en" sz="3000" b="0" i="0" u="none" baseline="0">
                <a:solidFill>
                  <a:schemeClr val="tx2"/>
                </a:solidFill>
              </a:rPr>
              <a:t>Customer magazines have a very positive impact on company image</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algn="ctr" rtl="0"/>
            <a:r>
              <a:rPr lang="en" sz="21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Customer media builds the publisher’s image.</a:t>
            </a:r>
            <a:endParaRPr lang="en" sz="1900" dirty="0"/>
          </a:p>
          <a:p>
            <a:pPr algn="ctr" rtl="0"/>
            <a:r>
              <a:rPr lang="en" sz="5000" b="0" i="0" u="none" baseline="0"/>
              <a:t>84%</a:t>
            </a:r>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 </a:t>
            </a:r>
            <a:r>
              <a:rPr lang="en" sz="25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 </a:t>
            </a:r>
          </a:p>
          <a:p>
            <a:pPr algn="ctr" rtl="0"/>
            <a:r>
              <a:rPr lang="en" sz="19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say customer media has a positive or quite positive impact on them.</a:t>
            </a:r>
          </a:p>
        </p:txBody>
      </p:sp>
      <p:sp>
        <p:nvSpPr>
          <p:cNvPr id="3" name="TextBox 2">
            <a:extLst>
              <a:ext uri="{FF2B5EF4-FFF2-40B4-BE49-F238E27FC236}">
                <a16:creationId xmlns:a16="http://schemas.microsoft.com/office/drawing/2014/main" id="{00850169-5D2D-7F48-820B-3EDB48E744F2}"/>
              </a:ext>
            </a:extLst>
          </p:cNvPr>
          <p:cNvSpPr txBox="1"/>
          <p:nvPr/>
        </p:nvSpPr>
        <p:spPr>
          <a:xfrm>
            <a:off x="602311" y="1734865"/>
            <a:ext cx="6371695" cy="523220"/>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How has this magazine affected your perception of the company that publishes it? | % of respondents N = 4,992</a:t>
            </a:r>
          </a:p>
        </p:txBody>
      </p:sp>
    </p:spTree>
    <p:extLst>
      <p:ext uri="{BB962C8B-B14F-4D97-AF65-F5344CB8AC3E}">
        <p14:creationId xmlns:p14="http://schemas.microsoft.com/office/powerpoint/2010/main" val="3568807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BD70-BE53-054E-A9B0-A57BCA5B0020}"/>
              </a:ext>
            </a:extLst>
          </p:cNvPr>
          <p:cNvSpPr>
            <a:spLocks noGrp="1"/>
          </p:cNvSpPr>
          <p:nvPr>
            <p:ph type="title"/>
          </p:nvPr>
        </p:nvSpPr>
        <p:spPr>
          <a:xfrm>
            <a:off x="838200" y="448066"/>
            <a:ext cx="10515600" cy="1292086"/>
          </a:xfrm>
        </p:spPr>
        <p:txBody>
          <a:bodyPr>
            <a:normAutofit/>
          </a:bodyPr>
          <a:lstStyle/>
          <a:p>
            <a:pPr rtl="0"/>
            <a:r>
              <a:rPr lang="en" b="0" i="0" u="none" baseline="0"/>
              <a:t>Customer media affects a company’s image</a:t>
            </a:r>
          </a:p>
        </p:txBody>
      </p:sp>
      <p:sp>
        <p:nvSpPr>
          <p:cNvPr id="4" name="Content Placeholder 3">
            <a:extLst>
              <a:ext uri="{FF2B5EF4-FFF2-40B4-BE49-F238E27FC236}">
                <a16:creationId xmlns:a16="http://schemas.microsoft.com/office/drawing/2014/main" id="{771B9984-D4C7-8045-A58F-8A57AE413F0D}"/>
              </a:ext>
            </a:extLst>
          </p:cNvPr>
          <p:cNvSpPr>
            <a:spLocks noGrp="1"/>
          </p:cNvSpPr>
          <p:nvPr>
            <p:ph idx="11"/>
          </p:nvPr>
        </p:nvSpPr>
        <p:spPr>
          <a:xfrm>
            <a:off x="1242848" y="1537854"/>
            <a:ext cx="10110952" cy="4421345"/>
          </a:xfrm>
        </p:spPr>
        <p:txBody>
          <a:bodyPr anchor="ctr">
            <a:noAutofit/>
          </a:bodyPr>
          <a:lstStyle/>
          <a:p>
            <a:pPr rtl="0">
              <a:spcBef>
                <a:spcPts val="800"/>
              </a:spcBef>
            </a:pPr>
            <a:r>
              <a:rPr lang="en" sz="17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A more diverse look into the publisher’s world – the magazine provides information and perspectives that readers would have not have otherwise considered</a:t>
            </a:r>
          </a:p>
          <a:p>
            <a:pPr rtl="0">
              <a:spcBef>
                <a:spcPts val="800"/>
              </a:spcBef>
            </a:pPr>
            <a:endParaRPr lang="en" sz="200" b="1" dirty="0">
              <a:latin typeface="Neue Haas Unica W1G" panose="020B0504030206020203" pitchFamily="34" charset="0"/>
            </a:endParaRPr>
          </a:p>
          <a:p>
            <a:pPr rtl="0">
              <a:spcBef>
                <a:spcPts val="800"/>
              </a:spcBef>
            </a:pPr>
            <a:endParaRPr lang="en" sz="200" dirty="0">
              <a:latin typeface="Neue Haas Unica W1G" panose="020B0504030206020203" pitchFamily="34" charset="0"/>
            </a:endParaRPr>
          </a:p>
          <a:p>
            <a:pPr rtl="0">
              <a:spcBef>
                <a:spcPts val="800"/>
              </a:spcBef>
            </a:pPr>
            <a:r>
              <a:rPr lang="en" sz="15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“I used to think that </a:t>
            </a:r>
            <a:r>
              <a:rPr lang="en" sz="1500" b="0" i="0" u="none" baseline="0" dirty="0" err="1">
                <a:latin typeface="Neue Haas Unica W1G" panose="020B0504030206020203" pitchFamily="34" charset="0"/>
                <a:ea typeface="Neue Haas Unica W1G" panose="020B0504030206020203" pitchFamily="34" charset="0"/>
                <a:cs typeface="Neue Haas Unica W1G" panose="020B0504030206020203" pitchFamily="34" charset="0"/>
              </a:rPr>
              <a:t>Vepsäläinen</a:t>
            </a:r>
            <a:r>
              <a:rPr lang="en" sz="15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 was completely out of my price range. Now, I’ve noticed that they also have more affordable products. Not everything is “super expensive”.</a:t>
            </a:r>
          </a:p>
          <a:p>
            <a:pPr rtl="0">
              <a:spcBef>
                <a:spcPts val="800"/>
              </a:spcBef>
            </a:pPr>
            <a:endParaRPr lang="en" sz="200" dirty="0">
              <a:latin typeface="Neue Haas Unica W1G" panose="020B0504030206020203" pitchFamily="34" charset="0"/>
            </a:endParaRPr>
          </a:p>
          <a:p>
            <a:pPr rtl="0">
              <a:spcBef>
                <a:spcPts val="800"/>
              </a:spcBef>
            </a:pPr>
            <a:r>
              <a:rPr lang="en" sz="15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“I didn’t have almost any information on Braleva before. Diverse operations.”</a:t>
            </a:r>
          </a:p>
          <a:p>
            <a:pPr rtl="0">
              <a:spcBef>
                <a:spcPts val="800"/>
              </a:spcBef>
            </a:pPr>
            <a:endParaRPr lang="en" sz="200" dirty="0">
              <a:latin typeface="Neue Haas Unica W1G" panose="020B0504030206020203" pitchFamily="34" charset="0"/>
            </a:endParaRPr>
          </a:p>
          <a:p>
            <a:pPr rtl="0">
              <a:spcBef>
                <a:spcPts val="800"/>
              </a:spcBef>
            </a:pPr>
            <a:r>
              <a:rPr lang="en" sz="15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“I knew basically nothing about the company beforehand, except for things about wood sales. In the magazine, I’ve read about their history, product development, concern for environmental matters etc. In other words, I’ve gotten a broader perspective about the field.” </a:t>
            </a:r>
          </a:p>
          <a:p>
            <a:pPr rtl="0">
              <a:spcBef>
                <a:spcPts val="800"/>
              </a:spcBef>
            </a:pPr>
            <a:endParaRPr lang="en" sz="300" dirty="0">
              <a:latin typeface="Neue Haas Unica W1G" panose="020B0504030206020203" pitchFamily="34" charset="0"/>
            </a:endParaRPr>
          </a:p>
          <a:p>
            <a:pPr rtl="0">
              <a:spcBef>
                <a:spcPts val="800"/>
              </a:spcBef>
            </a:pPr>
            <a:r>
              <a:rPr lang="en" sz="15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“It’s made my perception of the company more diverse.”</a:t>
            </a:r>
          </a:p>
          <a:p>
            <a:pPr rtl="0">
              <a:spcBef>
                <a:spcPts val="800"/>
              </a:spcBef>
            </a:pPr>
            <a:endParaRPr lang="en" sz="200" dirty="0">
              <a:latin typeface="Neue Haas Unica W1G" panose="020B0504030206020203" pitchFamily="34" charset="0"/>
            </a:endParaRPr>
          </a:p>
          <a:p>
            <a:pPr rtl="0">
              <a:spcBef>
                <a:spcPts val="800"/>
              </a:spcBef>
            </a:pPr>
            <a:r>
              <a:rPr lang="en" sz="15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“The articles about </a:t>
            </a:r>
            <a:r>
              <a:rPr lang="en" sz="1500" b="0" i="0" u="none" baseline="0" dirty="0" err="1">
                <a:latin typeface="Neue Haas Unica W1G" panose="020B0504030206020203" pitchFamily="34" charset="0"/>
                <a:ea typeface="Neue Haas Unica W1G" panose="020B0504030206020203" pitchFamily="34" charset="0"/>
                <a:cs typeface="Neue Haas Unica W1G" panose="020B0504030206020203" pitchFamily="34" charset="0"/>
              </a:rPr>
              <a:t>Alko</a:t>
            </a:r>
            <a:r>
              <a:rPr lang="en" sz="15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 are written appropriately, and I think they’ve given good reasons for why </a:t>
            </a:r>
            <a:r>
              <a:rPr lang="en" sz="1500" b="0" i="0" u="none" baseline="0" dirty="0" err="1">
                <a:latin typeface="Neue Haas Unica W1G" panose="020B0504030206020203" pitchFamily="34" charset="0"/>
                <a:ea typeface="Neue Haas Unica W1G" panose="020B0504030206020203" pitchFamily="34" charset="0"/>
                <a:cs typeface="Neue Haas Unica W1G" panose="020B0504030206020203" pitchFamily="34" charset="0"/>
              </a:rPr>
              <a:t>Alko</a:t>
            </a:r>
            <a:r>
              <a:rPr lang="en" sz="1500" b="0"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 is necessary.”</a:t>
            </a:r>
          </a:p>
        </p:txBody>
      </p:sp>
    </p:spTree>
    <p:extLst>
      <p:ext uri="{BB962C8B-B14F-4D97-AF65-F5344CB8AC3E}">
        <p14:creationId xmlns:p14="http://schemas.microsoft.com/office/powerpoint/2010/main" val="4197325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D4AF689-172D-BA41-8DFB-EACCA9AD4366}"/>
              </a:ext>
            </a:extLst>
          </p:cNvPr>
          <p:cNvGraphicFramePr/>
          <p:nvPr>
            <p:extLst>
              <p:ext uri="{D42A27DB-BD31-4B8C-83A1-F6EECF244321}">
                <p14:modId xmlns:p14="http://schemas.microsoft.com/office/powerpoint/2010/main" val="3529857402"/>
              </p:ext>
            </p:extLst>
          </p:nvPr>
        </p:nvGraphicFramePr>
        <p:xfrm>
          <a:off x="274857" y="2042642"/>
          <a:ext cx="7167934" cy="43335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271734"/>
          </a:xfrm>
        </p:spPr>
        <p:txBody>
          <a:bodyPr anchor="b">
            <a:normAutofit/>
          </a:bodyPr>
          <a:lstStyle/>
          <a:p>
            <a:pPr rtl="0"/>
            <a:r>
              <a:rPr lang="en" sz="2800" b="0" i="0" u="none" baseline="0">
                <a:solidFill>
                  <a:schemeClr val="tx2"/>
                </a:solidFill>
              </a:rPr>
              <a:t>How important is this magazine as a customer benefit?</a:t>
            </a:r>
            <a:endParaRPr lang="en" sz="3000" dirty="0">
              <a:solidFill>
                <a:schemeClr val="tx2"/>
              </a:solidFill>
            </a:endParaRP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algn="ctr" rtl="0"/>
            <a:r>
              <a:rPr lang="en" sz="5000" b="0" i="0" u="none" baseline="0"/>
              <a:t>77% </a:t>
            </a:r>
            <a:br>
              <a:rPr lang="en" sz="5000"/>
            </a:br>
            <a:r>
              <a:rPr lang="en"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say that the studied magazines are a quite important or very important customer benefit.</a:t>
            </a:r>
          </a:p>
        </p:txBody>
      </p:sp>
      <p:sp>
        <p:nvSpPr>
          <p:cNvPr id="3" name="TextBox 2">
            <a:extLst>
              <a:ext uri="{FF2B5EF4-FFF2-40B4-BE49-F238E27FC236}">
                <a16:creationId xmlns:a16="http://schemas.microsoft.com/office/drawing/2014/main" id="{00850169-5D2D-7F48-820B-3EDB48E744F2}"/>
              </a:ext>
            </a:extLst>
          </p:cNvPr>
          <p:cNvSpPr txBox="1"/>
          <p:nvPr/>
        </p:nvSpPr>
        <p:spPr>
          <a:xfrm>
            <a:off x="3148084" y="1734865"/>
            <a:ext cx="3825922"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4,992</a:t>
            </a:r>
          </a:p>
        </p:txBody>
      </p:sp>
    </p:spTree>
    <p:extLst>
      <p:ext uri="{BB962C8B-B14F-4D97-AF65-F5344CB8AC3E}">
        <p14:creationId xmlns:p14="http://schemas.microsoft.com/office/powerpoint/2010/main" val="1916910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BD70-BE53-054E-A9B0-A57BCA5B0020}"/>
              </a:ext>
            </a:extLst>
          </p:cNvPr>
          <p:cNvSpPr>
            <a:spLocks noGrp="1"/>
          </p:cNvSpPr>
          <p:nvPr>
            <p:ph type="title"/>
          </p:nvPr>
        </p:nvSpPr>
        <p:spPr>
          <a:xfrm>
            <a:off x="838200" y="448066"/>
            <a:ext cx="10515600" cy="1292086"/>
          </a:xfrm>
        </p:spPr>
        <p:txBody>
          <a:bodyPr>
            <a:normAutofit/>
          </a:bodyPr>
          <a:lstStyle/>
          <a:p>
            <a:pPr rtl="0"/>
            <a:r>
              <a:rPr lang="en" b="0" i="0" u="none" baseline="0"/>
              <a:t>Why the magazine is important</a:t>
            </a:r>
          </a:p>
        </p:txBody>
      </p:sp>
      <p:sp>
        <p:nvSpPr>
          <p:cNvPr id="4" name="Content Placeholder 3">
            <a:extLst>
              <a:ext uri="{FF2B5EF4-FFF2-40B4-BE49-F238E27FC236}">
                <a16:creationId xmlns:a16="http://schemas.microsoft.com/office/drawing/2014/main" id="{771B9984-D4C7-8045-A58F-8A57AE413F0D}"/>
              </a:ext>
            </a:extLst>
          </p:cNvPr>
          <p:cNvSpPr>
            <a:spLocks noGrp="1"/>
          </p:cNvSpPr>
          <p:nvPr>
            <p:ph idx="11"/>
          </p:nvPr>
        </p:nvSpPr>
        <p:spPr>
          <a:xfrm>
            <a:off x="1421763" y="1537854"/>
            <a:ext cx="9348474" cy="4421345"/>
          </a:xfrm>
        </p:spPr>
        <p:txBody>
          <a:bodyPr anchor="ctr">
            <a:noAutofit/>
          </a:bodyPr>
          <a:lstStyle/>
          <a:p>
            <a:pPr rtl="0">
              <a:spcBef>
                <a:spcPts val="800"/>
              </a:spcBef>
            </a:pPr>
            <a:r>
              <a:rPr lang="en" sz="20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A reminder of the customer relationship</a:t>
            </a:r>
          </a:p>
          <a:p>
            <a:pPr rtl="0">
              <a:spcBef>
                <a:spcPts val="800"/>
              </a:spcBef>
            </a:pPr>
            <a:endParaRPr lang="en" sz="200" b="1" dirty="0">
              <a:latin typeface="Neue Haas Unica W1G" panose="020B0504030206020203" pitchFamily="34" charset="0"/>
            </a:endParaRPr>
          </a:p>
          <a:p>
            <a:pPr rtl="0">
              <a:spcBef>
                <a:spcPts val="800"/>
              </a:spcBef>
            </a:pPr>
            <a:endParaRPr lang="en" sz="200"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“I remember forest matters when Terve Metsä drops into my mail box.”</a:t>
            </a:r>
          </a:p>
          <a:p>
            <a:pPr rtl="0">
              <a:spcBef>
                <a:spcPts val="800"/>
              </a:spcBef>
            </a:pPr>
            <a:endParaRPr lang="en" sz="200"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“It’s always good to be reminded about the customer relationship, you also get info about new products”</a:t>
            </a:r>
          </a:p>
          <a:p>
            <a:pPr rtl="0">
              <a:spcBef>
                <a:spcPts val="800"/>
              </a:spcBef>
            </a:pPr>
            <a:endParaRPr lang="en" sz="200"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“Otherwise, I might forget my membership card in my wallet!” </a:t>
            </a:r>
          </a:p>
          <a:p>
            <a:pPr rtl="0">
              <a:spcBef>
                <a:spcPts val="800"/>
              </a:spcBef>
            </a:pPr>
            <a:endParaRPr lang="en" sz="300"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“It’s a nicely made magazine. Useful info. I never remember/can’t be bothered to get it online.”</a:t>
            </a:r>
          </a:p>
        </p:txBody>
      </p:sp>
    </p:spTree>
    <p:extLst>
      <p:ext uri="{BB962C8B-B14F-4D97-AF65-F5344CB8AC3E}">
        <p14:creationId xmlns:p14="http://schemas.microsoft.com/office/powerpoint/2010/main" val="1764870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BD70-BE53-054E-A9B0-A57BCA5B0020}"/>
              </a:ext>
            </a:extLst>
          </p:cNvPr>
          <p:cNvSpPr>
            <a:spLocks noGrp="1"/>
          </p:cNvSpPr>
          <p:nvPr>
            <p:ph type="title"/>
          </p:nvPr>
        </p:nvSpPr>
        <p:spPr>
          <a:xfrm>
            <a:off x="838200" y="448066"/>
            <a:ext cx="10515600" cy="1292086"/>
          </a:xfrm>
        </p:spPr>
        <p:txBody>
          <a:bodyPr>
            <a:normAutofit/>
          </a:bodyPr>
          <a:lstStyle/>
          <a:p>
            <a:pPr rtl="0"/>
            <a:r>
              <a:rPr lang="en" b="0" i="0" u="none" baseline="0"/>
              <a:t>Why the magazine is important</a:t>
            </a:r>
          </a:p>
        </p:txBody>
      </p:sp>
      <p:sp>
        <p:nvSpPr>
          <p:cNvPr id="4" name="Content Placeholder 3">
            <a:extLst>
              <a:ext uri="{FF2B5EF4-FFF2-40B4-BE49-F238E27FC236}">
                <a16:creationId xmlns:a16="http://schemas.microsoft.com/office/drawing/2014/main" id="{771B9984-D4C7-8045-A58F-8A57AE413F0D}"/>
              </a:ext>
            </a:extLst>
          </p:cNvPr>
          <p:cNvSpPr>
            <a:spLocks noGrp="1"/>
          </p:cNvSpPr>
          <p:nvPr>
            <p:ph idx="11"/>
          </p:nvPr>
        </p:nvSpPr>
        <p:spPr>
          <a:xfrm>
            <a:off x="1421763" y="1537854"/>
            <a:ext cx="9348474" cy="4421345"/>
          </a:xfrm>
        </p:spPr>
        <p:txBody>
          <a:bodyPr anchor="ctr">
            <a:noAutofit/>
          </a:bodyPr>
          <a:lstStyle/>
          <a:p>
            <a:pPr rtl="0">
              <a:spcBef>
                <a:spcPts val="800"/>
              </a:spcBef>
            </a:pPr>
            <a:r>
              <a:rPr lang="en" sz="20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Familiarizes readers with the company and brings it closer to them</a:t>
            </a:r>
          </a:p>
          <a:p>
            <a:pPr rtl="0">
              <a:spcBef>
                <a:spcPts val="800"/>
              </a:spcBef>
            </a:pPr>
            <a:endParaRPr lang="en" sz="200" b="1" dirty="0">
              <a:latin typeface="Neue Haas Unica W1G" panose="020B0504030206020203" pitchFamily="34" charset="0"/>
            </a:endParaRPr>
          </a:p>
          <a:p>
            <a:pPr rtl="0">
              <a:spcBef>
                <a:spcPts val="800"/>
              </a:spcBef>
            </a:pPr>
            <a:endParaRPr lang="en" sz="200"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“Otherwise the company would feel very distant, and I wouldn’t look for information.”</a:t>
            </a:r>
          </a:p>
          <a:p>
            <a:pPr rtl="0">
              <a:spcBef>
                <a:spcPts val="800"/>
              </a:spcBef>
            </a:pPr>
            <a:endParaRPr lang="en" sz="200"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“It somehow feels nice to get a magazine from Vepsäläinen, it’s like a postcard from a friend who wants to remember you”</a:t>
            </a:r>
          </a:p>
          <a:p>
            <a:pPr rtl="0">
              <a:spcBef>
                <a:spcPts val="800"/>
              </a:spcBef>
            </a:pPr>
            <a:endParaRPr lang="en" sz="200"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magazine brings the big company closer to ordinary citizens and softens the image of an otherwise distant corporation.”</a:t>
            </a:r>
          </a:p>
          <a:p>
            <a:pPr rtl="0">
              <a:spcBef>
                <a:spcPts val="800"/>
              </a:spcBef>
            </a:pPr>
            <a:endParaRPr lang="en" sz="300"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“I know more about the company.”</a:t>
            </a:r>
          </a:p>
          <a:p>
            <a:pPr rtl="0">
              <a:spcBef>
                <a:spcPts val="800"/>
              </a:spcBef>
            </a:pPr>
            <a:endParaRPr lang="en" sz="300"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“It somehow makes you feel like they care about the customer when they send you current information about the company, and you don’t feel like they only focus on taking your money “under the radar”</a:t>
            </a:r>
          </a:p>
        </p:txBody>
      </p:sp>
    </p:spTree>
    <p:extLst>
      <p:ext uri="{BB962C8B-B14F-4D97-AF65-F5344CB8AC3E}">
        <p14:creationId xmlns:p14="http://schemas.microsoft.com/office/powerpoint/2010/main" val="2307580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BD70-BE53-054E-A9B0-A57BCA5B0020}"/>
              </a:ext>
            </a:extLst>
          </p:cNvPr>
          <p:cNvSpPr>
            <a:spLocks noGrp="1"/>
          </p:cNvSpPr>
          <p:nvPr>
            <p:ph type="title"/>
          </p:nvPr>
        </p:nvSpPr>
        <p:spPr>
          <a:xfrm>
            <a:off x="838200" y="448066"/>
            <a:ext cx="10515600" cy="1292086"/>
          </a:xfrm>
        </p:spPr>
        <p:txBody>
          <a:bodyPr>
            <a:normAutofit/>
          </a:bodyPr>
          <a:lstStyle/>
          <a:p>
            <a:pPr rtl="0"/>
            <a:r>
              <a:rPr lang="en" b="0" i="0" u="none" baseline="0"/>
              <a:t>Why the magazine is important</a:t>
            </a:r>
          </a:p>
        </p:txBody>
      </p:sp>
      <p:sp>
        <p:nvSpPr>
          <p:cNvPr id="4" name="Content Placeholder 3">
            <a:extLst>
              <a:ext uri="{FF2B5EF4-FFF2-40B4-BE49-F238E27FC236}">
                <a16:creationId xmlns:a16="http://schemas.microsoft.com/office/drawing/2014/main" id="{771B9984-D4C7-8045-A58F-8A57AE413F0D}"/>
              </a:ext>
            </a:extLst>
          </p:cNvPr>
          <p:cNvSpPr>
            <a:spLocks noGrp="1"/>
          </p:cNvSpPr>
          <p:nvPr>
            <p:ph idx="11"/>
          </p:nvPr>
        </p:nvSpPr>
        <p:spPr>
          <a:xfrm>
            <a:off x="1421763" y="1537854"/>
            <a:ext cx="9348474" cy="4421345"/>
          </a:xfrm>
        </p:spPr>
        <p:txBody>
          <a:bodyPr anchor="ctr">
            <a:noAutofit/>
          </a:bodyPr>
          <a:lstStyle/>
          <a:p>
            <a:pPr rtl="0">
              <a:spcBef>
                <a:spcPts val="800"/>
              </a:spcBef>
            </a:pPr>
            <a:r>
              <a:rPr lang="en" sz="20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only print magazine many get in their mailbox – it stands out from others</a:t>
            </a:r>
          </a:p>
          <a:p>
            <a:pPr rtl="0">
              <a:spcBef>
                <a:spcPts val="800"/>
              </a:spcBef>
            </a:pPr>
            <a:endParaRPr lang="en" sz="200" b="1"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“I’m not subscribed to any magazine at the moment, so it’s nice to read other things besides the Helsingin Sanomat newspaper.”</a:t>
            </a:r>
          </a:p>
          <a:p>
            <a:pPr rtl="0">
              <a:spcBef>
                <a:spcPts val="800"/>
              </a:spcBef>
            </a:pPr>
            <a:endParaRPr lang="en" sz="300"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“Different social media channels are so full of messages that even interesting things get lost, because you don’t have the energy to follow dozens of channels. A print magazine is a refreshing exception, and I sometimes browse it very carefully.”</a:t>
            </a:r>
          </a:p>
          <a:p>
            <a:pPr rtl="0">
              <a:spcBef>
                <a:spcPts val="800"/>
              </a:spcBef>
            </a:pPr>
            <a:endParaRPr lang="en" sz="300" dirty="0">
              <a:latin typeface="Neue Haas Unica W1G" panose="020B0504030206020203" pitchFamily="34" charset="0"/>
            </a:endParaRPr>
          </a:p>
          <a:p>
            <a:pPr rtl="0"/>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“These days, you barely get any mail, so when this magazine gets delivered, it feels more like “real mail” than an ad.”</a:t>
            </a:r>
          </a:p>
          <a:p>
            <a:endParaRPr lang="en" sz="300" dirty="0">
              <a:latin typeface="Neue Haas Unica W1G" panose="020B0504030206020203" pitchFamily="34" charset="0"/>
            </a:endParaRPr>
          </a:p>
          <a:p>
            <a:pPr rtl="0"/>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magazine is the only health-related magazine I get, and the suitability tips in its product ads (e.g. for skin care products) give more information that the package labelling. I also rarely read ads sent to my email, so I mostly see ads for products through the magazine.”</a:t>
            </a:r>
          </a:p>
        </p:txBody>
      </p:sp>
    </p:spTree>
    <p:extLst>
      <p:ext uri="{BB962C8B-B14F-4D97-AF65-F5344CB8AC3E}">
        <p14:creationId xmlns:p14="http://schemas.microsoft.com/office/powerpoint/2010/main" val="2086037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F0ABA86-D74A-DA41-8BDB-67EDDBE9A1B2}"/>
              </a:ext>
            </a:extLst>
          </p:cNvPr>
          <p:cNvSpPr>
            <a:spLocks noGrp="1"/>
          </p:cNvSpPr>
          <p:nvPr>
            <p:ph idx="11"/>
          </p:nvPr>
        </p:nvSpPr>
        <p:spPr>
          <a:xfrm>
            <a:off x="1689706" y="3979222"/>
            <a:ext cx="8824801" cy="1474505"/>
          </a:xfrm>
        </p:spPr>
        <p:txBody>
          <a:bodyPr anchor="ctr">
            <a:normAutofit/>
          </a:bodyPr>
          <a:lstStyle/>
          <a:p>
            <a:pPr marL="0" indent="0" rtl="0"/>
            <a:r>
              <a:rPr lang="en" sz="1800" b="0" i="0" u="none" baseline="0"/>
              <a:t>The study was carried out between June and December 2022. </a:t>
            </a:r>
          </a:p>
          <a:p>
            <a:pPr marL="0" indent="0" rtl="0"/>
            <a:r>
              <a:rPr lang="en" sz="1800" b="0" i="0" u="none" baseline="0"/>
              <a:t>The method used was an online survey for each company’s customers. </a:t>
            </a:r>
          </a:p>
          <a:p>
            <a:pPr marL="0" indent="0" rtl="0"/>
            <a:r>
              <a:rPr lang="en" sz="1800" b="0" i="0" u="none" baseline="0"/>
              <a:t>Study conducted by: </a:t>
            </a:r>
            <a:r>
              <a:rPr lang="en" sz="18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JHelske Research </a:t>
            </a:r>
            <a:r>
              <a:rPr lang="en" sz="1800" b="0" i="0" u="none" baseline="0"/>
              <a:t>| client: </a:t>
            </a:r>
            <a:r>
              <a:rPr lang="en" sz="18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Finnish Magazine Media Association</a:t>
            </a:r>
          </a:p>
        </p:txBody>
      </p:sp>
      <p:sp>
        <p:nvSpPr>
          <p:cNvPr id="8" name="Title 5">
            <a:extLst>
              <a:ext uri="{FF2B5EF4-FFF2-40B4-BE49-F238E27FC236}">
                <a16:creationId xmlns:a16="http://schemas.microsoft.com/office/drawing/2014/main" id="{478ADB49-D976-3349-AAD5-9A3B601DAC59}"/>
              </a:ext>
            </a:extLst>
          </p:cNvPr>
          <p:cNvSpPr>
            <a:spLocks noGrp="1"/>
          </p:cNvSpPr>
          <p:nvPr>
            <p:ph type="title"/>
          </p:nvPr>
        </p:nvSpPr>
        <p:spPr>
          <a:xfrm>
            <a:off x="0" y="1030212"/>
            <a:ext cx="12192000" cy="1292086"/>
          </a:xfrm>
        </p:spPr>
        <p:txBody>
          <a:bodyPr>
            <a:noAutofit/>
          </a:bodyPr>
          <a:lstStyle/>
          <a:p>
            <a:pPr rtl="0"/>
            <a:r>
              <a:rPr lang="en" sz="9000" b="0" i="0" u="none" baseline="0" dirty="0">
                <a:solidFill>
                  <a:schemeClr val="bg1"/>
                </a:solidFill>
                <a:latin typeface="Canela Medium" pitchFamily="2" charset="77"/>
                <a:ea typeface="Canela Medium" pitchFamily="2" charset="77"/>
                <a:cs typeface="Canela Medium" pitchFamily="2" charset="77"/>
              </a:rPr>
              <a:t>7</a:t>
            </a:r>
            <a:r>
              <a:rPr lang="en" sz="5000" b="0" i="0" u="none" baseline="0" dirty="0">
                <a:latin typeface="Canela Medium" pitchFamily="2" charset="77"/>
                <a:ea typeface="Canela Medium" pitchFamily="2" charset="77"/>
                <a:cs typeface="Canela Medium" pitchFamily="2" charset="77"/>
              </a:rPr>
              <a:t> </a:t>
            </a:r>
            <a:r>
              <a:rPr lang="en" sz="4500" b="0" i="0" u="none" baseline="0" dirty="0">
                <a:latin typeface="Canela Medium" pitchFamily="2" charset="77"/>
                <a:ea typeface="Canela Medium" pitchFamily="2" charset="77"/>
                <a:cs typeface="Canela Medium" pitchFamily="2" charset="77"/>
              </a:rPr>
              <a:t>studied customer media</a:t>
            </a:r>
          </a:p>
        </p:txBody>
      </p:sp>
      <p:sp>
        <p:nvSpPr>
          <p:cNvPr id="9" name="Title 5">
            <a:extLst>
              <a:ext uri="{FF2B5EF4-FFF2-40B4-BE49-F238E27FC236}">
                <a16:creationId xmlns:a16="http://schemas.microsoft.com/office/drawing/2014/main" id="{B6900F04-572D-A941-B229-8EB719CE5DD4}"/>
              </a:ext>
            </a:extLst>
          </p:cNvPr>
          <p:cNvSpPr txBox="1">
            <a:spLocks/>
          </p:cNvSpPr>
          <p:nvPr/>
        </p:nvSpPr>
        <p:spPr>
          <a:xfrm>
            <a:off x="0" y="1948457"/>
            <a:ext cx="12192000" cy="11125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0" i="0" kern="1200">
                <a:solidFill>
                  <a:srgbClr val="9CFFF8"/>
                </a:solidFill>
                <a:latin typeface="Clattering" pitchFamily="2" charset="0"/>
                <a:ea typeface="+mj-ea"/>
                <a:cs typeface="+mj-cs"/>
              </a:defRPr>
            </a:lvl1pPr>
          </a:lstStyle>
          <a:p>
            <a:pPr rtl="0">
              <a:lnSpc>
                <a:spcPct val="100000"/>
              </a:lnSpc>
            </a:pPr>
            <a:br>
              <a:rPr lang="en" sz="5000" dirty="0">
                <a:latin typeface="Canela Medium" pitchFamily="2" charset="77"/>
              </a:rPr>
            </a:br>
            <a:r>
              <a:rPr lang="en" sz="9000" b="0" i="0" u="none" baseline="0" dirty="0">
                <a:solidFill>
                  <a:schemeClr val="bg1"/>
                </a:solidFill>
                <a:latin typeface="Canela Medium" pitchFamily="2" charset="77"/>
                <a:ea typeface="Canela Medium" pitchFamily="2" charset="77"/>
                <a:cs typeface="Canela Medium" pitchFamily="2" charset="77"/>
              </a:rPr>
              <a:t>5,117</a:t>
            </a:r>
            <a:r>
              <a:rPr lang="en" sz="4500" b="0" i="0" u="none" baseline="0" dirty="0">
                <a:solidFill>
                  <a:schemeClr val="bg1"/>
                </a:solidFill>
                <a:latin typeface="Canela Medium" pitchFamily="2" charset="77"/>
                <a:ea typeface="Canela Medium" pitchFamily="2" charset="77"/>
                <a:cs typeface="Canela Medium" pitchFamily="2" charset="77"/>
              </a:rPr>
              <a:t> </a:t>
            </a:r>
            <a:r>
              <a:rPr lang="en" sz="4500" b="0" i="0" u="none" baseline="0" dirty="0">
                <a:latin typeface="Canela Medium" pitchFamily="2" charset="77"/>
                <a:ea typeface="Canela Medium" pitchFamily="2" charset="77"/>
                <a:cs typeface="Canela Medium" pitchFamily="2" charset="77"/>
              </a:rPr>
              <a:t>respondents</a:t>
            </a:r>
          </a:p>
        </p:txBody>
      </p:sp>
    </p:spTree>
    <p:extLst>
      <p:ext uri="{BB962C8B-B14F-4D97-AF65-F5344CB8AC3E}">
        <p14:creationId xmlns:p14="http://schemas.microsoft.com/office/powerpoint/2010/main" val="2366407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BD70-BE53-054E-A9B0-A57BCA5B0020}"/>
              </a:ext>
            </a:extLst>
          </p:cNvPr>
          <p:cNvSpPr>
            <a:spLocks noGrp="1"/>
          </p:cNvSpPr>
          <p:nvPr>
            <p:ph type="title"/>
          </p:nvPr>
        </p:nvSpPr>
        <p:spPr>
          <a:xfrm>
            <a:off x="838200" y="448066"/>
            <a:ext cx="10515600" cy="1292086"/>
          </a:xfrm>
        </p:spPr>
        <p:txBody>
          <a:bodyPr>
            <a:normAutofit/>
          </a:bodyPr>
          <a:lstStyle/>
          <a:p>
            <a:pPr rtl="0"/>
            <a:r>
              <a:rPr lang="en" b="0" i="0" u="none" baseline="0"/>
              <a:t>Why the magazine is important</a:t>
            </a:r>
          </a:p>
        </p:txBody>
      </p:sp>
      <p:sp>
        <p:nvSpPr>
          <p:cNvPr id="4" name="Content Placeholder 3">
            <a:extLst>
              <a:ext uri="{FF2B5EF4-FFF2-40B4-BE49-F238E27FC236}">
                <a16:creationId xmlns:a16="http://schemas.microsoft.com/office/drawing/2014/main" id="{771B9984-D4C7-8045-A58F-8A57AE413F0D}"/>
              </a:ext>
            </a:extLst>
          </p:cNvPr>
          <p:cNvSpPr>
            <a:spLocks noGrp="1"/>
          </p:cNvSpPr>
          <p:nvPr>
            <p:ph idx="11"/>
          </p:nvPr>
        </p:nvSpPr>
        <p:spPr>
          <a:xfrm>
            <a:off x="1421763" y="1537854"/>
            <a:ext cx="9348474" cy="4421345"/>
          </a:xfrm>
        </p:spPr>
        <p:txBody>
          <a:bodyPr anchor="ctr">
            <a:noAutofit/>
          </a:bodyPr>
          <a:lstStyle/>
          <a:p>
            <a:pPr rtl="0">
              <a:spcBef>
                <a:spcPts val="800"/>
              </a:spcBef>
            </a:pPr>
            <a:r>
              <a:rPr lang="en" sz="20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Inspires and familiarizes readers with new products – offers are also important for many readers</a:t>
            </a:r>
          </a:p>
          <a:p>
            <a:pPr rtl="0">
              <a:spcBef>
                <a:spcPts val="800"/>
              </a:spcBef>
            </a:pPr>
            <a:endParaRPr lang="en" sz="200" b="1"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“I read the magazine to get inspiration and learn about new products.”</a:t>
            </a:r>
          </a:p>
          <a:p>
            <a:pPr rtl="0">
              <a:spcBef>
                <a:spcPts val="800"/>
              </a:spcBef>
            </a:pPr>
            <a:endParaRPr lang="en" sz="300"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magazine articles, ads etc. are easy to read about at your own pace at home, and then it’s easier to make decisions about what to buy. The prices are also important, and so are product labels and the product’s effects.”</a:t>
            </a:r>
          </a:p>
          <a:p>
            <a:pPr rtl="0">
              <a:spcBef>
                <a:spcPts val="800"/>
              </a:spcBef>
            </a:pPr>
            <a:endParaRPr lang="en" sz="300"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magazine gives good tips for many things and you also see the things like the monthly offers.” </a:t>
            </a:r>
          </a:p>
          <a:p>
            <a:pPr rtl="0">
              <a:spcBef>
                <a:spcPts val="800"/>
              </a:spcBef>
            </a:pPr>
            <a:endParaRPr lang="en" sz="200" dirty="0">
              <a:latin typeface="Neue Haas Unica W1G" panose="020B0504030206020203" pitchFamily="34" charset="0"/>
            </a:endParaRPr>
          </a:p>
          <a:p>
            <a:pPr rtl="0"/>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magazine makes you want to buy things and gives you new ideas for interior design.” </a:t>
            </a:r>
          </a:p>
          <a:p>
            <a:endParaRPr lang="en" sz="200" dirty="0">
              <a:latin typeface="Neue Haas Unica W1G" panose="020B0504030206020203" pitchFamily="34" charset="0"/>
            </a:endParaRPr>
          </a:p>
          <a:p>
            <a:pPr rtl="0"/>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“I make sure to remember things like the important monthly offers.”</a:t>
            </a:r>
          </a:p>
        </p:txBody>
      </p:sp>
    </p:spTree>
    <p:extLst>
      <p:ext uri="{BB962C8B-B14F-4D97-AF65-F5344CB8AC3E}">
        <p14:creationId xmlns:p14="http://schemas.microsoft.com/office/powerpoint/2010/main" val="21784746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BD70-BE53-054E-A9B0-A57BCA5B0020}"/>
              </a:ext>
            </a:extLst>
          </p:cNvPr>
          <p:cNvSpPr>
            <a:spLocks noGrp="1"/>
          </p:cNvSpPr>
          <p:nvPr>
            <p:ph type="title"/>
          </p:nvPr>
        </p:nvSpPr>
        <p:spPr>
          <a:xfrm>
            <a:off x="838200" y="448066"/>
            <a:ext cx="10515600" cy="1292086"/>
          </a:xfrm>
        </p:spPr>
        <p:txBody>
          <a:bodyPr>
            <a:normAutofit/>
          </a:bodyPr>
          <a:lstStyle/>
          <a:p>
            <a:pPr rtl="0"/>
            <a:r>
              <a:rPr lang="en" b="0" i="0" u="none" baseline="0"/>
              <a:t>Why the magazine is important</a:t>
            </a:r>
          </a:p>
        </p:txBody>
      </p:sp>
      <p:sp>
        <p:nvSpPr>
          <p:cNvPr id="4" name="Content Placeholder 3">
            <a:extLst>
              <a:ext uri="{FF2B5EF4-FFF2-40B4-BE49-F238E27FC236}">
                <a16:creationId xmlns:a16="http://schemas.microsoft.com/office/drawing/2014/main" id="{771B9984-D4C7-8045-A58F-8A57AE413F0D}"/>
              </a:ext>
            </a:extLst>
          </p:cNvPr>
          <p:cNvSpPr>
            <a:spLocks noGrp="1"/>
          </p:cNvSpPr>
          <p:nvPr>
            <p:ph idx="11"/>
          </p:nvPr>
        </p:nvSpPr>
        <p:spPr>
          <a:xfrm>
            <a:off x="1421763" y="1537854"/>
            <a:ext cx="9348474" cy="4421345"/>
          </a:xfrm>
        </p:spPr>
        <p:txBody>
          <a:bodyPr anchor="ctr">
            <a:noAutofit/>
          </a:bodyPr>
          <a:lstStyle/>
          <a:p>
            <a:pPr rtl="0">
              <a:spcBef>
                <a:spcPts val="800"/>
              </a:spcBef>
            </a:pPr>
            <a:r>
              <a:rPr lang="en" sz="20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A high-quality, free magazine is a sign of respect towards customers</a:t>
            </a:r>
          </a:p>
          <a:p>
            <a:pPr rtl="0">
              <a:spcBef>
                <a:spcPts val="800"/>
              </a:spcBef>
            </a:pPr>
            <a:endParaRPr lang="en" sz="200" b="1"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“It’s nice that it’s free and makes you want to read it. Good recipes !”</a:t>
            </a:r>
          </a:p>
          <a:p>
            <a:pPr rtl="0">
              <a:spcBef>
                <a:spcPts val="800"/>
              </a:spcBef>
            </a:pPr>
            <a:endParaRPr lang="en" sz="300"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“Getting the magazine tells you that they appreciate the customer and want to support the customer’s health.” </a:t>
            </a:r>
          </a:p>
          <a:p>
            <a:pPr rtl="0">
              <a:spcBef>
                <a:spcPts val="800"/>
              </a:spcBef>
            </a:pPr>
            <a:endParaRPr lang="en" sz="300" dirty="0">
              <a:latin typeface="Neue Haas Unica W1G" panose="020B0504030206020203" pitchFamily="34" charset="0"/>
            </a:endParaRPr>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“A free high-quality customer magazine is a good thing”</a:t>
            </a:r>
          </a:p>
          <a:p>
            <a:pPr rtl="0">
              <a:spcBef>
                <a:spcPts val="800"/>
              </a:spcBef>
            </a:pPr>
            <a:endParaRPr lang="en" sz="300" dirty="0">
              <a:latin typeface="Neue Haas Unica W1G" panose="020B0504030206020203" pitchFamily="34" charset="0"/>
            </a:endParaRPr>
          </a:p>
          <a:p>
            <a:pPr rtl="0"/>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“I think the magazine is a sign of respect towards the customer during this time where energy prices are difficult. </a:t>
            </a:r>
            <a:br>
              <a:rPr lang="en" sz="1500">
                <a:latin typeface="Neue Haas Unica W1G" panose="020B0504030206020203" pitchFamily="34" charset="0"/>
              </a:rPr>
            </a:b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Good information makes things less frustrating.”</a:t>
            </a:r>
          </a:p>
          <a:p>
            <a:pPr rtl="0">
              <a:spcBef>
                <a:spcPts val="800"/>
              </a:spcBef>
            </a:pPr>
            <a:endParaRPr lang="en" sz="300" dirty="0">
              <a:latin typeface="Neue Haas Unica W1G" panose="020B0504030206020203" pitchFamily="34" charset="0"/>
            </a:endParaRPr>
          </a:p>
          <a:p>
            <a:pPr rtl="0"/>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“Other food and wine magazines are pretty expensive. It feels like by distributing the magazine, Alko shows that it appreciates the customer.” </a:t>
            </a:r>
          </a:p>
          <a:p>
            <a:endParaRPr lang="en" sz="200" dirty="0">
              <a:latin typeface="Neue Haas Unica W1G" panose="020B0504030206020203" pitchFamily="34" charset="0"/>
            </a:endParaRPr>
          </a:p>
        </p:txBody>
      </p:sp>
    </p:spTree>
    <p:extLst>
      <p:ext uri="{BB962C8B-B14F-4D97-AF65-F5344CB8AC3E}">
        <p14:creationId xmlns:p14="http://schemas.microsoft.com/office/powerpoint/2010/main" val="41154752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pPr rtl="0"/>
            <a:r>
              <a:rPr lang="en" sz="2800" b="0" i="0" u="none" baseline="0">
                <a:solidFill>
                  <a:schemeClr val="tx2"/>
                </a:solidFill>
              </a:rPr>
              <a:t>The effects of the magazine</a:t>
            </a:r>
            <a:endParaRPr lang="en" sz="3000" dirty="0">
              <a:solidFill>
                <a:schemeClr val="tx2"/>
              </a:solidFill>
            </a:endParaRP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fontScale="92500" lnSpcReduction="20000"/>
          </a:bodyPr>
          <a:lstStyle/>
          <a:p>
            <a:pPr algn="ctr" rtl="0"/>
            <a:r>
              <a:rPr lang="en" sz="2000" b="0" i="0" u="none" baseline="0"/>
              <a:t>“I love following new furniture trends in your magazine and to be inspired by them.”</a:t>
            </a:r>
          </a:p>
          <a:p>
            <a:pPr algn="ctr" rtl="0"/>
            <a:endParaRPr lang="en" sz="2000" dirty="0"/>
          </a:p>
          <a:p>
            <a:pPr algn="ctr" rtl="0"/>
            <a:r>
              <a:rPr lang="en" sz="2000" b="0" i="0" u="none" baseline="0"/>
              <a:t>“The magazine has important information about new products. Unique offers etc...”</a:t>
            </a:r>
          </a:p>
          <a:p>
            <a:pPr algn="ctr" rtl="0"/>
            <a:endParaRPr lang="en" sz="2000" dirty="0"/>
          </a:p>
          <a:p>
            <a:pPr algn="ctr" rtl="0"/>
            <a:r>
              <a:rPr lang="en" sz="2000" b="0" i="0" u="none" baseline="0"/>
              <a:t>“There’s lots of new info about new wines, new wine countries as well as wine reviews, good recipes.”</a:t>
            </a:r>
          </a:p>
          <a:p>
            <a:pPr algn="ctr" rtl="0"/>
            <a:endParaRPr lang="en" sz="2000" dirty="0"/>
          </a:p>
        </p:txBody>
      </p:sp>
      <p:sp>
        <p:nvSpPr>
          <p:cNvPr id="3" name="TextBox 2">
            <a:extLst>
              <a:ext uri="{FF2B5EF4-FFF2-40B4-BE49-F238E27FC236}">
                <a16:creationId xmlns:a16="http://schemas.microsoft.com/office/drawing/2014/main" id="{00850169-5D2D-7F48-820B-3EDB48E744F2}"/>
              </a:ext>
            </a:extLst>
          </p:cNvPr>
          <p:cNvSpPr txBox="1"/>
          <p:nvPr/>
        </p:nvSpPr>
        <p:spPr>
          <a:xfrm>
            <a:off x="631819" y="1734865"/>
            <a:ext cx="6342187" cy="523220"/>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Which statements best describe the actions or attitudes that this magazine has led you to? | % of respondents N = 4,992</a:t>
            </a:r>
          </a:p>
        </p:txBody>
      </p:sp>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354702469"/>
              </p:ext>
            </p:extLst>
          </p:nvPr>
        </p:nvGraphicFramePr>
        <p:xfrm>
          <a:off x="0" y="1865429"/>
          <a:ext cx="8814816"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3055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pPr rtl="0"/>
            <a:r>
              <a:rPr lang="en" sz="2800" b="0" i="0" u="none" baseline="0">
                <a:solidFill>
                  <a:schemeClr val="tx2"/>
                </a:solidFill>
              </a:rPr>
              <a:t>The effects of the magazine</a:t>
            </a:r>
            <a:endParaRPr lang="en" sz="3000" dirty="0">
              <a:solidFill>
                <a:schemeClr val="tx2"/>
              </a:solidFill>
            </a:endParaRP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fontScale="92500" lnSpcReduction="20000"/>
          </a:bodyPr>
          <a:lstStyle/>
          <a:p>
            <a:pPr algn="ctr" rtl="0"/>
            <a:r>
              <a:rPr lang="en" sz="1800" b="0" i="0" u="none" baseline="0"/>
              <a:t>“The magazine has interesting things that you wouldn’t think about otherwise. Especially for people living in the city.”</a:t>
            </a:r>
          </a:p>
          <a:p>
            <a:pPr algn="ctr" rtl="0"/>
            <a:endParaRPr lang="en" sz="1800" dirty="0"/>
          </a:p>
          <a:p>
            <a:pPr algn="ctr" rtl="0"/>
            <a:r>
              <a:rPr lang="en" sz="1800" b="0" i="0" u="none" baseline="0"/>
              <a:t>“You get information that you wouldn’t get otherwise. You don’t always realize you should ask, or show your ignorance.” </a:t>
            </a:r>
          </a:p>
          <a:p>
            <a:pPr algn="ctr" rtl="0"/>
            <a:endParaRPr lang="en" sz="1800" dirty="0"/>
          </a:p>
          <a:p>
            <a:pPr algn="ctr" rtl="0"/>
            <a:r>
              <a:rPr lang="en" sz="1800" b="0" i="0" u="none" baseline="0"/>
              <a:t>“The magazine also has news and facts about the company, which would otherwise be left unknown.”</a:t>
            </a:r>
          </a:p>
        </p:txBody>
      </p:sp>
      <p:sp>
        <p:nvSpPr>
          <p:cNvPr id="3" name="TextBox 2">
            <a:extLst>
              <a:ext uri="{FF2B5EF4-FFF2-40B4-BE49-F238E27FC236}">
                <a16:creationId xmlns:a16="http://schemas.microsoft.com/office/drawing/2014/main" id="{00850169-5D2D-7F48-820B-3EDB48E744F2}"/>
              </a:ext>
            </a:extLst>
          </p:cNvPr>
          <p:cNvSpPr txBox="1"/>
          <p:nvPr/>
        </p:nvSpPr>
        <p:spPr>
          <a:xfrm>
            <a:off x="631819" y="1734865"/>
            <a:ext cx="6342187" cy="523220"/>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Which statements best describe the actions or attitudes that this magazine has led you to? | % of respondents N = 4,992</a:t>
            </a:r>
          </a:p>
        </p:txBody>
      </p:sp>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2138626557"/>
              </p:ext>
            </p:extLst>
          </p:nvPr>
        </p:nvGraphicFramePr>
        <p:xfrm>
          <a:off x="0" y="1865429"/>
          <a:ext cx="8814816"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04765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pPr rtl="0"/>
            <a:r>
              <a:rPr lang="en" sz="2800" b="0" i="0" u="none" baseline="0">
                <a:solidFill>
                  <a:schemeClr val="tx2"/>
                </a:solidFill>
              </a:rPr>
              <a:t>The effects of the magazine</a:t>
            </a:r>
            <a:endParaRPr lang="en" sz="3000" dirty="0">
              <a:solidFill>
                <a:schemeClr val="tx2"/>
              </a:solidFill>
            </a:endParaRP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Autofit/>
          </a:bodyPr>
          <a:lstStyle/>
          <a:p>
            <a:pPr rtl="0"/>
            <a:r>
              <a:rPr lang="en" sz="1700" b="0" i="0" u="none" baseline="0">
                <a:solidFill>
                  <a:schemeClr val="bg2"/>
                </a:solidFill>
              </a:rPr>
              <a:t>“It’s nice to curl up on the couch and read your magazine while relaxing.”</a:t>
            </a:r>
            <a:br>
              <a:rPr lang="en" sz="1700">
                <a:solidFill>
                  <a:schemeClr val="bg2"/>
                </a:solidFill>
              </a:rPr>
            </a:br>
            <a:endParaRPr lang="en" sz="1700" dirty="0">
              <a:solidFill>
                <a:schemeClr val="bg2"/>
              </a:solidFill>
            </a:endParaRPr>
          </a:p>
          <a:p>
            <a:pPr algn="ctr" rtl="0"/>
            <a:r>
              <a:rPr lang="en" sz="1700" b="0" i="0" u="none" baseline="0">
                <a:solidFill>
                  <a:schemeClr val="bg2"/>
                </a:solidFill>
              </a:rPr>
              <a:t>“The magazine has interesting and varied articles that I’m happy to read when I have the time.”</a:t>
            </a:r>
            <a:br>
              <a:rPr lang="en" sz="1700">
                <a:solidFill>
                  <a:schemeClr val="bg2"/>
                </a:solidFill>
              </a:rPr>
            </a:br>
            <a:endParaRPr lang="en" sz="1700" dirty="0">
              <a:solidFill>
                <a:schemeClr val="bg2"/>
              </a:solidFill>
            </a:endParaRPr>
          </a:p>
          <a:p>
            <a:pPr algn="ctr" rtl="0"/>
            <a:r>
              <a:rPr lang="en" sz="1700" b="0" i="0" u="none" baseline="0">
                <a:solidFill>
                  <a:schemeClr val="bg2"/>
                </a:solidFill>
              </a:rPr>
              <a:t>“The Magazine has nice articles that are actually interesting. The crossword at the end is also a great idea!”</a:t>
            </a:r>
          </a:p>
        </p:txBody>
      </p:sp>
      <p:sp>
        <p:nvSpPr>
          <p:cNvPr id="3" name="TextBox 2">
            <a:extLst>
              <a:ext uri="{FF2B5EF4-FFF2-40B4-BE49-F238E27FC236}">
                <a16:creationId xmlns:a16="http://schemas.microsoft.com/office/drawing/2014/main" id="{00850169-5D2D-7F48-820B-3EDB48E744F2}"/>
              </a:ext>
            </a:extLst>
          </p:cNvPr>
          <p:cNvSpPr txBox="1"/>
          <p:nvPr/>
        </p:nvSpPr>
        <p:spPr>
          <a:xfrm>
            <a:off x="631819" y="1734865"/>
            <a:ext cx="6342187" cy="523220"/>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Which statements best describe the actions or attitudes that this magazine has led you to? | % of respondents N = 4,992</a:t>
            </a:r>
          </a:p>
        </p:txBody>
      </p:sp>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3486233480"/>
              </p:ext>
            </p:extLst>
          </p:nvPr>
        </p:nvGraphicFramePr>
        <p:xfrm>
          <a:off x="0" y="1865429"/>
          <a:ext cx="8814816"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41244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pPr rtl="0"/>
            <a:r>
              <a:rPr lang="en" sz="2800" b="0" i="0" u="none" baseline="0">
                <a:solidFill>
                  <a:schemeClr val="tx2"/>
                </a:solidFill>
              </a:rPr>
              <a:t>The effects of the magazine</a:t>
            </a:r>
            <a:endParaRPr lang="en" sz="3000" dirty="0">
              <a:solidFill>
                <a:schemeClr val="tx2"/>
              </a:solidFill>
            </a:endParaRP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a:xfrm>
            <a:off x="8158840" y="1554762"/>
            <a:ext cx="3659703" cy="4427583"/>
          </a:xfrm>
        </p:spPr>
        <p:txBody>
          <a:bodyPr anchor="ctr">
            <a:normAutofit/>
          </a:bodyPr>
          <a:lstStyle/>
          <a:p>
            <a:pPr algn="ctr" rtl="0"/>
            <a:r>
              <a:rPr lang="en" sz="1700" b="0" i="0" u="none" baseline="0">
                <a:solidFill>
                  <a:schemeClr val="bg2"/>
                </a:solidFill>
              </a:rPr>
              <a:t>“The Sisustamo magazine gives a varied look into design. The magazine is good for evaluating important decisions or for finding new dreams.”</a:t>
            </a:r>
          </a:p>
          <a:p>
            <a:pPr algn="ctr" rtl="0"/>
            <a:endParaRPr lang="en" sz="1700" dirty="0">
              <a:solidFill>
                <a:schemeClr val="bg2"/>
              </a:solidFill>
            </a:endParaRPr>
          </a:p>
          <a:p>
            <a:pPr algn="ctr" rtl="0"/>
            <a:r>
              <a:rPr lang="en" sz="1700" b="0" i="0" u="none" baseline="0">
                <a:solidFill>
                  <a:schemeClr val="bg2"/>
                </a:solidFill>
              </a:rPr>
              <a:t>“It [the article] made me get the magazine, and I’ve liked it so far.”</a:t>
            </a:r>
          </a:p>
          <a:p>
            <a:pPr algn="ctr" rtl="0"/>
            <a:endParaRPr lang="en" sz="1700" dirty="0">
              <a:solidFill>
                <a:schemeClr val="bg2"/>
              </a:solidFill>
            </a:endParaRPr>
          </a:p>
          <a:p>
            <a:pPr algn="ctr" rtl="0"/>
            <a:r>
              <a:rPr lang="en" sz="1700" b="0" i="0" u="none" baseline="0">
                <a:solidFill>
                  <a:schemeClr val="bg2"/>
                </a:solidFill>
              </a:rPr>
              <a:t>“I get ideas from the magazine, and after reading, I often go to Alko to get pairings for food.”</a:t>
            </a:r>
          </a:p>
        </p:txBody>
      </p:sp>
      <p:sp>
        <p:nvSpPr>
          <p:cNvPr id="3" name="TextBox 2">
            <a:extLst>
              <a:ext uri="{FF2B5EF4-FFF2-40B4-BE49-F238E27FC236}">
                <a16:creationId xmlns:a16="http://schemas.microsoft.com/office/drawing/2014/main" id="{00850169-5D2D-7F48-820B-3EDB48E744F2}"/>
              </a:ext>
            </a:extLst>
          </p:cNvPr>
          <p:cNvSpPr txBox="1"/>
          <p:nvPr/>
        </p:nvSpPr>
        <p:spPr>
          <a:xfrm>
            <a:off x="631819" y="1734865"/>
            <a:ext cx="6342187" cy="523220"/>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Which statements best describe the actions or attitudes that this magazine has led you to? | % of respondents N = 4,992</a:t>
            </a:r>
          </a:p>
        </p:txBody>
      </p:sp>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1810879584"/>
              </p:ext>
            </p:extLst>
          </p:nvPr>
        </p:nvGraphicFramePr>
        <p:xfrm>
          <a:off x="0" y="1865429"/>
          <a:ext cx="8814816"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7582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pPr rtl="0"/>
            <a:r>
              <a:rPr lang="en" sz="2800" b="0" i="0" u="none" baseline="0">
                <a:solidFill>
                  <a:schemeClr val="tx2"/>
                </a:solidFill>
              </a:rPr>
              <a:t>The effects of the magazine</a:t>
            </a:r>
            <a:endParaRPr lang="en" sz="3000" dirty="0">
              <a:solidFill>
                <a:schemeClr val="tx2"/>
              </a:solidFill>
            </a:endParaRP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a:xfrm>
            <a:off x="8065850" y="1647127"/>
            <a:ext cx="3659703" cy="4169750"/>
          </a:xfrm>
        </p:spPr>
        <p:txBody>
          <a:bodyPr anchor="ctr">
            <a:noAutofit/>
          </a:bodyPr>
          <a:lstStyle/>
          <a:p>
            <a:pPr algn="ctr" rtl="0"/>
            <a:r>
              <a:rPr lang="en" sz="1600" b="0" i="0" u="none" baseline="0">
                <a:solidFill>
                  <a:schemeClr val="bg2"/>
                </a:solidFill>
              </a:rPr>
              <a:t>“The food is interesting. I also found Ima and Leena [the people interviewed in the article] on Instagram and YouTube.”</a:t>
            </a:r>
          </a:p>
          <a:p>
            <a:pPr algn="ctr" rtl="0"/>
            <a:endParaRPr lang="en" sz="1600" dirty="0">
              <a:solidFill>
                <a:schemeClr val="bg2"/>
              </a:solidFill>
            </a:endParaRPr>
          </a:p>
          <a:p>
            <a:pPr algn="ctr" rtl="0"/>
            <a:r>
              <a:rPr lang="en" sz="1600" b="0" i="0" u="none" baseline="0">
                <a:solidFill>
                  <a:schemeClr val="bg2"/>
                </a:solidFill>
              </a:rPr>
              <a:t>“Without the magazine, I wouldn’t always look up info online.”</a:t>
            </a:r>
            <a:br>
              <a:rPr lang="en" sz="1600">
                <a:solidFill>
                  <a:schemeClr val="bg2"/>
                </a:solidFill>
              </a:rPr>
            </a:br>
            <a:endParaRPr lang="en" sz="1600" dirty="0">
              <a:solidFill>
                <a:schemeClr val="bg2"/>
              </a:solidFill>
            </a:endParaRPr>
          </a:p>
          <a:p>
            <a:pPr algn="ctr" rtl="0"/>
            <a:r>
              <a:rPr lang="en" sz="1600" b="0" i="0" u="none" baseline="0">
                <a:solidFill>
                  <a:schemeClr val="bg2"/>
                </a:solidFill>
              </a:rPr>
              <a:t>“The magazine already has information about what you can buy, the closest is 26 km away, so you don’t have to go in blind and you can ask for more info at the store”</a:t>
            </a:r>
          </a:p>
        </p:txBody>
      </p:sp>
      <p:sp>
        <p:nvSpPr>
          <p:cNvPr id="3" name="TextBox 2">
            <a:extLst>
              <a:ext uri="{FF2B5EF4-FFF2-40B4-BE49-F238E27FC236}">
                <a16:creationId xmlns:a16="http://schemas.microsoft.com/office/drawing/2014/main" id="{00850169-5D2D-7F48-820B-3EDB48E744F2}"/>
              </a:ext>
            </a:extLst>
          </p:cNvPr>
          <p:cNvSpPr txBox="1"/>
          <p:nvPr/>
        </p:nvSpPr>
        <p:spPr>
          <a:xfrm>
            <a:off x="631819" y="1734865"/>
            <a:ext cx="6342187" cy="523220"/>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Which statements best describe the actions or attitudes that this magazine has led you to? | % of respondents N = 4,992</a:t>
            </a:r>
          </a:p>
        </p:txBody>
      </p:sp>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767067832"/>
              </p:ext>
            </p:extLst>
          </p:nvPr>
        </p:nvGraphicFramePr>
        <p:xfrm>
          <a:off x="0" y="1865429"/>
          <a:ext cx="8814816"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9718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pPr rtl="0"/>
            <a:r>
              <a:rPr lang="en" sz="2800" b="0" i="0" u="none" baseline="0">
                <a:solidFill>
                  <a:schemeClr val="tx2"/>
                </a:solidFill>
              </a:rPr>
              <a:t>The effects of the magazine</a:t>
            </a:r>
            <a:endParaRPr lang="en" sz="3000" dirty="0">
              <a:solidFill>
                <a:schemeClr val="tx2"/>
              </a:solidFill>
            </a:endParaRP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fontScale="32500" lnSpcReduction="20000"/>
          </a:bodyPr>
          <a:lstStyle/>
          <a:p>
            <a:pPr algn="ctr" rtl="0"/>
            <a:r>
              <a:rPr lang="en" sz="5000" b="0" i="0" u="none" baseline="0"/>
              <a:t>“I’m a vegetarian and there’s anemia in my family and I also shared the article with my friends who are suffering from an iron deficiency.”</a:t>
            </a:r>
          </a:p>
          <a:p>
            <a:pPr algn="ctr" rtl="0"/>
            <a:endParaRPr lang="en" sz="5000" dirty="0"/>
          </a:p>
          <a:p>
            <a:pPr algn="ctr" rtl="0"/>
            <a:r>
              <a:rPr lang="en" sz="5000" b="0" i="0" u="none" baseline="0"/>
              <a:t>“[The article interested me because the topic is] timely for me and beneficial to my friend as well”</a:t>
            </a:r>
          </a:p>
          <a:p>
            <a:pPr algn="ctr" rtl="0"/>
            <a:endParaRPr lang="en" sz="5000" dirty="0"/>
          </a:p>
          <a:p>
            <a:pPr algn="ctr" rtl="0"/>
            <a:r>
              <a:rPr lang="en" sz="5000" b="0" i="0" u="none" baseline="0"/>
              <a:t>“This drops right into my mailbox.. because I always find something interesting ..and give it to my neighbour after I feel like I’ve read everything multiple times”</a:t>
            </a:r>
            <a:endParaRPr lang="en" dirty="0"/>
          </a:p>
        </p:txBody>
      </p:sp>
      <p:sp>
        <p:nvSpPr>
          <p:cNvPr id="3" name="TextBox 2">
            <a:extLst>
              <a:ext uri="{FF2B5EF4-FFF2-40B4-BE49-F238E27FC236}">
                <a16:creationId xmlns:a16="http://schemas.microsoft.com/office/drawing/2014/main" id="{00850169-5D2D-7F48-820B-3EDB48E744F2}"/>
              </a:ext>
            </a:extLst>
          </p:cNvPr>
          <p:cNvSpPr txBox="1"/>
          <p:nvPr/>
        </p:nvSpPr>
        <p:spPr>
          <a:xfrm>
            <a:off x="631819" y="1734865"/>
            <a:ext cx="6342187" cy="523220"/>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Which statements best describe the actions or attitudes that this magazine has led you to? | % of respondents N = 4,992</a:t>
            </a:r>
          </a:p>
        </p:txBody>
      </p:sp>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3433070305"/>
              </p:ext>
            </p:extLst>
          </p:nvPr>
        </p:nvGraphicFramePr>
        <p:xfrm>
          <a:off x="0" y="1865429"/>
          <a:ext cx="8814816"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46634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pPr rtl="0"/>
            <a:r>
              <a:rPr lang="en" sz="2800" b="0" i="0" u="none" baseline="0">
                <a:solidFill>
                  <a:schemeClr val="tx2"/>
                </a:solidFill>
              </a:rPr>
              <a:t>The readers of customer media are quite happy with their magazine</a:t>
            </a:r>
            <a:br>
              <a:rPr lang="en" sz="2800">
                <a:solidFill>
                  <a:schemeClr val="tx2"/>
                </a:solidFill>
              </a:rPr>
            </a:br>
            <a:br>
              <a:rPr lang="en" sz="1000">
                <a:solidFill>
                  <a:schemeClr val="tx2"/>
                </a:solidFill>
              </a:rPr>
            </a:br>
            <a:r>
              <a:rPr lang="en" sz="1600" b="0" i="0" u="none" baseline="0">
                <a:solidFill>
                  <a:schemeClr val="tx2"/>
                </a:solidFill>
              </a:rPr>
              <a:t>(rating on a scale of 4–10)</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algn="ctr" rtl="0"/>
            <a:r>
              <a:rPr lang="en" sz="5000" b="0" i="0" u="none" baseline="0"/>
              <a:t>8.5</a:t>
            </a:r>
          </a:p>
          <a:p>
            <a:pPr rtl="0"/>
            <a:r>
              <a:rPr lang="en" b="0" i="0" u="none" baseline="0"/>
              <a:t>The school </a:t>
            </a:r>
            <a:br>
              <a:rPr lang="en"/>
            </a:br>
            <a:r>
              <a:rPr lang="en" b="0" i="0" u="none" baseline="0"/>
              <a:t>grade (4–10) readers gave to magazines.</a:t>
            </a:r>
            <a:endParaRPr lang="en" dirty="0">
              <a:latin typeface="Neue Haas Unica W1G Medium" panose="020B0404030206020203" pitchFamily="34" charset="0"/>
            </a:endParaRPr>
          </a:p>
        </p:txBody>
      </p:sp>
      <p:sp>
        <p:nvSpPr>
          <p:cNvPr id="3" name="TextBox 2">
            <a:extLst>
              <a:ext uri="{FF2B5EF4-FFF2-40B4-BE49-F238E27FC236}">
                <a16:creationId xmlns:a16="http://schemas.microsoft.com/office/drawing/2014/main" id="{00850169-5D2D-7F48-820B-3EDB48E744F2}"/>
              </a:ext>
            </a:extLst>
          </p:cNvPr>
          <p:cNvSpPr txBox="1"/>
          <p:nvPr/>
        </p:nvSpPr>
        <p:spPr>
          <a:xfrm>
            <a:off x="3148084" y="1734865"/>
            <a:ext cx="3825922"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4,992</a:t>
            </a:r>
          </a:p>
        </p:txBody>
      </p:sp>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1645802826"/>
              </p:ext>
            </p:extLst>
          </p:nvPr>
        </p:nvGraphicFramePr>
        <p:xfrm>
          <a:off x="0" y="1888753"/>
          <a:ext cx="7223760"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3987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pPr rtl="0"/>
            <a:r>
              <a:rPr lang="en" sz="2800" b="0" i="0" u="none" baseline="0">
                <a:solidFill>
                  <a:schemeClr val="tx2"/>
                </a:solidFill>
              </a:rPr>
              <a:t>Design and visuals by reading habits and reader age</a:t>
            </a:r>
            <a:br>
              <a:rPr lang="en" sz="2800">
                <a:solidFill>
                  <a:schemeClr val="tx2"/>
                </a:solidFill>
              </a:rPr>
            </a:br>
            <a:br>
              <a:rPr lang="en" sz="1000">
                <a:solidFill>
                  <a:schemeClr val="tx2"/>
                </a:solidFill>
              </a:rPr>
            </a:br>
            <a:r>
              <a:rPr lang="en" sz="1600" b="0" i="0" u="none" baseline="0">
                <a:solidFill>
                  <a:schemeClr val="tx2"/>
                </a:solidFill>
              </a:rPr>
              <a:t>(rated on a scale of 4–10)</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rtl="0"/>
            <a:r>
              <a:rPr lang="en" sz="2200" b="0" i="0" u="none" baseline="0"/>
              <a:t>Readers of all ages are happy with their magazine’s design.</a:t>
            </a:r>
          </a:p>
          <a:p>
            <a:endParaRPr lang="en" sz="500" dirty="0"/>
          </a:p>
          <a:p>
            <a:pPr rtl="0"/>
            <a:r>
              <a:rPr lang="en" sz="2200" b="0" i="0" u="none" baseline="0"/>
              <a:t>The youngest readers are more critical about the visuals.</a:t>
            </a:r>
          </a:p>
        </p:txBody>
      </p:sp>
      <p:graphicFrame>
        <p:nvGraphicFramePr>
          <p:cNvPr id="5" name="Chart 4">
            <a:extLst>
              <a:ext uri="{FF2B5EF4-FFF2-40B4-BE49-F238E27FC236}">
                <a16:creationId xmlns:a16="http://schemas.microsoft.com/office/drawing/2014/main" id="{B0FFF8AE-EC4B-BC4E-9425-74DC339205B2}"/>
              </a:ext>
            </a:extLst>
          </p:cNvPr>
          <p:cNvGraphicFramePr/>
          <p:nvPr>
            <p:extLst>
              <p:ext uri="{D42A27DB-BD31-4B8C-83A1-F6EECF244321}">
                <p14:modId xmlns:p14="http://schemas.microsoft.com/office/powerpoint/2010/main" val="336781029"/>
              </p:ext>
            </p:extLst>
          </p:nvPr>
        </p:nvGraphicFramePr>
        <p:xfrm>
          <a:off x="-642256" y="1888753"/>
          <a:ext cx="7223760"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6740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4">
            <a:extLst>
              <a:ext uri="{FF2B5EF4-FFF2-40B4-BE49-F238E27FC236}">
                <a16:creationId xmlns:a16="http://schemas.microsoft.com/office/drawing/2014/main" id="{CD8208BA-6652-D259-860F-89AEC150E3D3}"/>
              </a:ext>
            </a:extLst>
          </p:cNvPr>
          <p:cNvSpPr txBox="1">
            <a:spLocks/>
          </p:cNvSpPr>
          <p:nvPr/>
        </p:nvSpPr>
        <p:spPr>
          <a:xfrm>
            <a:off x="7589519" y="2138789"/>
            <a:ext cx="4132577" cy="367982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 sz="1800" b="1" i="0" u="none" baseline="0" dirty="0" err="1">
                <a:latin typeface="Neue Haas Unica W1G" panose="020B0504030206020203" pitchFamily="34" charset="0"/>
                <a:ea typeface="Neue Haas Unica W1G" panose="020B0504030206020203" pitchFamily="34" charset="0"/>
                <a:cs typeface="Neue Haas Unica W1G" panose="020B0504030206020203" pitchFamily="34" charset="0"/>
              </a:rPr>
              <a:t>Avainapteekit</a:t>
            </a:r>
            <a:endParaRPr lang="en" sz="1800" dirty="0"/>
          </a:p>
          <a:p>
            <a:pPr algn="l" rtl="0"/>
            <a:r>
              <a:rPr lang="en" sz="1600" b="0" i="0" u="none" baseline="0" dirty="0"/>
              <a:t>Publisher: </a:t>
            </a:r>
            <a:r>
              <a:rPr lang="en" sz="1600" b="0" i="0" u="none" baseline="0" dirty="0" err="1"/>
              <a:t>Avainapteekit</a:t>
            </a:r>
            <a:r>
              <a:rPr lang="en" sz="1600" b="0" i="0" u="none" baseline="0" dirty="0"/>
              <a:t> Oy (a pharma</a:t>
            </a:r>
            <a:r>
              <a:rPr lang="en-GB" sz="1600" b="0" i="0" u="none" baseline="0" dirty="0"/>
              <a:t>c</a:t>
            </a:r>
            <a:r>
              <a:rPr lang="en" sz="1600" b="0" i="0" u="none" baseline="0" dirty="0"/>
              <a:t>y store chain)</a:t>
            </a:r>
          </a:p>
          <a:p>
            <a:pPr algn="l" rtl="0"/>
            <a:r>
              <a:rPr lang="en" sz="1600" b="0" i="0" u="none" baseline="0" dirty="0"/>
              <a:t>Published six times a year</a:t>
            </a:r>
          </a:p>
          <a:p>
            <a:pPr algn="l" rtl="0"/>
            <a:r>
              <a:rPr lang="en" sz="1600" b="0" i="0" u="none" baseline="0" dirty="0"/>
              <a:t>The magazine covers topics related to health and well-being and presents monthly offers.</a:t>
            </a:r>
          </a:p>
          <a:p>
            <a:pPr algn="l" rtl="0"/>
            <a:r>
              <a:rPr lang="en" sz="1600" b="0" i="0" u="none" baseline="0" dirty="0"/>
              <a:t>The printed magazine in available in </a:t>
            </a:r>
            <a:r>
              <a:rPr lang="en" sz="1600" b="0" i="0" u="none" baseline="0" dirty="0" err="1"/>
              <a:t>Avainapteekit</a:t>
            </a:r>
            <a:r>
              <a:rPr lang="en" sz="1600" b="0" i="0" u="none" baseline="0" dirty="0"/>
              <a:t> pharma</a:t>
            </a:r>
            <a:r>
              <a:rPr lang="en-GB" sz="1600" b="0" i="0" u="none" baseline="0" dirty="0"/>
              <a:t>c</a:t>
            </a:r>
            <a:r>
              <a:rPr lang="en" sz="1600" b="0" i="0" u="none" baseline="0" dirty="0" err="1"/>
              <a:t>ies</a:t>
            </a:r>
            <a:r>
              <a:rPr lang="en" sz="1600" b="0" i="0" u="none" baseline="0" dirty="0"/>
              <a:t> and delivered to people living near business premises. The electronic magazine is available online.</a:t>
            </a:r>
          </a:p>
        </p:txBody>
      </p:sp>
      <p:sp>
        <p:nvSpPr>
          <p:cNvPr id="7" name="Title 12">
            <a:extLst>
              <a:ext uri="{FF2B5EF4-FFF2-40B4-BE49-F238E27FC236}">
                <a16:creationId xmlns:a16="http://schemas.microsoft.com/office/drawing/2014/main" id="{00B4E6E6-A589-10EB-165F-B9B5D9B7BD3C}"/>
              </a:ext>
            </a:extLst>
          </p:cNvPr>
          <p:cNvSpPr txBox="1">
            <a:spLocks/>
          </p:cNvSpPr>
          <p:nvPr/>
        </p:nvSpPr>
        <p:spPr>
          <a:xfrm>
            <a:off x="1676400" y="705104"/>
            <a:ext cx="9144000" cy="11663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i="0" kern="1200">
                <a:solidFill>
                  <a:schemeClr val="tx2"/>
                </a:solidFill>
                <a:latin typeface="Clattering" pitchFamily="2" charset="0"/>
                <a:ea typeface="+mj-ea"/>
                <a:cs typeface="+mj-cs"/>
              </a:defRPr>
            </a:lvl1pPr>
          </a:lstStyle>
          <a:p>
            <a:pPr rtl="0"/>
            <a:r>
              <a:rPr lang="en" sz="4400" b="0" i="0" u="none" baseline="0">
                <a:latin typeface="Canela Medium" pitchFamily="2" charset="77"/>
                <a:ea typeface="Canela Medium" pitchFamily="2" charset="77"/>
                <a:cs typeface="Canela Medium" pitchFamily="2" charset="77"/>
              </a:rPr>
              <a:t>The customer media included in the study</a:t>
            </a:r>
          </a:p>
        </p:txBody>
      </p:sp>
    </p:spTree>
    <p:extLst>
      <p:ext uri="{BB962C8B-B14F-4D97-AF65-F5344CB8AC3E}">
        <p14:creationId xmlns:p14="http://schemas.microsoft.com/office/powerpoint/2010/main" val="8440857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pPr rtl="0"/>
            <a:r>
              <a:rPr lang="en" sz="2800" b="0" i="0" u="none" baseline="0">
                <a:solidFill>
                  <a:schemeClr val="tx2"/>
                </a:solidFill>
              </a:rPr>
              <a:t>Interest in content by reading habits and reader age</a:t>
            </a:r>
            <a:br>
              <a:rPr lang="en" sz="2800">
                <a:solidFill>
                  <a:schemeClr val="tx2"/>
                </a:solidFill>
              </a:rPr>
            </a:br>
            <a:br>
              <a:rPr lang="en" sz="1000">
                <a:solidFill>
                  <a:schemeClr val="tx2"/>
                </a:solidFill>
              </a:rPr>
            </a:br>
            <a:r>
              <a:rPr lang="en" sz="1600" b="0" i="0" u="none" baseline="0">
                <a:solidFill>
                  <a:schemeClr val="tx2"/>
                </a:solidFill>
              </a:rPr>
              <a:t>(rated on a scale of 4–10)</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rtl="0"/>
            <a:r>
              <a:rPr lang="en" sz="2200" b="0" i="0" u="none" baseline="0"/>
              <a:t>The youngest readers are also more critical about how interesting the content is.</a:t>
            </a:r>
          </a:p>
          <a:p>
            <a:endParaRPr lang="en" sz="500" dirty="0"/>
          </a:p>
          <a:p>
            <a:pPr rtl="0"/>
            <a:r>
              <a:rPr lang="en" sz="2200" b="0" i="0" u="none" baseline="0"/>
              <a:t>There is no difference between print and digital magazine readers.</a:t>
            </a:r>
          </a:p>
        </p:txBody>
      </p:sp>
      <p:graphicFrame>
        <p:nvGraphicFramePr>
          <p:cNvPr id="6" name="Chart 5">
            <a:extLst>
              <a:ext uri="{FF2B5EF4-FFF2-40B4-BE49-F238E27FC236}">
                <a16:creationId xmlns:a16="http://schemas.microsoft.com/office/drawing/2014/main" id="{EECAB5EE-C45C-C94E-AD43-F6A7CE436CD3}"/>
              </a:ext>
            </a:extLst>
          </p:cNvPr>
          <p:cNvGraphicFramePr/>
          <p:nvPr>
            <p:extLst>
              <p:ext uri="{D42A27DB-BD31-4B8C-83A1-F6EECF244321}">
                <p14:modId xmlns:p14="http://schemas.microsoft.com/office/powerpoint/2010/main" val="31413060"/>
              </p:ext>
            </p:extLst>
          </p:nvPr>
        </p:nvGraphicFramePr>
        <p:xfrm>
          <a:off x="-642256" y="1932296"/>
          <a:ext cx="7223760"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6401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pPr rtl="0"/>
            <a:r>
              <a:rPr lang="en" sz="2800" b="0" i="0" u="none" baseline="0">
                <a:solidFill>
                  <a:schemeClr val="tx2"/>
                </a:solidFill>
              </a:rPr>
              <a:t>Overall rating for the magazine by </a:t>
            </a:r>
            <a:br>
              <a:rPr lang="en" sz="2800">
                <a:solidFill>
                  <a:schemeClr val="tx2"/>
                </a:solidFill>
              </a:rPr>
            </a:br>
            <a:r>
              <a:rPr lang="en" sz="2800" b="0" i="0" u="none" baseline="0">
                <a:solidFill>
                  <a:schemeClr val="tx2"/>
                </a:solidFill>
              </a:rPr>
              <a:t>reading habits and reader age</a:t>
            </a:r>
            <a:br>
              <a:rPr lang="en" sz="2800">
                <a:solidFill>
                  <a:schemeClr val="tx2"/>
                </a:solidFill>
              </a:rPr>
            </a:br>
            <a:br>
              <a:rPr lang="en" sz="1000">
                <a:solidFill>
                  <a:schemeClr val="tx2"/>
                </a:solidFill>
              </a:rPr>
            </a:br>
            <a:r>
              <a:rPr lang="en" sz="1600" b="0" i="0" u="none" baseline="0">
                <a:solidFill>
                  <a:schemeClr val="tx2"/>
                </a:solidFill>
              </a:rPr>
              <a:t>(rated on a scale of 4–10)</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rtl="0"/>
            <a:r>
              <a:rPr lang="en" sz="2200" b="0" i="0" u="none" baseline="0"/>
              <a:t>People’s satisfaction with customer magazines increases with age, which is also seen in the overall rating.</a:t>
            </a:r>
          </a:p>
        </p:txBody>
      </p:sp>
      <p:graphicFrame>
        <p:nvGraphicFramePr>
          <p:cNvPr id="5" name="Chart 4">
            <a:extLst>
              <a:ext uri="{FF2B5EF4-FFF2-40B4-BE49-F238E27FC236}">
                <a16:creationId xmlns:a16="http://schemas.microsoft.com/office/drawing/2014/main" id="{267AF4CF-BCF3-AA4D-9F83-FFEA7C4DCB44}"/>
              </a:ext>
            </a:extLst>
          </p:cNvPr>
          <p:cNvGraphicFramePr/>
          <p:nvPr>
            <p:extLst>
              <p:ext uri="{D42A27DB-BD31-4B8C-83A1-F6EECF244321}">
                <p14:modId xmlns:p14="http://schemas.microsoft.com/office/powerpoint/2010/main" val="847305481"/>
              </p:ext>
            </p:extLst>
          </p:nvPr>
        </p:nvGraphicFramePr>
        <p:xfrm>
          <a:off x="-576943" y="1888753"/>
          <a:ext cx="7223760"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39186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BD70-BE53-054E-A9B0-A57BCA5B0020}"/>
              </a:ext>
            </a:extLst>
          </p:cNvPr>
          <p:cNvSpPr>
            <a:spLocks noGrp="1"/>
          </p:cNvSpPr>
          <p:nvPr>
            <p:ph type="title"/>
          </p:nvPr>
        </p:nvSpPr>
        <p:spPr>
          <a:xfrm>
            <a:off x="838200" y="448066"/>
            <a:ext cx="10515600" cy="1292086"/>
          </a:xfrm>
        </p:spPr>
        <p:txBody>
          <a:bodyPr/>
          <a:lstStyle/>
          <a:p>
            <a:pPr rtl="0"/>
            <a:r>
              <a:rPr lang="en" b="0" i="0" u="none" baseline="0"/>
              <a:t>Readership Essentials</a:t>
            </a:r>
          </a:p>
        </p:txBody>
      </p:sp>
      <p:sp>
        <p:nvSpPr>
          <p:cNvPr id="4" name="Content Placeholder 3">
            <a:extLst>
              <a:ext uri="{FF2B5EF4-FFF2-40B4-BE49-F238E27FC236}">
                <a16:creationId xmlns:a16="http://schemas.microsoft.com/office/drawing/2014/main" id="{771B9984-D4C7-8045-A58F-8A57AE413F0D}"/>
              </a:ext>
            </a:extLst>
          </p:cNvPr>
          <p:cNvSpPr>
            <a:spLocks noGrp="1"/>
          </p:cNvSpPr>
          <p:nvPr>
            <p:ph idx="11"/>
          </p:nvPr>
        </p:nvSpPr>
        <p:spPr>
          <a:xfrm>
            <a:off x="1323365" y="1328821"/>
            <a:ext cx="9689776" cy="5081113"/>
          </a:xfrm>
        </p:spPr>
        <p:txBody>
          <a:bodyPr anchor="ctr">
            <a:noAutofit/>
          </a:bodyPr>
          <a:lstStyle/>
          <a:p>
            <a:pPr rtl="0">
              <a:spcBef>
                <a:spcPts val="800"/>
              </a:spcBef>
            </a:pPr>
            <a:r>
              <a:rPr lang="en" sz="17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A print magazine is the most preferred way to receive information about a company in all age groups. For digital channels, the newsletter is the most popular, and even equally preferrable to a print magazine for digital magazine readers.</a:t>
            </a:r>
            <a:endParaRPr lang="en" sz="1700" dirty="0"/>
          </a:p>
          <a:p>
            <a:pPr rtl="0">
              <a:spcBef>
                <a:spcPts val="800"/>
              </a:spcBef>
            </a:pPr>
            <a:endParaRPr lang="en" sz="1700" dirty="0"/>
          </a:p>
          <a:p>
            <a:pPr rtl="0">
              <a:spcBef>
                <a:spcPts val="800"/>
              </a:spcBef>
            </a:pPr>
            <a:r>
              <a:rPr lang="en" sz="17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magazine has a positive impact on company perception according to </a:t>
            </a:r>
            <a:r>
              <a:rPr lang="en" sz="17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84% of respondents</a:t>
            </a:r>
            <a:r>
              <a:rPr lang="en" sz="1700" b="0" i="0" u="none" baseline="0"/>
              <a:t>. </a:t>
            </a:r>
            <a:r>
              <a:rPr lang="en" sz="17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It diversifies people’s perception of the company and strengthens the customer relationship.</a:t>
            </a:r>
          </a:p>
          <a:p>
            <a:pPr rtl="0">
              <a:spcBef>
                <a:spcPts val="800"/>
              </a:spcBef>
            </a:pPr>
            <a:endParaRPr lang="en" sz="1700" dirty="0"/>
          </a:p>
          <a:p>
            <a:pPr rtl="0">
              <a:spcBef>
                <a:spcPts val="800"/>
              </a:spcBef>
            </a:pPr>
            <a:r>
              <a:rPr lang="en" sz="17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67% get information about new products and services in the magazine </a:t>
            </a:r>
            <a:r>
              <a:rPr lang="en" sz="17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a fifth have told their friends about articles or products in the magazine.</a:t>
            </a:r>
          </a:p>
          <a:p>
            <a:pPr rtl="0">
              <a:spcBef>
                <a:spcPts val="800"/>
              </a:spcBef>
            </a:pPr>
            <a:endParaRPr lang="en" sz="1700" dirty="0"/>
          </a:p>
          <a:p>
            <a:pPr rtl="0">
              <a:spcBef>
                <a:spcPts val="800"/>
              </a:spcBef>
            </a:pPr>
            <a:r>
              <a:rPr lang="en" sz="17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People are very satisfied with their magazine – the rating on a school grading scale of 4–10 was </a:t>
            </a:r>
            <a:r>
              <a:rPr lang="en" sz="17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8.5</a:t>
            </a:r>
            <a:r>
              <a:rPr lang="en" sz="17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which is very good, close to excellent.</a:t>
            </a:r>
            <a:endParaRPr lang="en" sz="1700" dirty="0"/>
          </a:p>
        </p:txBody>
      </p:sp>
    </p:spTree>
    <p:extLst>
      <p:ext uri="{BB962C8B-B14F-4D97-AF65-F5344CB8AC3E}">
        <p14:creationId xmlns:p14="http://schemas.microsoft.com/office/powerpoint/2010/main" val="13805779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85E04A-BBD6-C04C-9B67-C0959A39B937}"/>
              </a:ext>
            </a:extLst>
          </p:cNvPr>
          <p:cNvSpPr>
            <a:spLocks noGrp="1"/>
          </p:cNvSpPr>
          <p:nvPr>
            <p:ph type="title"/>
          </p:nvPr>
        </p:nvSpPr>
        <p:spPr/>
        <p:txBody>
          <a:bodyPr/>
          <a:lstStyle/>
          <a:p>
            <a:pPr rtl="0"/>
            <a:r>
              <a:rPr lang="en" b="0" i="0" u="none" baseline="0">
                <a:solidFill>
                  <a:schemeClr val="bg2"/>
                </a:solidFill>
              </a:rPr>
              <a:t>4.</a:t>
            </a:r>
            <a:br>
              <a:rPr lang="en">
                <a:solidFill>
                  <a:schemeClr val="bg2"/>
                </a:solidFill>
              </a:rPr>
            </a:br>
            <a:r>
              <a:rPr lang="en" b="0" i="0" u="none" baseline="0">
                <a:solidFill>
                  <a:schemeClr val="bg2"/>
                </a:solidFill>
              </a:rPr>
              <a:t>Studied articles</a:t>
            </a:r>
          </a:p>
        </p:txBody>
      </p:sp>
    </p:spTree>
    <p:extLst>
      <p:ext uri="{BB962C8B-B14F-4D97-AF65-F5344CB8AC3E}">
        <p14:creationId xmlns:p14="http://schemas.microsoft.com/office/powerpoint/2010/main" val="29280764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EA9EBE-99C9-CD42-9CD4-0DD3F0867AF9}"/>
              </a:ext>
            </a:extLst>
          </p:cNvPr>
          <p:cNvSpPr>
            <a:spLocks noGrp="1"/>
          </p:cNvSpPr>
          <p:nvPr>
            <p:ph idx="11"/>
          </p:nvPr>
        </p:nvSpPr>
        <p:spPr>
          <a:xfrm>
            <a:off x="1689706" y="1670810"/>
            <a:ext cx="8824801" cy="3131997"/>
          </a:xfrm>
        </p:spPr>
        <p:txBody>
          <a:bodyPr anchor="ctr"/>
          <a:lstStyle/>
          <a:p>
            <a:pPr marL="0" indent="0" algn="ctr" rtl="0">
              <a:buNone/>
            </a:pPr>
            <a:r>
              <a:rPr lang="en" b="0" i="0" u="none" baseline="0"/>
              <a:t>The study asked readers to evaluate the articles in the studied issue of each magazine. Article-specific ratings have only been requested from those who said they read the article in question.</a:t>
            </a:r>
            <a:br>
              <a:rPr lang="en"/>
            </a:br>
            <a:endParaRPr lang="en" dirty="0"/>
          </a:p>
          <a:p>
            <a:pPr marL="0" indent="0" algn="ctr" rtl="0">
              <a:buNone/>
            </a:pPr>
            <a:r>
              <a:rPr lang="en" b="0" i="0" u="none" baseline="0"/>
              <a:t>97% read articles in print, 3% digitally.</a:t>
            </a:r>
          </a:p>
        </p:txBody>
      </p:sp>
    </p:spTree>
    <p:extLst>
      <p:ext uri="{BB962C8B-B14F-4D97-AF65-F5344CB8AC3E}">
        <p14:creationId xmlns:p14="http://schemas.microsoft.com/office/powerpoint/2010/main" val="3994464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8950374-49E7-3B4D-8CA3-D975957E7457}"/>
              </a:ext>
            </a:extLst>
          </p:cNvPr>
          <p:cNvGraphicFramePr/>
          <p:nvPr>
            <p:extLst>
              <p:ext uri="{D42A27DB-BD31-4B8C-83A1-F6EECF244321}">
                <p14:modId xmlns:p14="http://schemas.microsoft.com/office/powerpoint/2010/main" val="3873112932"/>
              </p:ext>
            </p:extLst>
          </p:nvPr>
        </p:nvGraphicFramePr>
        <p:xfrm>
          <a:off x="258629" y="2440254"/>
          <a:ext cx="6423949" cy="360032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13DC515-41C1-FD4F-A955-305D2941C128}"/>
              </a:ext>
            </a:extLst>
          </p:cNvPr>
          <p:cNvSpPr txBox="1"/>
          <p:nvPr/>
        </p:nvSpPr>
        <p:spPr>
          <a:xfrm>
            <a:off x="602311" y="1734873"/>
            <a:ext cx="6342188" cy="523220"/>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“Which of the following articles did you read?”</a:t>
            </a:r>
            <a:br>
              <a:rPr lang="en" sz="1400">
                <a:latin typeface="Neue Haas Unica W1G" panose="020B0504030206020203" pitchFamily="34" charset="0"/>
              </a:rPr>
            </a:br>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3,743 (only those who read the magazine)</a:t>
            </a:r>
          </a:p>
        </p:txBody>
      </p:sp>
      <p:sp>
        <p:nvSpPr>
          <p:cNvPr id="9" name="Text Placeholder 3">
            <a:extLst>
              <a:ext uri="{FF2B5EF4-FFF2-40B4-BE49-F238E27FC236}">
                <a16:creationId xmlns:a16="http://schemas.microsoft.com/office/drawing/2014/main" id="{B4F1BCC9-D79F-1D4A-A567-7A02AB7C7309}"/>
              </a:ext>
            </a:extLst>
          </p:cNvPr>
          <p:cNvSpPr txBox="1">
            <a:spLocks/>
          </p:cNvSpPr>
          <p:nvPr/>
        </p:nvSpPr>
        <p:spPr>
          <a:xfrm>
            <a:off x="8065850" y="1554763"/>
            <a:ext cx="3659703" cy="4169750"/>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1"/>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1"/>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rtl="0"/>
            <a:r>
              <a:rPr lang="en" sz="5400" b="0" i="0" u="none" baseline="0" dirty="0">
                <a:latin typeface="Neue Haas Unica W1G Medium" panose="020B0504030206020203" pitchFamily="34" charset="0"/>
                <a:ea typeface="Neue Haas Unica W1G Medium" panose="020B0504030206020203" pitchFamily="34" charset="0"/>
                <a:cs typeface="Neue Haas Unica W1G Medium" panose="020B0504030206020203" pitchFamily="34" charset="0"/>
              </a:rPr>
              <a:t>58%</a:t>
            </a:r>
            <a:r>
              <a:rPr lang="en" sz="2700" b="0" i="0" u="none" baseline="0" dirty="0">
                <a:latin typeface="Neue Haas Unica W1G Medium" panose="020B0504030206020203" pitchFamily="34" charset="0"/>
                <a:ea typeface="Neue Haas Unica W1G Medium" panose="020B0504030206020203" pitchFamily="34" charset="0"/>
                <a:cs typeface="Neue Haas Unica W1G Medium" panose="020B0504030206020203" pitchFamily="34" charset="0"/>
              </a:rPr>
              <a:t> </a:t>
            </a:r>
          </a:p>
          <a:p>
            <a:pPr algn="ctr" rtl="0"/>
            <a:r>
              <a:rPr lang="en" sz="2700" b="0" i="0" u="none" baseline="0" dirty="0">
                <a:latin typeface="Neue Haas Unica W1G Medium" panose="020B0504030206020203" pitchFamily="34" charset="0"/>
                <a:ea typeface="Neue Haas Unica W1G Medium" panose="020B0504030206020203" pitchFamily="34" charset="0"/>
                <a:cs typeface="Neue Haas Unica W1G Medium" panose="020B0504030206020203" pitchFamily="34" charset="0"/>
              </a:rPr>
              <a:t>= the average reading percentage of the studied articles.</a:t>
            </a:r>
          </a:p>
          <a:p>
            <a:pPr algn="ctr" rtl="0"/>
            <a:endParaRPr lang="en" sz="2700" dirty="0">
              <a:latin typeface="Neue Haas Unica W1G Medium" panose="020B0504030206020203" pitchFamily="34" charset="0"/>
            </a:endParaRPr>
          </a:p>
          <a:p>
            <a:pPr algn="ctr" rtl="0"/>
            <a:r>
              <a:rPr lang="en" sz="1900" b="0" i="0" u="none" baseline="0" dirty="0">
                <a:latin typeface="Neue Haas Unica W1G Medium" panose="020B0504030206020203" pitchFamily="34" charset="0"/>
                <a:ea typeface="Neue Haas Unica W1G Medium" panose="020B0504030206020203" pitchFamily="34" charset="0"/>
                <a:cs typeface="Neue Haas Unica W1G Medium" panose="020B0504030206020203" pitchFamily="34" charset="0"/>
              </a:rPr>
              <a:t>Note! Not all articles in the magazines </a:t>
            </a:r>
            <a:br>
              <a:rPr lang="en" sz="1900" dirty="0">
                <a:latin typeface="Neue Haas Unica W1G Medium" panose="020B0504030206020203" pitchFamily="34" charset="0"/>
              </a:rPr>
            </a:br>
            <a:r>
              <a:rPr lang="en" sz="1900" b="0" i="0" u="none" baseline="0" dirty="0">
                <a:latin typeface="Neue Haas Unica W1G Medium" panose="020B0504030206020203" pitchFamily="34" charset="0"/>
                <a:ea typeface="Neue Haas Unica W1G Medium" panose="020B0504030206020203" pitchFamily="34" charset="0"/>
                <a:cs typeface="Neue Haas Unica W1G Medium" panose="020B0504030206020203" pitchFamily="34" charset="0"/>
              </a:rPr>
              <a:t>were studied.</a:t>
            </a:r>
          </a:p>
        </p:txBody>
      </p:sp>
      <p:sp>
        <p:nvSpPr>
          <p:cNvPr id="11" name="Title 1">
            <a:extLst>
              <a:ext uri="{FF2B5EF4-FFF2-40B4-BE49-F238E27FC236}">
                <a16:creationId xmlns:a16="http://schemas.microsoft.com/office/drawing/2014/main" id="{B9B8F609-0F5C-5F41-97C5-C4354D4B60AC}"/>
              </a:ext>
            </a:extLst>
          </p:cNvPr>
          <p:cNvSpPr txBox="1">
            <a:spLocks/>
          </p:cNvSpPr>
          <p:nvPr/>
        </p:nvSpPr>
        <p:spPr>
          <a:xfrm>
            <a:off x="602311" y="148604"/>
            <a:ext cx="6342187" cy="113616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3500" b="0" i="0" kern="1200">
                <a:solidFill>
                  <a:schemeClr val="tx1"/>
                </a:solidFill>
                <a:latin typeface="Canela Medium" pitchFamily="2" charset="77"/>
                <a:ea typeface="+mj-ea"/>
                <a:cs typeface="+mj-cs"/>
              </a:defRPr>
            </a:lvl1pPr>
          </a:lstStyle>
          <a:p>
            <a:pPr rtl="0"/>
            <a:r>
              <a:rPr lang="en" sz="2800" b="0" i="0" u="none" baseline="0">
                <a:solidFill>
                  <a:schemeClr val="tx2"/>
                </a:solidFill>
              </a:rPr>
              <a:t>In total, 98% of respondents read at least one of the studied articles</a:t>
            </a:r>
            <a:endParaRPr lang="en" sz="3000" dirty="0">
              <a:solidFill>
                <a:schemeClr val="tx2"/>
              </a:solidFill>
            </a:endParaRPr>
          </a:p>
        </p:txBody>
      </p:sp>
    </p:spTree>
    <p:extLst>
      <p:ext uri="{BB962C8B-B14F-4D97-AF65-F5344CB8AC3E}">
        <p14:creationId xmlns:p14="http://schemas.microsoft.com/office/powerpoint/2010/main" val="21425008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D4AF689-172D-BA41-8DFB-EACCA9AD4366}"/>
              </a:ext>
            </a:extLst>
          </p:cNvPr>
          <p:cNvGraphicFramePr/>
          <p:nvPr>
            <p:extLst>
              <p:ext uri="{D42A27DB-BD31-4B8C-83A1-F6EECF244321}">
                <p14:modId xmlns:p14="http://schemas.microsoft.com/office/powerpoint/2010/main" val="458433498"/>
              </p:ext>
            </p:extLst>
          </p:nvPr>
        </p:nvGraphicFramePr>
        <p:xfrm>
          <a:off x="274857" y="2040147"/>
          <a:ext cx="6997094" cy="464132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271734"/>
          </a:xfrm>
        </p:spPr>
        <p:txBody>
          <a:bodyPr anchor="b">
            <a:normAutofit/>
          </a:bodyPr>
          <a:lstStyle/>
          <a:p>
            <a:pPr rtl="0"/>
            <a:r>
              <a:rPr lang="en" sz="2800" b="0" i="0" u="none" baseline="0">
                <a:solidFill>
                  <a:schemeClr val="tx2"/>
                </a:solidFill>
              </a:rPr>
              <a:t>How carefully did you read your best-voted article? </a:t>
            </a:r>
            <a:endParaRPr lang="en" sz="3000" dirty="0">
              <a:solidFill>
                <a:schemeClr val="tx2"/>
              </a:solidFill>
            </a:endParaRP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algn="ctr" rtl="0"/>
            <a:r>
              <a:rPr lang="en" sz="2000" b="0" i="0" u="none" baseline="0">
                <a:latin typeface="Neue Haas Unica W1G Medium" panose="020B0404030206020203" pitchFamily="34" charset="0"/>
                <a:ea typeface="Neue Haas Unica W1G Medium" panose="020B0404030206020203" pitchFamily="34" charset="0"/>
                <a:cs typeface="Neue Haas Unica W1G Medium" panose="020B0404030206020203" pitchFamily="34" charset="0"/>
              </a:rPr>
              <a:t>The best-voted article was read very carefully.</a:t>
            </a:r>
            <a:br>
              <a:rPr lang="en">
                <a:latin typeface="Neue Haas Unica W1G Medium" panose="020B0404030206020203" pitchFamily="34" charset="0"/>
              </a:rPr>
            </a:br>
            <a:endParaRPr lang="en" sz="1000" dirty="0">
              <a:latin typeface="Neue Haas Unica W1G Medium" panose="020B0404030206020203" pitchFamily="34" charset="0"/>
            </a:endParaRPr>
          </a:p>
          <a:p>
            <a:pPr algn="ctr" rtl="0"/>
            <a:r>
              <a:rPr lang="en" sz="44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78%</a:t>
            </a:r>
            <a:r>
              <a:rPr lang="en" sz="22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 </a:t>
            </a:r>
            <a:r>
              <a:rPr lang="en" sz="44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 </a:t>
            </a:r>
            <a:br>
              <a:rPr lang="en" sz="2200"/>
            </a:br>
            <a:r>
              <a:rPr lang="en" sz="2200" b="0" i="0" u="none" baseline="0"/>
              <a:t>read the whole article, </a:t>
            </a:r>
            <a:br>
              <a:rPr lang="en" sz="2200"/>
            </a:br>
            <a:r>
              <a:rPr lang="en" sz="2200" b="0" i="0" u="none" baseline="0"/>
              <a:t>99% read the article at least partially.</a:t>
            </a:r>
            <a:endParaRPr lang="en" sz="2200" dirty="0">
              <a:latin typeface="Neue Haas Unica W1G Medium" panose="020B0404030206020203" pitchFamily="34" charset="0"/>
            </a:endParaRPr>
          </a:p>
        </p:txBody>
      </p:sp>
      <p:sp>
        <p:nvSpPr>
          <p:cNvPr id="3" name="TextBox 2">
            <a:extLst>
              <a:ext uri="{FF2B5EF4-FFF2-40B4-BE49-F238E27FC236}">
                <a16:creationId xmlns:a16="http://schemas.microsoft.com/office/drawing/2014/main" id="{00850169-5D2D-7F48-820B-3EDB48E744F2}"/>
              </a:ext>
            </a:extLst>
          </p:cNvPr>
          <p:cNvSpPr txBox="1"/>
          <p:nvPr/>
        </p:nvSpPr>
        <p:spPr>
          <a:xfrm>
            <a:off x="2926080" y="1809549"/>
            <a:ext cx="4047926"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3,663 (only those who read articles)</a:t>
            </a:r>
          </a:p>
        </p:txBody>
      </p:sp>
    </p:spTree>
    <p:extLst>
      <p:ext uri="{BB962C8B-B14F-4D97-AF65-F5344CB8AC3E}">
        <p14:creationId xmlns:p14="http://schemas.microsoft.com/office/powerpoint/2010/main" val="38016918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8950374-49E7-3B4D-8CA3-D975957E7457}"/>
              </a:ext>
            </a:extLst>
          </p:cNvPr>
          <p:cNvGraphicFramePr/>
          <p:nvPr>
            <p:extLst>
              <p:ext uri="{D42A27DB-BD31-4B8C-83A1-F6EECF244321}">
                <p14:modId xmlns:p14="http://schemas.microsoft.com/office/powerpoint/2010/main" val="3109383372"/>
              </p:ext>
            </p:extLst>
          </p:nvPr>
        </p:nvGraphicFramePr>
        <p:xfrm>
          <a:off x="-1163571" y="1828800"/>
          <a:ext cx="12255682" cy="4808905"/>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0294"/>
            <a:ext cx="10515600" cy="853057"/>
          </a:xfrm>
        </p:spPr>
        <p:txBody>
          <a:bodyPr>
            <a:normAutofit/>
          </a:bodyPr>
          <a:lstStyle/>
          <a:p>
            <a:pPr algn="ctr" rtl="0">
              <a:lnSpc>
                <a:spcPts val="3000"/>
              </a:lnSpc>
            </a:pPr>
            <a:r>
              <a:rPr lang="en" sz="3200" b="0" i="0" u="none" baseline="0">
                <a:solidFill>
                  <a:schemeClr val="tx2"/>
                </a:solidFill>
              </a:rPr>
              <a:t>Article ratings</a:t>
            </a:r>
            <a:br>
              <a:rPr lang="en" sz="3200">
                <a:solidFill>
                  <a:schemeClr val="tx2"/>
                </a:solidFill>
              </a:rPr>
            </a:br>
            <a:r>
              <a:rPr lang="en" sz="2000" b="0" i="0" u="none" baseline="0">
                <a:solidFill>
                  <a:schemeClr val="tx2"/>
                </a:solidFill>
              </a:rPr>
              <a:t>(rated on a scale of 4–10)</a:t>
            </a:r>
            <a:endParaRPr lang="en" sz="2000" dirty="0"/>
          </a:p>
        </p:txBody>
      </p:sp>
      <p:cxnSp>
        <p:nvCxnSpPr>
          <p:cNvPr id="10" name="Straight Connector 9">
            <a:extLst>
              <a:ext uri="{FF2B5EF4-FFF2-40B4-BE49-F238E27FC236}">
                <a16:creationId xmlns:a16="http://schemas.microsoft.com/office/drawing/2014/main" id="{7E041FFE-0500-4640-9F09-5368A6FDD083}"/>
              </a:ext>
            </a:extLst>
          </p:cNvPr>
          <p:cNvCxnSpPr>
            <a:cxnSpLocks/>
          </p:cNvCxnSpPr>
          <p:nvPr/>
        </p:nvCxnSpPr>
        <p:spPr>
          <a:xfrm>
            <a:off x="1563266" y="1094430"/>
            <a:ext cx="86750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6B08FFD-8E73-0F49-BFDF-5C4985A90430}"/>
              </a:ext>
            </a:extLst>
          </p:cNvPr>
          <p:cNvSpPr txBox="1"/>
          <p:nvPr/>
        </p:nvSpPr>
        <p:spPr>
          <a:xfrm>
            <a:off x="2926079" y="1368913"/>
            <a:ext cx="6129081" cy="307777"/>
          </a:xfrm>
          <a:prstGeom prst="rect">
            <a:avLst/>
          </a:prstGeom>
          <a:noFill/>
          <a:ln w="12700">
            <a:solidFill>
              <a:schemeClr val="accent1"/>
            </a:solidFill>
            <a:prstDash val="sysDot"/>
          </a:ln>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Rating for different features of the selected article N = 3,663 (only those who read articles)</a:t>
            </a:r>
          </a:p>
        </p:txBody>
      </p:sp>
    </p:spTree>
    <p:extLst>
      <p:ext uri="{BB962C8B-B14F-4D97-AF65-F5344CB8AC3E}">
        <p14:creationId xmlns:p14="http://schemas.microsoft.com/office/powerpoint/2010/main" val="24455248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BD70-BE53-054E-A9B0-A57BCA5B0020}"/>
              </a:ext>
            </a:extLst>
          </p:cNvPr>
          <p:cNvSpPr>
            <a:spLocks noGrp="1"/>
          </p:cNvSpPr>
          <p:nvPr>
            <p:ph type="title"/>
          </p:nvPr>
        </p:nvSpPr>
        <p:spPr>
          <a:xfrm>
            <a:off x="838200" y="448066"/>
            <a:ext cx="10515600" cy="1292086"/>
          </a:xfrm>
        </p:spPr>
        <p:txBody>
          <a:bodyPr/>
          <a:lstStyle/>
          <a:p>
            <a:pPr rtl="0"/>
            <a:r>
              <a:rPr lang="en" b="0" i="0" u="none" baseline="0"/>
              <a:t>Reasons to read articles</a:t>
            </a:r>
          </a:p>
        </p:txBody>
      </p:sp>
      <p:sp>
        <p:nvSpPr>
          <p:cNvPr id="4" name="Content Placeholder 3">
            <a:extLst>
              <a:ext uri="{FF2B5EF4-FFF2-40B4-BE49-F238E27FC236}">
                <a16:creationId xmlns:a16="http://schemas.microsoft.com/office/drawing/2014/main" id="{771B9984-D4C7-8045-A58F-8A57AE413F0D}"/>
              </a:ext>
            </a:extLst>
          </p:cNvPr>
          <p:cNvSpPr>
            <a:spLocks noGrp="1"/>
          </p:cNvSpPr>
          <p:nvPr>
            <p:ph idx="11"/>
          </p:nvPr>
        </p:nvSpPr>
        <p:spPr>
          <a:xfrm>
            <a:off x="1323365" y="1328821"/>
            <a:ext cx="9689776" cy="5081113"/>
          </a:xfrm>
        </p:spPr>
        <p:txBody>
          <a:bodyPr anchor="ctr">
            <a:noAutofit/>
          </a:bodyPr>
          <a:lstStyle/>
          <a:p>
            <a:pPr rtl="0">
              <a:buFont typeface="+mj-lt"/>
              <a:buAutoNum type="arabicPeriod"/>
            </a:pPr>
            <a:r>
              <a:rPr lang="en" sz="1500" b="1"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Something important for the reader or their loved ones. </a:t>
            </a:r>
            <a:r>
              <a:rPr lang="en" sz="15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“I’m interested in history”, “A person I’m close to suffers from depression and anxiety”</a:t>
            </a:r>
            <a:br>
              <a:rPr lang="en" sz="1500">
                <a:effectLst/>
                <a:latin typeface="Neue Haas Unica W1G" panose="020B0504030206020203" pitchFamily="34" charset="0"/>
              </a:rPr>
            </a:br>
            <a:endParaRPr lang="en" sz="500" dirty="0">
              <a:effectLst/>
              <a:latin typeface="Neue Haas Unica W1G" panose="020B0504030206020203" pitchFamily="34" charset="0"/>
            </a:endParaRPr>
          </a:p>
          <a:p>
            <a:pPr rtl="0">
              <a:buFont typeface="+mj-lt"/>
              <a:buAutoNum type="arabicPeriod"/>
            </a:pPr>
            <a:r>
              <a:rPr lang="en" sz="15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Timeliness.</a:t>
            </a: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a:t>
            </a:r>
            <a:r>
              <a:rPr lang="en" sz="15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“Because I burn my skin every summer”, “Well-timed articles about housing company matters. Housing company meetings – spring - autumn and winter with their own activities.”</a:t>
            </a:r>
            <a:br>
              <a:rPr lang="en" sz="1500">
                <a:effectLst/>
                <a:latin typeface="Neue Haas Unica W1G" panose="020B0504030206020203" pitchFamily="34" charset="0"/>
              </a:rPr>
            </a:br>
            <a:endParaRPr lang="en" sz="500" dirty="0">
              <a:effectLst/>
              <a:latin typeface="Neue Haas Unica W1G" panose="020B0504030206020203" pitchFamily="34" charset="0"/>
            </a:endParaRPr>
          </a:p>
          <a:p>
            <a:pPr rtl="0">
              <a:buFont typeface="+mj-lt"/>
              <a:buAutoNum type="arabicPeriod"/>
            </a:pPr>
            <a:r>
              <a:rPr lang="en" sz="15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New information. </a:t>
            </a:r>
            <a:r>
              <a:rPr lang="en" sz="15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“There were products that I didn’t know were domestic.”, “New and important information, I hadn’t realized how important </a:t>
            </a:r>
            <a:r>
              <a:rPr lang="en" sz="1500" b="0" i="1"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Heterobasidion</a:t>
            </a:r>
            <a:r>
              <a:rPr lang="en" sz="15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 prevention was.”</a:t>
            </a:r>
            <a:br>
              <a:rPr lang="en" sz="1500">
                <a:effectLst/>
                <a:latin typeface="Neue Haas Unica W1G" panose="020B0504030206020203" pitchFamily="34" charset="0"/>
              </a:rPr>
            </a:br>
            <a:endParaRPr lang="en" sz="500" dirty="0">
              <a:effectLst/>
              <a:latin typeface="Neue Haas Unica W1G" panose="020B0504030206020203" pitchFamily="34" charset="0"/>
            </a:endParaRPr>
          </a:p>
          <a:p>
            <a:pPr rtl="0">
              <a:buFont typeface="+mj-lt"/>
              <a:buAutoNum type="arabicPeriod"/>
            </a:pPr>
            <a:r>
              <a:rPr lang="en" sz="15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Something special or rare. </a:t>
            </a:r>
            <a:r>
              <a:rPr lang="en" sz="15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“I’m interested in different dishes, even if I don’t try them myself.”, “there’s rarely stories about old ships”</a:t>
            </a:r>
            <a:br>
              <a:rPr lang="en" sz="1500">
                <a:effectLst/>
                <a:latin typeface="Neue Haas Unica W1G" panose="020B0504030206020203" pitchFamily="34" charset="0"/>
              </a:rPr>
            </a:br>
            <a:endParaRPr lang="en" sz="500" dirty="0">
              <a:effectLst/>
              <a:latin typeface="Neue Haas Unica W1G" panose="020B0504030206020203" pitchFamily="34" charset="0"/>
            </a:endParaRPr>
          </a:p>
          <a:p>
            <a:pPr rtl="0">
              <a:buFont typeface="+mj-lt"/>
              <a:buAutoNum type="arabicPeriod"/>
            </a:pPr>
            <a:r>
              <a:rPr lang="en" sz="15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A famous or interesting person. </a:t>
            </a:r>
            <a:r>
              <a:rPr lang="en" sz="15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“A unique couple”, “A person I know from the media.”</a:t>
            </a:r>
            <a:br>
              <a:rPr lang="en" sz="1500">
                <a:effectLst/>
                <a:latin typeface="Neue Haas Unica W1G" panose="020B0504030206020203" pitchFamily="34" charset="0"/>
              </a:rPr>
            </a:br>
            <a:endParaRPr lang="en" sz="500" dirty="0">
              <a:effectLst/>
              <a:latin typeface="Neue Haas Unica W1G" panose="020B0504030206020203" pitchFamily="34" charset="0"/>
            </a:endParaRPr>
          </a:p>
          <a:p>
            <a:pPr rtl="0">
              <a:buFont typeface="+mj-lt"/>
              <a:buAutoNum type="arabicPeriod"/>
            </a:pPr>
            <a:r>
              <a:rPr lang="en" sz="15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An appealing image or attractive visuals. </a:t>
            </a:r>
            <a:r>
              <a:rPr lang="en" sz="15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“I’m not really a fan of beer, but the images and leads were interesting.”</a:t>
            </a:r>
          </a:p>
        </p:txBody>
      </p:sp>
    </p:spTree>
    <p:extLst>
      <p:ext uri="{BB962C8B-B14F-4D97-AF65-F5344CB8AC3E}">
        <p14:creationId xmlns:p14="http://schemas.microsoft.com/office/powerpoint/2010/main" val="4992216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BD70-BE53-054E-A9B0-A57BCA5B0020}"/>
              </a:ext>
            </a:extLst>
          </p:cNvPr>
          <p:cNvSpPr>
            <a:spLocks noGrp="1"/>
          </p:cNvSpPr>
          <p:nvPr>
            <p:ph type="title"/>
          </p:nvPr>
        </p:nvSpPr>
        <p:spPr>
          <a:xfrm>
            <a:off x="838200" y="448066"/>
            <a:ext cx="10515600" cy="1292086"/>
          </a:xfrm>
        </p:spPr>
        <p:txBody>
          <a:bodyPr/>
          <a:lstStyle/>
          <a:p>
            <a:pPr rtl="0"/>
            <a:r>
              <a:rPr lang="en" b="0" i="0" u="none" baseline="0"/>
              <a:t>Studied articles as numbers</a:t>
            </a:r>
          </a:p>
        </p:txBody>
      </p:sp>
      <p:sp>
        <p:nvSpPr>
          <p:cNvPr id="4" name="Content Placeholder 3">
            <a:extLst>
              <a:ext uri="{FF2B5EF4-FFF2-40B4-BE49-F238E27FC236}">
                <a16:creationId xmlns:a16="http://schemas.microsoft.com/office/drawing/2014/main" id="{771B9984-D4C7-8045-A58F-8A57AE413F0D}"/>
              </a:ext>
            </a:extLst>
          </p:cNvPr>
          <p:cNvSpPr>
            <a:spLocks noGrp="1"/>
          </p:cNvSpPr>
          <p:nvPr>
            <p:ph idx="11"/>
          </p:nvPr>
        </p:nvSpPr>
        <p:spPr>
          <a:xfrm>
            <a:off x="1323365" y="1328821"/>
            <a:ext cx="9689776" cy="5081113"/>
          </a:xfrm>
        </p:spPr>
        <p:txBody>
          <a:bodyPr anchor="ctr">
            <a:noAutofit/>
          </a:bodyPr>
          <a:lstStyle/>
          <a:p>
            <a:pPr rtl="0">
              <a:spcBef>
                <a:spcPts val="800"/>
              </a:spcBef>
            </a:pPr>
            <a:r>
              <a:rPr lang="en" sz="15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In total, 58% of the studied articles were read. </a:t>
            </a: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Of the people who read a magazine, 99% read at least one of the studied articles (5 articles studied per magazine).</a:t>
            </a:r>
          </a:p>
          <a:p>
            <a:pPr rtl="0">
              <a:spcBef>
                <a:spcPts val="800"/>
              </a:spcBef>
            </a:pPr>
            <a:endParaRPr lang="en" sz="800" dirty="0"/>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best-voted article was read carefully – </a:t>
            </a:r>
            <a:r>
              <a:rPr lang="en" sz="15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78% read the whole article</a:t>
            </a: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99% read the article at least partially. </a:t>
            </a:r>
          </a:p>
          <a:p>
            <a:pPr rtl="0">
              <a:spcBef>
                <a:spcPts val="800"/>
              </a:spcBef>
            </a:pPr>
            <a:endParaRPr lang="en" sz="800" dirty="0"/>
          </a:p>
          <a:p>
            <a:pPr rtl="0">
              <a:spcBef>
                <a:spcPts val="800"/>
              </a:spcBef>
            </a:pP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a:t>
            </a:r>
            <a:r>
              <a:rPr lang="en" sz="15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overall rating for articles was 8.6.</a:t>
            </a: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The articles received a very good rating for clarity and readability (8.8). The weakest feature was evoking emotions (7.9).</a:t>
            </a:r>
          </a:p>
          <a:p>
            <a:pPr rtl="0">
              <a:spcBef>
                <a:spcPts val="800"/>
              </a:spcBef>
            </a:pPr>
            <a:endParaRPr lang="en" sz="800" dirty="0"/>
          </a:p>
          <a:p>
            <a:pPr rtl="0">
              <a:spcBef>
                <a:spcPts val="800"/>
              </a:spcBef>
            </a:pPr>
            <a:r>
              <a:rPr lang="en" sz="15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reasons for reading articles varied by magazine</a:t>
            </a:r>
            <a:r>
              <a:rPr lang="en" sz="15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but the following themes came up repeatedly: topics important to the reader or their loved ones, timeliness, new information, a rarely covered or special topic, a person who is famous or interesting (normal people were also considered interesting) and an appealing image or attractive visuals.</a:t>
            </a:r>
          </a:p>
        </p:txBody>
      </p:sp>
    </p:spTree>
    <p:extLst>
      <p:ext uri="{BB962C8B-B14F-4D97-AF65-F5344CB8AC3E}">
        <p14:creationId xmlns:p14="http://schemas.microsoft.com/office/powerpoint/2010/main" val="928012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4">
            <a:extLst>
              <a:ext uri="{FF2B5EF4-FFF2-40B4-BE49-F238E27FC236}">
                <a16:creationId xmlns:a16="http://schemas.microsoft.com/office/drawing/2014/main" id="{A231BA32-B0B6-7E57-7D3B-9F596B71A0A1}"/>
              </a:ext>
            </a:extLst>
          </p:cNvPr>
          <p:cNvSpPr txBox="1">
            <a:spLocks/>
          </p:cNvSpPr>
          <p:nvPr/>
        </p:nvSpPr>
        <p:spPr>
          <a:xfrm>
            <a:off x="7673447" y="2296731"/>
            <a:ext cx="4048650" cy="367982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 sz="1800" b="1" i="0" u="none" baseline="0" dirty="0" err="1">
                <a:latin typeface="Neue Haas Unica W1G" panose="020B0504030206020203" pitchFamily="34" charset="0"/>
                <a:ea typeface="Neue Haas Unica W1G" panose="020B0504030206020203" pitchFamily="34" charset="0"/>
                <a:cs typeface="Neue Haas Unica W1G" panose="020B0504030206020203" pitchFamily="34" charset="0"/>
              </a:rPr>
              <a:t>Etiketti</a:t>
            </a:r>
            <a:r>
              <a:rPr lang="en" sz="18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a:t>
            </a:r>
            <a:r>
              <a:rPr lang="en" sz="1800" b="1" i="0" u="none" baseline="0" dirty="0" err="1">
                <a:latin typeface="Neue Haas Unica W1G" panose="020B0504030206020203" pitchFamily="34" charset="0"/>
                <a:ea typeface="Neue Haas Unica W1G" panose="020B0504030206020203" pitchFamily="34" charset="0"/>
                <a:cs typeface="Neue Haas Unica W1G" panose="020B0504030206020203" pitchFamily="34" charset="0"/>
              </a:rPr>
              <a:t>Etiketten</a:t>
            </a:r>
            <a:endParaRPr lang="en" sz="1800" dirty="0"/>
          </a:p>
          <a:p>
            <a:pPr algn="l" rtl="0"/>
            <a:r>
              <a:rPr lang="en" sz="1600" b="0" i="0" u="none" baseline="0" dirty="0"/>
              <a:t>Publisher: </a:t>
            </a:r>
            <a:r>
              <a:rPr lang="en" sz="1600" b="0" i="0" u="none" baseline="0" dirty="0" err="1"/>
              <a:t>Alko</a:t>
            </a:r>
            <a:r>
              <a:rPr lang="en" sz="1600" b="0" i="0" u="none" baseline="0" dirty="0"/>
              <a:t> Oy </a:t>
            </a:r>
            <a:r>
              <a:rPr lang="en" sz="1600" dirty="0"/>
              <a:t>(</a:t>
            </a:r>
            <a:r>
              <a:rPr lang="en-GB" sz="1600" dirty="0" err="1"/>
              <a:t>Alko</a:t>
            </a:r>
            <a:r>
              <a:rPr lang="en-GB" sz="1600" dirty="0"/>
              <a:t> is the Finnish monopoly for distribution of wine, beer and spirits)</a:t>
            </a:r>
            <a:endParaRPr lang="en" sz="1600" dirty="0"/>
          </a:p>
          <a:p>
            <a:pPr algn="l" rtl="0"/>
            <a:r>
              <a:rPr lang="en" sz="1600" b="0" i="0" u="none" baseline="0" dirty="0"/>
              <a:t>Published four times a year.</a:t>
            </a:r>
          </a:p>
          <a:p>
            <a:pPr algn="l" rtl="0"/>
            <a:r>
              <a:rPr lang="en" sz="1600" b="0" i="0" u="none" baseline="0" dirty="0"/>
              <a:t>Published in Finnish and Swedish (this study included both language versions).</a:t>
            </a:r>
          </a:p>
          <a:p>
            <a:pPr algn="l" rtl="0"/>
            <a:r>
              <a:rPr lang="en" sz="1600" b="0" i="0" u="none" baseline="0" dirty="0" err="1"/>
              <a:t>Etiketti</a:t>
            </a:r>
            <a:r>
              <a:rPr lang="en" sz="1600" b="0" i="0" u="none" baseline="0" dirty="0"/>
              <a:t> serves those with a taste for good food and drink. The magazine includes topical recipes, articles and wine information. </a:t>
            </a:r>
            <a:r>
              <a:rPr lang="en" sz="1600" b="0" i="0" u="none" baseline="0" dirty="0" err="1"/>
              <a:t>Etiketti</a:t>
            </a:r>
            <a:r>
              <a:rPr lang="en" sz="1600" b="0" i="0" u="none" baseline="0" dirty="0"/>
              <a:t> helps readers choose food and drink pairings and gives advice on responsible drinking. </a:t>
            </a:r>
          </a:p>
          <a:p>
            <a:pPr algn="l" rtl="0"/>
            <a:r>
              <a:rPr lang="en" sz="1600" b="0" i="0" u="none" baseline="0" dirty="0"/>
              <a:t>The print magazine is available in </a:t>
            </a:r>
            <a:r>
              <a:rPr lang="en" sz="1600" b="0" i="0" u="none" baseline="0" dirty="0" err="1"/>
              <a:t>Alko</a:t>
            </a:r>
            <a:r>
              <a:rPr lang="en" sz="1600" b="0" i="0" u="none" baseline="0" dirty="0"/>
              <a:t> stores, and the electronic magazine is available online.</a:t>
            </a:r>
          </a:p>
        </p:txBody>
      </p:sp>
      <p:sp>
        <p:nvSpPr>
          <p:cNvPr id="9" name="Title 12">
            <a:extLst>
              <a:ext uri="{FF2B5EF4-FFF2-40B4-BE49-F238E27FC236}">
                <a16:creationId xmlns:a16="http://schemas.microsoft.com/office/drawing/2014/main" id="{B204C3EA-E94B-73EF-E37B-82DD5A2D67E5}"/>
              </a:ext>
            </a:extLst>
          </p:cNvPr>
          <p:cNvSpPr txBox="1">
            <a:spLocks/>
          </p:cNvSpPr>
          <p:nvPr/>
        </p:nvSpPr>
        <p:spPr>
          <a:xfrm>
            <a:off x="1676400" y="705104"/>
            <a:ext cx="9144000" cy="11663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i="0" kern="1200">
                <a:solidFill>
                  <a:schemeClr val="tx2"/>
                </a:solidFill>
                <a:latin typeface="Clattering" pitchFamily="2" charset="0"/>
                <a:ea typeface="+mj-ea"/>
                <a:cs typeface="+mj-cs"/>
              </a:defRPr>
            </a:lvl1pPr>
          </a:lstStyle>
          <a:p>
            <a:pPr rtl="0"/>
            <a:r>
              <a:rPr lang="en" sz="4400" b="0" i="0" u="none" baseline="0">
                <a:latin typeface="Canela Medium" pitchFamily="2" charset="77"/>
                <a:ea typeface="Canela Medium" pitchFamily="2" charset="77"/>
                <a:cs typeface="Canela Medium" pitchFamily="2" charset="77"/>
              </a:rPr>
              <a:t>The customer media included in the study</a:t>
            </a:r>
          </a:p>
        </p:txBody>
      </p:sp>
    </p:spTree>
    <p:extLst>
      <p:ext uri="{BB962C8B-B14F-4D97-AF65-F5344CB8AC3E}">
        <p14:creationId xmlns:p14="http://schemas.microsoft.com/office/powerpoint/2010/main" val="4951156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85E04A-BBD6-C04C-9B67-C0959A39B937}"/>
              </a:ext>
            </a:extLst>
          </p:cNvPr>
          <p:cNvSpPr>
            <a:spLocks noGrp="1"/>
          </p:cNvSpPr>
          <p:nvPr>
            <p:ph type="title"/>
          </p:nvPr>
        </p:nvSpPr>
        <p:spPr/>
        <p:txBody>
          <a:bodyPr/>
          <a:lstStyle/>
          <a:p>
            <a:pPr rtl="0"/>
            <a:r>
              <a:rPr lang="en" b="0" i="0" u="none" baseline="0">
                <a:solidFill>
                  <a:schemeClr val="bg2"/>
                </a:solidFill>
              </a:rPr>
              <a:t>5.</a:t>
            </a:r>
            <a:br>
              <a:rPr lang="en">
                <a:solidFill>
                  <a:schemeClr val="bg2"/>
                </a:solidFill>
              </a:rPr>
            </a:br>
            <a:r>
              <a:rPr lang="en" b="0" i="0" u="none" baseline="0">
                <a:solidFill>
                  <a:schemeClr val="bg2"/>
                </a:solidFill>
              </a:rPr>
              <a:t>Advertising</a:t>
            </a:r>
          </a:p>
        </p:txBody>
      </p:sp>
    </p:spTree>
    <p:extLst>
      <p:ext uri="{BB962C8B-B14F-4D97-AF65-F5344CB8AC3E}">
        <p14:creationId xmlns:p14="http://schemas.microsoft.com/office/powerpoint/2010/main" val="42776739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0294"/>
            <a:ext cx="10515600" cy="853057"/>
          </a:xfrm>
        </p:spPr>
        <p:txBody>
          <a:bodyPr>
            <a:noAutofit/>
          </a:bodyPr>
          <a:lstStyle/>
          <a:p>
            <a:pPr algn="ctr" rtl="0"/>
            <a:r>
              <a:rPr lang="en" sz="3200" b="0" i="0" u="none" baseline="0" dirty="0">
                <a:solidFill>
                  <a:schemeClr val="tx2"/>
                </a:solidFill>
              </a:rPr>
              <a:t>95% noticed at least one ad in the magazine</a:t>
            </a:r>
            <a:endParaRPr lang="en" sz="3200" dirty="0"/>
          </a:p>
        </p:txBody>
      </p:sp>
      <p:cxnSp>
        <p:nvCxnSpPr>
          <p:cNvPr id="10" name="Straight Connector 9">
            <a:extLst>
              <a:ext uri="{FF2B5EF4-FFF2-40B4-BE49-F238E27FC236}">
                <a16:creationId xmlns:a16="http://schemas.microsoft.com/office/drawing/2014/main" id="{7E041FFE-0500-4640-9F09-5368A6FDD083}"/>
              </a:ext>
            </a:extLst>
          </p:cNvPr>
          <p:cNvCxnSpPr>
            <a:cxnSpLocks/>
          </p:cNvCxnSpPr>
          <p:nvPr/>
        </p:nvCxnSpPr>
        <p:spPr>
          <a:xfrm>
            <a:off x="1563266" y="1094430"/>
            <a:ext cx="86750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D47EB21-A71D-4540-A5BB-6921C448FF1A}"/>
              </a:ext>
            </a:extLst>
          </p:cNvPr>
          <p:cNvSpPr txBox="1"/>
          <p:nvPr/>
        </p:nvSpPr>
        <p:spPr>
          <a:xfrm>
            <a:off x="8660055" y="2624429"/>
            <a:ext cx="2896945" cy="1815882"/>
          </a:xfrm>
          <a:prstGeom prst="rect">
            <a:avLst/>
          </a:prstGeom>
          <a:noFill/>
        </p:spPr>
        <p:txBody>
          <a:bodyPr wrap="square" rtlCol="0">
            <a:spAutoFit/>
          </a:bodyPr>
          <a:lstStyle/>
          <a:p>
            <a:pPr algn="ctr" rtl="0"/>
            <a:r>
              <a:rPr lang="en" sz="16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average value for noticing ads includes 19 studied ads. </a:t>
            </a:r>
          </a:p>
          <a:p>
            <a:pPr algn="ctr" rtl="0"/>
            <a:endParaRPr lang="en" sz="1600" dirty="0">
              <a:latin typeface="Neue Haas Unica W1G" panose="020B0504030206020203" pitchFamily="34" charset="0"/>
            </a:endParaRPr>
          </a:p>
          <a:p>
            <a:pPr algn="ctr" rtl="0"/>
            <a:r>
              <a:rPr lang="en" sz="16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ads on the back cover (2) are not included in the average value. </a:t>
            </a:r>
          </a:p>
        </p:txBody>
      </p:sp>
      <p:sp>
        <p:nvSpPr>
          <p:cNvPr id="12" name="TextBox 11">
            <a:extLst>
              <a:ext uri="{FF2B5EF4-FFF2-40B4-BE49-F238E27FC236}">
                <a16:creationId xmlns:a16="http://schemas.microsoft.com/office/drawing/2014/main" id="{D05EAB86-308C-1046-86C6-9A0B0F04D26E}"/>
              </a:ext>
            </a:extLst>
          </p:cNvPr>
          <p:cNvSpPr txBox="1"/>
          <p:nvPr/>
        </p:nvSpPr>
        <p:spPr>
          <a:xfrm>
            <a:off x="0" y="1279593"/>
            <a:ext cx="12191999" cy="307776"/>
          </a:xfrm>
          <a:prstGeom prst="rect">
            <a:avLst/>
          </a:prstGeom>
          <a:noFill/>
        </p:spPr>
        <p:txBody>
          <a:bodyPr wrap="square" rtlCol="0">
            <a:spAutoFit/>
          </a:bodyPr>
          <a:lstStyle/>
          <a:p>
            <a:pPr algn="ct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people who read a magazine N = 3,210</a:t>
            </a:r>
          </a:p>
        </p:txBody>
      </p:sp>
      <p:graphicFrame>
        <p:nvGraphicFramePr>
          <p:cNvPr id="7" name="Chart 6">
            <a:extLst>
              <a:ext uri="{FF2B5EF4-FFF2-40B4-BE49-F238E27FC236}">
                <a16:creationId xmlns:a16="http://schemas.microsoft.com/office/drawing/2014/main" id="{E19613AE-5D0E-446E-B238-52CD07A1FE22}"/>
              </a:ext>
            </a:extLst>
          </p:cNvPr>
          <p:cNvGraphicFramePr/>
          <p:nvPr>
            <p:extLst>
              <p:ext uri="{D42A27DB-BD31-4B8C-83A1-F6EECF244321}">
                <p14:modId xmlns:p14="http://schemas.microsoft.com/office/powerpoint/2010/main" val="1283664175"/>
              </p:ext>
            </p:extLst>
          </p:nvPr>
        </p:nvGraphicFramePr>
        <p:xfrm>
          <a:off x="1105063" y="1795435"/>
          <a:ext cx="7202425" cy="4169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51128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pPr rtl="0"/>
            <a:r>
              <a:rPr lang="en" sz="3200" b="0" i="0" u="none" baseline="0">
                <a:solidFill>
                  <a:schemeClr val="tx2"/>
                </a:solidFill>
              </a:rPr>
              <a:t>The noting score for ads* was 49% </a:t>
            </a:r>
          </a:p>
        </p:txBody>
      </p:sp>
      <p:sp>
        <p:nvSpPr>
          <p:cNvPr id="4" name="Text Placeholder 3">
            <a:extLst>
              <a:ext uri="{FF2B5EF4-FFF2-40B4-BE49-F238E27FC236}">
                <a16:creationId xmlns:a16="http://schemas.microsoft.com/office/drawing/2014/main" id="{45812C0B-E674-834F-BE02-32979997B018}"/>
              </a:ext>
            </a:extLst>
          </p:cNvPr>
          <p:cNvSpPr>
            <a:spLocks noGrp="1"/>
          </p:cNvSpPr>
          <p:nvPr>
            <p:ph type="body" sz="half" idx="2"/>
          </p:nvPr>
        </p:nvSpPr>
        <p:spPr/>
        <p:txBody>
          <a:bodyPr anchor="ctr">
            <a:normAutofit/>
          </a:bodyPr>
          <a:lstStyle/>
          <a:p>
            <a:pPr rtl="0"/>
            <a:r>
              <a:rPr lang="en" b="0" i="0" u="none" baseline="0"/>
              <a:t>Size matters in advertising – bigger ads were noticed most.</a:t>
            </a:r>
            <a:br>
              <a:rPr lang="en"/>
            </a:br>
            <a:endParaRPr lang="en" sz="1200" dirty="0"/>
          </a:p>
          <a:p>
            <a:pPr rtl="0"/>
            <a:r>
              <a:rPr lang="en" b="0" i="0" u="none" baseline="0"/>
              <a:t>The ads on the back cover were noticed by </a:t>
            </a:r>
            <a:br>
              <a:rPr lang="en"/>
            </a:br>
            <a:r>
              <a:rPr lang="en" b="0" i="0" u="none" baseline="0"/>
              <a:t>60% of readers.</a:t>
            </a:r>
          </a:p>
        </p:txBody>
      </p:sp>
      <p:sp>
        <p:nvSpPr>
          <p:cNvPr id="3" name="TextBox 2">
            <a:extLst>
              <a:ext uri="{FF2B5EF4-FFF2-40B4-BE49-F238E27FC236}">
                <a16:creationId xmlns:a16="http://schemas.microsoft.com/office/drawing/2014/main" id="{00850169-5D2D-7F48-820B-3EDB48E744F2}"/>
              </a:ext>
            </a:extLst>
          </p:cNvPr>
          <p:cNvSpPr txBox="1"/>
          <p:nvPr/>
        </p:nvSpPr>
        <p:spPr>
          <a:xfrm>
            <a:off x="602311" y="1603819"/>
            <a:ext cx="6413735" cy="523220"/>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19 ads, does not include ads on the back cover</a:t>
            </a:r>
            <a:br>
              <a:rPr lang="en" sz="1400">
                <a:latin typeface="Neue Haas Unica W1G" panose="020B0504030206020203" pitchFamily="34" charset="0"/>
              </a:rPr>
            </a:br>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those who read the most recent magazine | N = 3,210 </a:t>
            </a:r>
          </a:p>
        </p:txBody>
      </p:sp>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3624799087"/>
              </p:ext>
            </p:extLst>
          </p:nvPr>
        </p:nvGraphicFramePr>
        <p:xfrm>
          <a:off x="194871" y="1865429"/>
          <a:ext cx="7629995" cy="44261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94265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39B79-7B70-5540-BC0F-E7554655BECE}"/>
              </a:ext>
            </a:extLst>
          </p:cNvPr>
          <p:cNvSpPr>
            <a:spLocks noGrp="1"/>
          </p:cNvSpPr>
          <p:nvPr>
            <p:ph type="title"/>
          </p:nvPr>
        </p:nvSpPr>
        <p:spPr>
          <a:xfrm>
            <a:off x="602311" y="56325"/>
            <a:ext cx="6342187" cy="1498438"/>
          </a:xfrm>
        </p:spPr>
        <p:txBody>
          <a:bodyPr anchor="ctr">
            <a:normAutofit/>
          </a:bodyPr>
          <a:lstStyle/>
          <a:p>
            <a:pPr rtl="0"/>
            <a:r>
              <a:rPr lang="en" sz="3200" b="0" i="0" u="none" baseline="0">
                <a:solidFill>
                  <a:schemeClr val="tx2"/>
                </a:solidFill>
              </a:rPr>
              <a:t>The ad’s placement in the magazine is not the deciding factor for noticeability</a:t>
            </a:r>
            <a:endParaRPr lang="en" sz="3200" dirty="0">
              <a:solidFill>
                <a:schemeClr val="tx2"/>
              </a:solidFill>
            </a:endParaRPr>
          </a:p>
        </p:txBody>
      </p:sp>
      <p:graphicFrame>
        <p:nvGraphicFramePr>
          <p:cNvPr id="7" name="Chart 6">
            <a:extLst>
              <a:ext uri="{FF2B5EF4-FFF2-40B4-BE49-F238E27FC236}">
                <a16:creationId xmlns:a16="http://schemas.microsoft.com/office/drawing/2014/main" id="{07DF110D-651B-2F44-B559-94D93DEABF35}"/>
              </a:ext>
            </a:extLst>
          </p:cNvPr>
          <p:cNvGraphicFramePr/>
          <p:nvPr>
            <p:extLst>
              <p:ext uri="{D42A27DB-BD31-4B8C-83A1-F6EECF244321}">
                <p14:modId xmlns:p14="http://schemas.microsoft.com/office/powerpoint/2010/main" val="2443002543"/>
              </p:ext>
            </p:extLst>
          </p:nvPr>
        </p:nvGraphicFramePr>
        <p:xfrm>
          <a:off x="215900" y="2022108"/>
          <a:ext cx="7964912" cy="442618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4EB9806-D38E-4694-A1FA-40209EAD7F8F}"/>
              </a:ext>
            </a:extLst>
          </p:cNvPr>
          <p:cNvSpPr txBox="1"/>
          <p:nvPr/>
        </p:nvSpPr>
        <p:spPr>
          <a:xfrm>
            <a:off x="602311" y="1603819"/>
            <a:ext cx="6413735" cy="307777"/>
          </a:xfrm>
          <a:prstGeom prst="rect">
            <a:avLst/>
          </a:prstGeom>
          <a:noFill/>
        </p:spPr>
        <p:txBody>
          <a:bodyPr wrap="square" rtlCol="0">
            <a:spAutoFit/>
          </a:bodyPr>
          <a:lstStyle/>
          <a:p>
            <a:pPr algn="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those who read the most recent magazine | N = 3,210</a:t>
            </a:r>
          </a:p>
        </p:txBody>
      </p:sp>
      <p:sp>
        <p:nvSpPr>
          <p:cNvPr id="8" name="Text Placeholder 3">
            <a:extLst>
              <a:ext uri="{FF2B5EF4-FFF2-40B4-BE49-F238E27FC236}">
                <a16:creationId xmlns:a16="http://schemas.microsoft.com/office/drawing/2014/main" id="{EACB9FCC-6F2C-5E4B-AD07-AE4114F43070}"/>
              </a:ext>
            </a:extLst>
          </p:cNvPr>
          <p:cNvSpPr>
            <a:spLocks noGrp="1"/>
          </p:cNvSpPr>
          <p:nvPr>
            <p:ph type="body" sz="half" idx="2"/>
          </p:nvPr>
        </p:nvSpPr>
        <p:spPr>
          <a:xfrm>
            <a:off x="8065850" y="1554763"/>
            <a:ext cx="3659703" cy="4169750"/>
          </a:xfrm>
        </p:spPr>
        <p:txBody>
          <a:bodyPr anchor="ctr">
            <a:normAutofit/>
          </a:bodyPr>
          <a:lstStyle/>
          <a:p>
            <a:pPr rtl="0"/>
            <a:r>
              <a:rPr lang="en" b="0" i="0" u="none" baseline="0"/>
              <a:t>The ads are noticed just as well at the beginning, middle and end of the magazine.</a:t>
            </a:r>
            <a:br>
              <a:rPr lang="en"/>
            </a:br>
            <a:br>
              <a:rPr lang="en"/>
            </a:br>
            <a:r>
              <a:rPr lang="en" b="0" i="0" u="none" baseline="0"/>
              <a:t>(Ads on the back cover were noticed by </a:t>
            </a:r>
            <a:br>
              <a:rPr lang="en"/>
            </a:br>
            <a:r>
              <a:rPr lang="en" b="0" i="0" u="none" baseline="0"/>
              <a:t>60% of readers.)</a:t>
            </a:r>
          </a:p>
        </p:txBody>
      </p:sp>
    </p:spTree>
    <p:extLst>
      <p:ext uri="{BB962C8B-B14F-4D97-AF65-F5344CB8AC3E}">
        <p14:creationId xmlns:p14="http://schemas.microsoft.com/office/powerpoint/2010/main" val="103143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563266" y="220294"/>
            <a:ext cx="8675017" cy="853057"/>
          </a:xfrm>
        </p:spPr>
        <p:txBody>
          <a:bodyPr>
            <a:normAutofit fontScale="90000"/>
          </a:bodyPr>
          <a:lstStyle/>
          <a:p>
            <a:pPr algn="ctr" rtl="0"/>
            <a:r>
              <a:rPr lang="en" sz="3200" b="0" i="0" u="none" baseline="0">
                <a:solidFill>
                  <a:schemeClr val="tx2"/>
                </a:solidFill>
              </a:rPr>
              <a:t>How accurately did you read/consider the ad of your choice?</a:t>
            </a:r>
            <a:endParaRPr lang="en" sz="3200" dirty="0"/>
          </a:p>
        </p:txBody>
      </p:sp>
      <p:cxnSp>
        <p:nvCxnSpPr>
          <p:cNvPr id="10" name="Straight Connector 9">
            <a:extLst>
              <a:ext uri="{FF2B5EF4-FFF2-40B4-BE49-F238E27FC236}">
                <a16:creationId xmlns:a16="http://schemas.microsoft.com/office/drawing/2014/main" id="{7E041FFE-0500-4640-9F09-5368A6FDD083}"/>
              </a:ext>
            </a:extLst>
          </p:cNvPr>
          <p:cNvCxnSpPr>
            <a:cxnSpLocks/>
          </p:cNvCxnSpPr>
          <p:nvPr/>
        </p:nvCxnSpPr>
        <p:spPr>
          <a:xfrm>
            <a:off x="1563266" y="1094430"/>
            <a:ext cx="86750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ECFF5DBF-0473-A24D-B795-5868BBBFC848}"/>
              </a:ext>
            </a:extLst>
          </p:cNvPr>
          <p:cNvGraphicFramePr/>
          <p:nvPr>
            <p:extLst>
              <p:ext uri="{D42A27DB-BD31-4B8C-83A1-F6EECF244321}">
                <p14:modId xmlns:p14="http://schemas.microsoft.com/office/powerpoint/2010/main" val="1463650123"/>
              </p:ext>
            </p:extLst>
          </p:nvPr>
        </p:nvGraphicFramePr>
        <p:xfrm>
          <a:off x="107397" y="1802943"/>
          <a:ext cx="11586754" cy="39699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D05EAB86-308C-1046-86C6-9A0B0F04D26E}"/>
              </a:ext>
            </a:extLst>
          </p:cNvPr>
          <p:cNvSpPr txBox="1"/>
          <p:nvPr/>
        </p:nvSpPr>
        <p:spPr>
          <a:xfrm>
            <a:off x="0" y="1279593"/>
            <a:ext cx="12191999" cy="307776"/>
          </a:xfrm>
          <a:prstGeom prst="rect">
            <a:avLst/>
          </a:prstGeom>
          <a:noFill/>
        </p:spPr>
        <p:txBody>
          <a:bodyPr wrap="square" rtlCol="0">
            <a:spAutoFit/>
          </a:bodyPr>
          <a:lstStyle/>
          <a:p>
            <a:pPr algn="ct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2,878</a:t>
            </a:r>
          </a:p>
        </p:txBody>
      </p:sp>
    </p:spTree>
    <p:extLst>
      <p:ext uri="{BB962C8B-B14F-4D97-AF65-F5344CB8AC3E}">
        <p14:creationId xmlns:p14="http://schemas.microsoft.com/office/powerpoint/2010/main" val="7227165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563266" y="220294"/>
            <a:ext cx="8675017" cy="853057"/>
          </a:xfrm>
        </p:spPr>
        <p:txBody>
          <a:bodyPr>
            <a:normAutofit fontScale="90000"/>
          </a:bodyPr>
          <a:lstStyle/>
          <a:p>
            <a:pPr algn="ctr" rtl="0"/>
            <a:r>
              <a:rPr lang="en" sz="3200" b="0" i="0" u="none" baseline="0">
                <a:solidFill>
                  <a:schemeClr val="tx2"/>
                </a:solidFill>
              </a:rPr>
              <a:t>Which of the following statements apply to this ad? </a:t>
            </a:r>
            <a:endParaRPr lang="en" sz="3200" dirty="0"/>
          </a:p>
        </p:txBody>
      </p:sp>
      <p:cxnSp>
        <p:nvCxnSpPr>
          <p:cNvPr id="10" name="Straight Connector 9">
            <a:extLst>
              <a:ext uri="{FF2B5EF4-FFF2-40B4-BE49-F238E27FC236}">
                <a16:creationId xmlns:a16="http://schemas.microsoft.com/office/drawing/2014/main" id="{7E041FFE-0500-4640-9F09-5368A6FDD083}"/>
              </a:ext>
            </a:extLst>
          </p:cNvPr>
          <p:cNvCxnSpPr>
            <a:cxnSpLocks/>
          </p:cNvCxnSpPr>
          <p:nvPr/>
        </p:nvCxnSpPr>
        <p:spPr>
          <a:xfrm>
            <a:off x="1563266" y="1094430"/>
            <a:ext cx="86750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5EAB86-308C-1046-86C6-9A0B0F04D26E}"/>
              </a:ext>
            </a:extLst>
          </p:cNvPr>
          <p:cNvSpPr txBox="1"/>
          <p:nvPr/>
        </p:nvSpPr>
        <p:spPr>
          <a:xfrm>
            <a:off x="0" y="1279593"/>
            <a:ext cx="12191999" cy="307776"/>
          </a:xfrm>
          <a:prstGeom prst="rect">
            <a:avLst/>
          </a:prstGeom>
          <a:noFill/>
        </p:spPr>
        <p:txBody>
          <a:bodyPr wrap="square" rtlCol="0">
            <a:spAutoFit/>
          </a:bodyPr>
          <a:lstStyle/>
          <a:p>
            <a:pPr algn="ct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2,878</a:t>
            </a:r>
          </a:p>
        </p:txBody>
      </p:sp>
      <p:graphicFrame>
        <p:nvGraphicFramePr>
          <p:cNvPr id="7" name="Chart 6">
            <a:extLst>
              <a:ext uri="{FF2B5EF4-FFF2-40B4-BE49-F238E27FC236}">
                <a16:creationId xmlns:a16="http://schemas.microsoft.com/office/drawing/2014/main" id="{888AFEEC-4397-0D40-AE5C-00DC54CD6C5D}"/>
              </a:ext>
            </a:extLst>
          </p:cNvPr>
          <p:cNvGraphicFramePr/>
          <p:nvPr>
            <p:extLst>
              <p:ext uri="{D42A27DB-BD31-4B8C-83A1-F6EECF244321}">
                <p14:modId xmlns:p14="http://schemas.microsoft.com/office/powerpoint/2010/main" val="1203757030"/>
              </p:ext>
            </p:extLst>
          </p:nvPr>
        </p:nvGraphicFramePr>
        <p:xfrm>
          <a:off x="-1681655" y="1800486"/>
          <a:ext cx="13679691" cy="44283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63097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563266" y="220294"/>
            <a:ext cx="8675017" cy="853057"/>
          </a:xfrm>
        </p:spPr>
        <p:txBody>
          <a:bodyPr>
            <a:normAutofit/>
          </a:bodyPr>
          <a:lstStyle/>
          <a:p>
            <a:pPr algn="ctr" rtl="0"/>
            <a:r>
              <a:rPr lang="en" sz="3200" b="0" i="0" u="none" baseline="0">
                <a:solidFill>
                  <a:schemeClr val="tx2"/>
                </a:solidFill>
              </a:rPr>
              <a:t>What the best ad makes you do</a:t>
            </a:r>
            <a:endParaRPr lang="en" sz="3200" dirty="0"/>
          </a:p>
        </p:txBody>
      </p:sp>
      <p:cxnSp>
        <p:nvCxnSpPr>
          <p:cNvPr id="10" name="Straight Connector 9">
            <a:extLst>
              <a:ext uri="{FF2B5EF4-FFF2-40B4-BE49-F238E27FC236}">
                <a16:creationId xmlns:a16="http://schemas.microsoft.com/office/drawing/2014/main" id="{7E041FFE-0500-4640-9F09-5368A6FDD083}"/>
              </a:ext>
            </a:extLst>
          </p:cNvPr>
          <p:cNvCxnSpPr>
            <a:cxnSpLocks/>
          </p:cNvCxnSpPr>
          <p:nvPr/>
        </p:nvCxnSpPr>
        <p:spPr>
          <a:xfrm>
            <a:off x="1563266" y="1094430"/>
            <a:ext cx="86750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5EAB86-308C-1046-86C6-9A0B0F04D26E}"/>
              </a:ext>
            </a:extLst>
          </p:cNvPr>
          <p:cNvSpPr txBox="1"/>
          <p:nvPr/>
        </p:nvSpPr>
        <p:spPr>
          <a:xfrm>
            <a:off x="0" y="1279593"/>
            <a:ext cx="12191999" cy="307776"/>
          </a:xfrm>
          <a:prstGeom prst="rect">
            <a:avLst/>
          </a:prstGeom>
          <a:noFill/>
        </p:spPr>
        <p:txBody>
          <a:bodyPr wrap="square" rtlCol="0">
            <a:spAutoFit/>
          </a:bodyPr>
          <a:lstStyle/>
          <a:p>
            <a:pPr algn="ctr" rtl="0"/>
            <a:r>
              <a:rPr lang="en" sz="14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2,878</a:t>
            </a:r>
          </a:p>
        </p:txBody>
      </p:sp>
      <p:graphicFrame>
        <p:nvGraphicFramePr>
          <p:cNvPr id="7" name="Chart 6">
            <a:extLst>
              <a:ext uri="{FF2B5EF4-FFF2-40B4-BE49-F238E27FC236}">
                <a16:creationId xmlns:a16="http://schemas.microsoft.com/office/drawing/2014/main" id="{888AFEEC-4397-0D40-AE5C-00DC54CD6C5D}"/>
              </a:ext>
            </a:extLst>
          </p:cNvPr>
          <p:cNvGraphicFramePr/>
          <p:nvPr>
            <p:extLst>
              <p:ext uri="{D42A27DB-BD31-4B8C-83A1-F6EECF244321}">
                <p14:modId xmlns:p14="http://schemas.microsoft.com/office/powerpoint/2010/main" val="2558837986"/>
              </p:ext>
            </p:extLst>
          </p:nvPr>
        </p:nvGraphicFramePr>
        <p:xfrm>
          <a:off x="-378106" y="1800486"/>
          <a:ext cx="12192000" cy="44283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02310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10DE22-E16F-6246-85B3-AFD63C1CC7E8}"/>
              </a:ext>
            </a:extLst>
          </p:cNvPr>
          <p:cNvSpPr>
            <a:spLocks noGrp="1"/>
          </p:cNvSpPr>
          <p:nvPr>
            <p:ph type="title"/>
          </p:nvPr>
        </p:nvSpPr>
        <p:spPr/>
        <p:txBody>
          <a:bodyPr>
            <a:normAutofit/>
          </a:bodyPr>
          <a:lstStyle/>
          <a:p>
            <a:pPr rtl="0"/>
            <a:r>
              <a:rPr lang="en" sz="8000" b="0" i="0" u="none" baseline="0"/>
              <a:t>The most noticed and </a:t>
            </a:r>
            <a:br>
              <a:rPr lang="en" sz="8000"/>
            </a:br>
            <a:r>
              <a:rPr lang="en" sz="8000" b="0" i="0" u="none" baseline="0"/>
              <a:t>effective ads</a:t>
            </a:r>
          </a:p>
        </p:txBody>
      </p:sp>
    </p:spTree>
    <p:extLst>
      <p:ext uri="{BB962C8B-B14F-4D97-AF65-F5344CB8AC3E}">
        <p14:creationId xmlns:p14="http://schemas.microsoft.com/office/powerpoint/2010/main" val="27807915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toiletry, lotion&#10;&#10;Description automatically generated">
            <a:extLst>
              <a:ext uri="{FF2B5EF4-FFF2-40B4-BE49-F238E27FC236}">
                <a16:creationId xmlns:a16="http://schemas.microsoft.com/office/drawing/2014/main" id="{1181452E-9FC3-82BC-6321-B539605CBD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13886" y="1176055"/>
            <a:ext cx="3451318" cy="4505887"/>
          </a:xfrm>
          <a:prstGeom prst="rect">
            <a:avLst/>
          </a:prstGeom>
        </p:spPr>
      </p:pic>
      <p:pic>
        <p:nvPicPr>
          <p:cNvPr id="10" name="Picture 9">
            <a:extLst>
              <a:ext uri="{FF2B5EF4-FFF2-40B4-BE49-F238E27FC236}">
                <a16:creationId xmlns:a16="http://schemas.microsoft.com/office/drawing/2014/main" id="{C330878C-4858-4D4A-A6F2-C3AE516CC8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9396" t="-842" b="16248"/>
          <a:stretch/>
        </p:blipFill>
        <p:spPr>
          <a:xfrm rot="5400000">
            <a:off x="617793" y="-617792"/>
            <a:ext cx="1672197" cy="2907783"/>
          </a:xfrm>
          <a:prstGeom prst="rect">
            <a:avLst/>
          </a:prstGeom>
        </p:spPr>
      </p:pic>
      <p:sp>
        <p:nvSpPr>
          <p:cNvPr id="3" name="TextBox 2">
            <a:extLst>
              <a:ext uri="{FF2B5EF4-FFF2-40B4-BE49-F238E27FC236}">
                <a16:creationId xmlns:a16="http://schemas.microsoft.com/office/drawing/2014/main" id="{EDA4412C-027F-0843-BAF3-78C8FF6AD048}"/>
              </a:ext>
            </a:extLst>
          </p:cNvPr>
          <p:cNvSpPr txBox="1"/>
          <p:nvPr/>
        </p:nvSpPr>
        <p:spPr>
          <a:xfrm>
            <a:off x="55511" y="445571"/>
            <a:ext cx="2328472" cy="461665"/>
          </a:xfrm>
          <a:prstGeom prst="rect">
            <a:avLst/>
          </a:prstGeom>
          <a:noFill/>
        </p:spPr>
        <p:txBody>
          <a:bodyPr wrap="square" rtlCol="0">
            <a:spAutoFit/>
          </a:bodyPr>
          <a:lstStyle/>
          <a:p>
            <a:pPr algn="ctr" rtl="0"/>
            <a:r>
              <a:rPr lang="en" sz="2400" b="0" i="0" u="none" baseline="0">
                <a:solidFill>
                  <a:schemeClr val="tx2"/>
                </a:solidFill>
                <a:latin typeface="Canela Medium" pitchFamily="2" charset="77"/>
                <a:ea typeface="Canela Medium" pitchFamily="2" charset="77"/>
                <a:cs typeface="Canela Medium" pitchFamily="2" charset="77"/>
              </a:rPr>
              <a:t>Avainapteekit</a:t>
            </a:r>
          </a:p>
        </p:txBody>
      </p:sp>
      <p:sp>
        <p:nvSpPr>
          <p:cNvPr id="11" name="TextBox 10">
            <a:extLst>
              <a:ext uri="{FF2B5EF4-FFF2-40B4-BE49-F238E27FC236}">
                <a16:creationId xmlns:a16="http://schemas.microsoft.com/office/drawing/2014/main" id="{CBF21897-94AE-DC44-944A-927B97863023}"/>
              </a:ext>
            </a:extLst>
          </p:cNvPr>
          <p:cNvSpPr txBox="1"/>
          <p:nvPr/>
        </p:nvSpPr>
        <p:spPr>
          <a:xfrm>
            <a:off x="4746692" y="389720"/>
            <a:ext cx="3518512" cy="707886"/>
          </a:xfrm>
          <a:prstGeom prst="rect">
            <a:avLst/>
          </a:prstGeom>
          <a:noFill/>
        </p:spPr>
        <p:txBody>
          <a:bodyPr wrap="square" rtlCol="0">
            <a:spAutoFit/>
          </a:bodyPr>
          <a:lstStyle/>
          <a:p>
            <a:pPr algn="ctr" rtl="0"/>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Average </a:t>
            </a:r>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64%</a:t>
            </a:r>
          </a:p>
        </p:txBody>
      </p:sp>
      <p:sp>
        <p:nvSpPr>
          <p:cNvPr id="12" name="TextBox 11">
            <a:extLst>
              <a:ext uri="{FF2B5EF4-FFF2-40B4-BE49-F238E27FC236}">
                <a16:creationId xmlns:a16="http://schemas.microsoft.com/office/drawing/2014/main" id="{BA59900D-2F07-874C-8656-F13FBF2935C8}"/>
              </a:ext>
            </a:extLst>
          </p:cNvPr>
          <p:cNvSpPr txBox="1"/>
          <p:nvPr/>
        </p:nvSpPr>
        <p:spPr>
          <a:xfrm>
            <a:off x="8597900" y="2613390"/>
            <a:ext cx="3160012" cy="1631216"/>
          </a:xfrm>
          <a:prstGeom prst="rect">
            <a:avLst/>
          </a:prstGeom>
          <a:noFill/>
          <a:ln>
            <a:solidFill>
              <a:schemeClr val="accent1"/>
            </a:solidFill>
            <a:prstDash val="sysDot"/>
          </a:ln>
        </p:spPr>
        <p:txBody>
          <a:bodyPr wrap="square" rtlCol="0">
            <a:spAutoFit/>
          </a:bodyPr>
          <a:lstStyle/>
          <a:p>
            <a:pPr algn="ctr" rtl="0"/>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70% </a:t>
            </a:r>
          </a:p>
          <a:p>
            <a:pPr algn="ctr" rtl="0"/>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said that the ad was </a:t>
            </a:r>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clear and understandable.</a:t>
            </a:r>
            <a:br>
              <a:rPr lang="en" sz="2000">
                <a:solidFill>
                  <a:schemeClr val="tx2"/>
                </a:solidFill>
                <a:latin typeface="Neue Haas Unica W1G Medium" panose="020B0504030206020203" pitchFamily="34" charset="0"/>
              </a:rPr>
            </a:br>
            <a:endParaRPr lang="en" sz="2000" dirty="0">
              <a:solidFill>
                <a:schemeClr val="tx2"/>
              </a:solidFill>
              <a:latin typeface="Neue Haas Unica W1G Medium" panose="020B0504030206020203" pitchFamily="34" charset="0"/>
            </a:endParaRPr>
          </a:p>
        </p:txBody>
      </p:sp>
      <p:pic>
        <p:nvPicPr>
          <p:cNvPr id="18" name="Picture 17">
            <a:extLst>
              <a:ext uri="{FF2B5EF4-FFF2-40B4-BE49-F238E27FC236}">
                <a16:creationId xmlns:a16="http://schemas.microsoft.com/office/drawing/2014/main" id="{04791B4D-E283-6245-A619-13C31C4F9B1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243" r="36959" b="17402"/>
          <a:stretch/>
        </p:blipFill>
        <p:spPr>
          <a:xfrm rot="16200000">
            <a:off x="2176424" y="2540402"/>
            <a:ext cx="2398126" cy="2544102"/>
          </a:xfrm>
          <a:prstGeom prst="rect">
            <a:avLst/>
          </a:prstGeom>
        </p:spPr>
      </p:pic>
      <p:sp>
        <p:nvSpPr>
          <p:cNvPr id="13" name="TextBox 12">
            <a:extLst>
              <a:ext uri="{FF2B5EF4-FFF2-40B4-BE49-F238E27FC236}">
                <a16:creationId xmlns:a16="http://schemas.microsoft.com/office/drawing/2014/main" id="{8AB0F63C-21E7-124A-92C6-EE91586DCDC2}"/>
              </a:ext>
            </a:extLst>
          </p:cNvPr>
          <p:cNvSpPr txBox="1"/>
          <p:nvPr/>
        </p:nvSpPr>
        <p:spPr>
          <a:xfrm>
            <a:off x="2103435" y="3266149"/>
            <a:ext cx="2388401" cy="1092607"/>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37%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rated the ad as the best</a:t>
            </a:r>
          </a:p>
        </p:txBody>
      </p:sp>
      <p:sp>
        <p:nvSpPr>
          <p:cNvPr id="4" name="TextBox 3">
            <a:extLst>
              <a:ext uri="{FF2B5EF4-FFF2-40B4-BE49-F238E27FC236}">
                <a16:creationId xmlns:a16="http://schemas.microsoft.com/office/drawing/2014/main" id="{CA102A58-FCBA-C536-4520-96BB946179D6}"/>
              </a:ext>
            </a:extLst>
          </p:cNvPr>
          <p:cNvSpPr txBox="1"/>
          <p:nvPr/>
        </p:nvSpPr>
        <p:spPr>
          <a:xfrm>
            <a:off x="4813886" y="6268225"/>
            <a:ext cx="3160012" cy="400110"/>
          </a:xfrm>
          <a:prstGeom prst="rect">
            <a:avLst/>
          </a:prstGeom>
          <a:noFill/>
          <a:ln>
            <a:noFill/>
            <a:prstDash val="sysDot"/>
          </a:ln>
        </p:spPr>
        <p:txBody>
          <a:bodyPr wrap="square" rtlCol="0">
            <a:spAutoFit/>
          </a:bodyPr>
          <a:lstStyle/>
          <a:p>
            <a:pPr algn="ctr" rtl="0"/>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“The ad is clear and understandable”, </a:t>
            </a:r>
            <a:br>
              <a:rPr lang="en" sz="1000" i="1">
                <a:solidFill>
                  <a:schemeClr val="tx2"/>
                </a:solidFill>
                <a:latin typeface="Neue Haas Unica W1G" panose="020B0504030206020203" pitchFamily="34" charset="0"/>
              </a:rPr>
            </a:br>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average of studied ads 62%.</a:t>
            </a:r>
          </a:p>
        </p:txBody>
      </p:sp>
    </p:spTree>
    <p:extLst>
      <p:ext uri="{BB962C8B-B14F-4D97-AF65-F5344CB8AC3E}">
        <p14:creationId xmlns:p14="http://schemas.microsoft.com/office/powerpoint/2010/main" val="2243104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30878C-4858-4D4A-A6F2-C3AE516CC8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396" t="-842" b="16248"/>
          <a:stretch/>
        </p:blipFill>
        <p:spPr>
          <a:xfrm rot="5400000">
            <a:off x="617793" y="-617792"/>
            <a:ext cx="1672197" cy="2907783"/>
          </a:xfrm>
          <a:prstGeom prst="rect">
            <a:avLst/>
          </a:prstGeom>
        </p:spPr>
      </p:pic>
      <p:sp>
        <p:nvSpPr>
          <p:cNvPr id="3" name="TextBox 2">
            <a:extLst>
              <a:ext uri="{FF2B5EF4-FFF2-40B4-BE49-F238E27FC236}">
                <a16:creationId xmlns:a16="http://schemas.microsoft.com/office/drawing/2014/main" id="{EDA4412C-027F-0843-BAF3-78C8FF6AD048}"/>
              </a:ext>
            </a:extLst>
          </p:cNvPr>
          <p:cNvSpPr txBox="1"/>
          <p:nvPr/>
        </p:nvSpPr>
        <p:spPr>
          <a:xfrm>
            <a:off x="55511" y="445571"/>
            <a:ext cx="2328472" cy="461665"/>
          </a:xfrm>
          <a:prstGeom prst="rect">
            <a:avLst/>
          </a:prstGeom>
          <a:noFill/>
        </p:spPr>
        <p:txBody>
          <a:bodyPr wrap="square" rtlCol="0">
            <a:spAutoFit/>
          </a:bodyPr>
          <a:lstStyle/>
          <a:p>
            <a:pPr algn="ctr" rtl="0"/>
            <a:r>
              <a:rPr lang="en" sz="2400" b="0" i="0" u="none" baseline="0">
                <a:solidFill>
                  <a:schemeClr val="tx2"/>
                </a:solidFill>
                <a:latin typeface="Canela Medium" pitchFamily="2" charset="77"/>
                <a:ea typeface="Canela Medium" pitchFamily="2" charset="77"/>
                <a:cs typeface="Canela Medium" pitchFamily="2" charset="77"/>
              </a:rPr>
              <a:t>Avainapteekit</a:t>
            </a:r>
          </a:p>
        </p:txBody>
      </p:sp>
      <p:sp>
        <p:nvSpPr>
          <p:cNvPr id="11" name="TextBox 10">
            <a:extLst>
              <a:ext uri="{FF2B5EF4-FFF2-40B4-BE49-F238E27FC236}">
                <a16:creationId xmlns:a16="http://schemas.microsoft.com/office/drawing/2014/main" id="{CBF21897-94AE-DC44-944A-927B97863023}"/>
              </a:ext>
            </a:extLst>
          </p:cNvPr>
          <p:cNvSpPr txBox="1"/>
          <p:nvPr/>
        </p:nvSpPr>
        <p:spPr>
          <a:xfrm>
            <a:off x="4746692" y="389720"/>
            <a:ext cx="3518512" cy="707886"/>
          </a:xfrm>
          <a:prstGeom prst="rect">
            <a:avLst/>
          </a:prstGeom>
          <a:noFill/>
        </p:spPr>
        <p:txBody>
          <a:bodyPr wrap="square" rtlCol="0">
            <a:spAutoFit/>
          </a:bodyPr>
          <a:lstStyle/>
          <a:p>
            <a:pPr algn="ctr" rtl="0"/>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Noting score </a:t>
            </a:r>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36%</a:t>
            </a:r>
          </a:p>
        </p:txBody>
      </p:sp>
      <p:sp>
        <p:nvSpPr>
          <p:cNvPr id="12" name="TextBox 11">
            <a:extLst>
              <a:ext uri="{FF2B5EF4-FFF2-40B4-BE49-F238E27FC236}">
                <a16:creationId xmlns:a16="http://schemas.microsoft.com/office/drawing/2014/main" id="{BA59900D-2F07-874C-8656-F13FBF2935C8}"/>
              </a:ext>
            </a:extLst>
          </p:cNvPr>
          <p:cNvSpPr txBox="1"/>
          <p:nvPr/>
        </p:nvSpPr>
        <p:spPr>
          <a:xfrm>
            <a:off x="8289458" y="1967396"/>
            <a:ext cx="3160012" cy="3139321"/>
          </a:xfrm>
          <a:prstGeom prst="rect">
            <a:avLst/>
          </a:prstGeom>
          <a:noFill/>
          <a:ln>
            <a:solidFill>
              <a:schemeClr val="accent1"/>
            </a:solidFill>
            <a:prstDash val="sysDot"/>
          </a:ln>
        </p:spPr>
        <p:txBody>
          <a:bodyPr wrap="square" rtlCol="0">
            <a:spAutoFit/>
          </a:bodyPr>
          <a:lstStyle/>
          <a:p>
            <a:pPr algn="ctr" rtl="0"/>
            <a:br>
              <a:rPr lang="en">
                <a:solidFill>
                  <a:schemeClr val="tx2"/>
                </a:solidFill>
                <a:latin typeface="Neue Haas Unica W1G Medium" panose="020B0504030206020203" pitchFamily="34" charset="0"/>
              </a:rPr>
            </a:br>
            <a:r>
              <a:rPr lang="en"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The noting score is often lower for half-page ads compared to larger ads. </a:t>
            </a:r>
          </a:p>
          <a:p>
            <a:pPr algn="ctr" rtl="0"/>
            <a:endParaRPr lang="en" dirty="0">
              <a:solidFill>
                <a:schemeClr val="tx2"/>
              </a:solidFill>
              <a:latin typeface="Neue Haas Unica W1G Medium" panose="020B0504030206020203" pitchFamily="34" charset="0"/>
            </a:endParaRPr>
          </a:p>
          <a:p>
            <a:pPr algn="ctr" rtl="0"/>
            <a:r>
              <a:rPr lang="en"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An advertorial with a good headline might still interest readers who feel that </a:t>
            </a:r>
            <a:br>
              <a:rPr lang="en">
                <a:solidFill>
                  <a:schemeClr val="tx2"/>
                </a:solidFill>
                <a:latin typeface="Neue Haas Unica W1G Medium" panose="020B0504030206020203" pitchFamily="34" charset="0"/>
              </a:rPr>
            </a:br>
            <a:r>
              <a:rPr lang="en"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the topic is important.</a:t>
            </a:r>
            <a:br>
              <a:rPr lang="en">
                <a:solidFill>
                  <a:schemeClr val="tx2"/>
                </a:solidFill>
                <a:latin typeface="Neue Haas Unica W1G Medium" panose="020B0504030206020203" pitchFamily="34" charset="0"/>
              </a:rPr>
            </a:br>
            <a:endParaRPr lang="en" dirty="0">
              <a:solidFill>
                <a:schemeClr val="tx2"/>
              </a:solidFill>
              <a:latin typeface="Neue Haas Unica W1G Medium" panose="020B0504030206020203" pitchFamily="34" charset="0"/>
            </a:endParaRPr>
          </a:p>
        </p:txBody>
      </p:sp>
      <p:sp>
        <p:nvSpPr>
          <p:cNvPr id="13" name="TextBox 12">
            <a:extLst>
              <a:ext uri="{FF2B5EF4-FFF2-40B4-BE49-F238E27FC236}">
                <a16:creationId xmlns:a16="http://schemas.microsoft.com/office/drawing/2014/main" id="{8AB0F63C-21E7-124A-92C6-EE91586DCDC2}"/>
              </a:ext>
            </a:extLst>
          </p:cNvPr>
          <p:cNvSpPr txBox="1"/>
          <p:nvPr/>
        </p:nvSpPr>
        <p:spPr>
          <a:xfrm>
            <a:off x="2907783" y="3266149"/>
            <a:ext cx="2388401" cy="1092607"/>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37%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rated the ad as the best</a:t>
            </a:r>
          </a:p>
        </p:txBody>
      </p:sp>
      <p:pic>
        <p:nvPicPr>
          <p:cNvPr id="4" name="Picture 3" descr="Text, whiteboard&#10;&#10;Description automatically generated">
            <a:extLst>
              <a:ext uri="{FF2B5EF4-FFF2-40B4-BE49-F238E27FC236}">
                <a16:creationId xmlns:a16="http://schemas.microsoft.com/office/drawing/2014/main" id="{90BB2CE0-5892-0950-9BC1-97C2BA108B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1886" y="1156904"/>
            <a:ext cx="2067923" cy="5399576"/>
          </a:xfrm>
          <a:prstGeom prst="rect">
            <a:avLst/>
          </a:prstGeom>
        </p:spPr>
      </p:pic>
      <p:grpSp>
        <p:nvGrpSpPr>
          <p:cNvPr id="14" name="Group 13">
            <a:extLst>
              <a:ext uri="{FF2B5EF4-FFF2-40B4-BE49-F238E27FC236}">
                <a16:creationId xmlns:a16="http://schemas.microsoft.com/office/drawing/2014/main" id="{6E559C55-E544-83D9-D088-55C8C4933B7A}"/>
              </a:ext>
            </a:extLst>
          </p:cNvPr>
          <p:cNvGrpSpPr/>
          <p:nvPr/>
        </p:nvGrpSpPr>
        <p:grpSpPr>
          <a:xfrm>
            <a:off x="2424196" y="1967397"/>
            <a:ext cx="4081752" cy="2597504"/>
            <a:chOff x="2509546" y="2664190"/>
            <a:chExt cx="4081752" cy="2597504"/>
          </a:xfrm>
        </p:grpSpPr>
        <p:pic>
          <p:nvPicPr>
            <p:cNvPr id="7" name="Picture 6">
              <a:extLst>
                <a:ext uri="{FF2B5EF4-FFF2-40B4-BE49-F238E27FC236}">
                  <a16:creationId xmlns:a16="http://schemas.microsoft.com/office/drawing/2014/main" id="{FCC63B77-2A7D-D462-8BEC-5E80A5A671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43" r="36959" b="17402"/>
            <a:stretch/>
          </p:blipFill>
          <p:spPr>
            <a:xfrm rot="16200000">
              <a:off x="2663272" y="2591202"/>
              <a:ext cx="2398126" cy="2544102"/>
            </a:xfrm>
            <a:prstGeom prst="rect">
              <a:avLst/>
            </a:prstGeom>
          </p:spPr>
        </p:pic>
        <p:sp>
          <p:nvSpPr>
            <p:cNvPr id="8" name="TextBox 7">
              <a:extLst>
                <a:ext uri="{FF2B5EF4-FFF2-40B4-BE49-F238E27FC236}">
                  <a16:creationId xmlns:a16="http://schemas.microsoft.com/office/drawing/2014/main" id="{BAD268AC-8EC5-570D-7E4F-D9B52085D6C9}"/>
                </a:ext>
              </a:extLst>
            </p:cNvPr>
            <p:cNvSpPr txBox="1"/>
            <p:nvPr/>
          </p:nvSpPr>
          <p:spPr>
            <a:xfrm>
              <a:off x="2509546" y="3259353"/>
              <a:ext cx="2388401" cy="1400383"/>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63%</a:t>
              </a:r>
              <a:r>
                <a:rPr lang="en" sz="12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 </a:t>
              </a:r>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of readers who noticed the ad looked at it more carefully.</a:t>
              </a:r>
            </a:p>
          </p:txBody>
        </p:sp>
        <p:sp>
          <p:nvSpPr>
            <p:cNvPr id="9" name="Arc 8">
              <a:extLst>
                <a:ext uri="{FF2B5EF4-FFF2-40B4-BE49-F238E27FC236}">
                  <a16:creationId xmlns:a16="http://schemas.microsoft.com/office/drawing/2014/main" id="{F8E3A31F-309E-712B-D0D3-61C661F4AD61}"/>
                </a:ext>
              </a:extLst>
            </p:cNvPr>
            <p:cNvSpPr/>
            <p:nvPr/>
          </p:nvSpPr>
          <p:spPr>
            <a:xfrm rot="10800000">
              <a:off x="4373794" y="4169087"/>
              <a:ext cx="2217504" cy="109260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
            </a:p>
          </p:txBody>
        </p:sp>
      </p:grpSp>
      <p:sp>
        <p:nvSpPr>
          <p:cNvPr id="2" name="TextBox 1">
            <a:extLst>
              <a:ext uri="{FF2B5EF4-FFF2-40B4-BE49-F238E27FC236}">
                <a16:creationId xmlns:a16="http://schemas.microsoft.com/office/drawing/2014/main" id="{E14DACD7-C1A3-CA56-0BE6-2EBC1D0D53CD}"/>
              </a:ext>
            </a:extLst>
          </p:cNvPr>
          <p:cNvSpPr txBox="1"/>
          <p:nvPr/>
        </p:nvSpPr>
        <p:spPr>
          <a:xfrm>
            <a:off x="2038390" y="6212374"/>
            <a:ext cx="3160012" cy="400110"/>
          </a:xfrm>
          <a:prstGeom prst="rect">
            <a:avLst/>
          </a:prstGeom>
          <a:noFill/>
          <a:ln>
            <a:noFill/>
            <a:prstDash val="sysDot"/>
          </a:ln>
        </p:spPr>
        <p:txBody>
          <a:bodyPr wrap="square" rtlCol="0">
            <a:spAutoFit/>
          </a:bodyPr>
          <a:lstStyle/>
          <a:p>
            <a:pPr algn="ctr" rtl="0"/>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“I looked at the ad more carefully”,</a:t>
            </a:r>
            <a:br>
              <a:rPr lang="en" sz="1000" i="1">
                <a:solidFill>
                  <a:schemeClr val="tx2"/>
                </a:solidFill>
                <a:latin typeface="Neue Haas Unica W1G" panose="020B0504030206020203" pitchFamily="34" charset="0"/>
              </a:rPr>
            </a:br>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average of studied ads 30%.</a:t>
            </a:r>
          </a:p>
        </p:txBody>
      </p:sp>
    </p:spTree>
    <p:extLst>
      <p:ext uri="{BB962C8B-B14F-4D97-AF65-F5344CB8AC3E}">
        <p14:creationId xmlns:p14="http://schemas.microsoft.com/office/powerpoint/2010/main" val="1249370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4">
            <a:extLst>
              <a:ext uri="{FF2B5EF4-FFF2-40B4-BE49-F238E27FC236}">
                <a16:creationId xmlns:a16="http://schemas.microsoft.com/office/drawing/2014/main" id="{A231BA32-B0B6-7E57-7D3B-9F596B71A0A1}"/>
              </a:ext>
            </a:extLst>
          </p:cNvPr>
          <p:cNvSpPr txBox="1">
            <a:spLocks/>
          </p:cNvSpPr>
          <p:nvPr/>
        </p:nvSpPr>
        <p:spPr>
          <a:xfrm>
            <a:off x="7673447" y="2388171"/>
            <a:ext cx="4048650" cy="367982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 sz="18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Helen</a:t>
            </a:r>
            <a:endParaRPr lang="en" sz="1800" dirty="0"/>
          </a:p>
          <a:p>
            <a:pPr algn="l" rtl="0"/>
            <a:r>
              <a:rPr lang="en" sz="1600" b="0" i="0" u="none" baseline="0" dirty="0"/>
              <a:t>Publisher: Helen Oy (</a:t>
            </a:r>
            <a:r>
              <a:rPr lang="en-GB" sz="1600" b="0" i="0" u="none" baseline="0" dirty="0"/>
              <a:t>one of the largest energy companies in Finland).</a:t>
            </a:r>
            <a:endParaRPr lang="en" sz="1600" b="0" i="0" u="none" baseline="0" dirty="0"/>
          </a:p>
          <a:p>
            <a:pPr algn="l" rtl="0"/>
            <a:r>
              <a:rPr lang="en" sz="1600" b="0" i="0" u="none" baseline="0" dirty="0"/>
              <a:t>Published twice a year.</a:t>
            </a:r>
          </a:p>
          <a:p>
            <a:pPr algn="l" rtl="0"/>
            <a:r>
              <a:rPr lang="en" sz="1600" b="0" i="0" u="none" baseline="0" dirty="0"/>
              <a:t>Published in Finnish, Swedish and English (this study included the Finnish language version).</a:t>
            </a:r>
          </a:p>
          <a:p>
            <a:pPr algn="l" rtl="0"/>
            <a:r>
              <a:rPr lang="en" sz="1600" b="0" i="0" u="none" baseline="0" dirty="0"/>
              <a:t>The magazine covers topics related to energy.</a:t>
            </a:r>
          </a:p>
          <a:p>
            <a:pPr algn="l" rtl="0"/>
            <a:r>
              <a:rPr lang="en" sz="1600" b="0" i="0" u="none" baseline="0" dirty="0"/>
              <a:t>The print magazine is delivered to customers’ homes, the electronic magazine is available online as a downloadable PDF.</a:t>
            </a:r>
          </a:p>
        </p:txBody>
      </p:sp>
      <p:sp>
        <p:nvSpPr>
          <p:cNvPr id="9" name="Title 12">
            <a:extLst>
              <a:ext uri="{FF2B5EF4-FFF2-40B4-BE49-F238E27FC236}">
                <a16:creationId xmlns:a16="http://schemas.microsoft.com/office/drawing/2014/main" id="{B204C3EA-E94B-73EF-E37B-82DD5A2D67E5}"/>
              </a:ext>
            </a:extLst>
          </p:cNvPr>
          <p:cNvSpPr txBox="1">
            <a:spLocks/>
          </p:cNvSpPr>
          <p:nvPr/>
        </p:nvSpPr>
        <p:spPr>
          <a:xfrm>
            <a:off x="1676400" y="705104"/>
            <a:ext cx="9144000" cy="11663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i="0" kern="1200">
                <a:solidFill>
                  <a:schemeClr val="tx2"/>
                </a:solidFill>
                <a:latin typeface="Clattering" pitchFamily="2" charset="0"/>
                <a:ea typeface="+mj-ea"/>
                <a:cs typeface="+mj-cs"/>
              </a:defRPr>
            </a:lvl1pPr>
          </a:lstStyle>
          <a:p>
            <a:pPr rtl="0"/>
            <a:r>
              <a:rPr lang="en" sz="4400" b="0" i="0" u="none" baseline="0">
                <a:latin typeface="Canela Medium" pitchFamily="2" charset="77"/>
                <a:ea typeface="Canela Medium" pitchFamily="2" charset="77"/>
                <a:cs typeface="Canela Medium" pitchFamily="2" charset="77"/>
              </a:rPr>
              <a:t>The customer media included in the study</a:t>
            </a:r>
          </a:p>
        </p:txBody>
      </p:sp>
    </p:spTree>
    <p:extLst>
      <p:ext uri="{BB962C8B-B14F-4D97-AF65-F5344CB8AC3E}">
        <p14:creationId xmlns:p14="http://schemas.microsoft.com/office/powerpoint/2010/main" val="38977555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30878C-4858-4D4A-A6F2-C3AE516CC8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396" t="-842" b="16248"/>
          <a:stretch/>
        </p:blipFill>
        <p:spPr>
          <a:xfrm rot="5400000">
            <a:off x="617793" y="-617792"/>
            <a:ext cx="1672197" cy="2907783"/>
          </a:xfrm>
          <a:prstGeom prst="rect">
            <a:avLst/>
          </a:prstGeom>
        </p:spPr>
      </p:pic>
      <p:sp>
        <p:nvSpPr>
          <p:cNvPr id="3" name="TextBox 2">
            <a:extLst>
              <a:ext uri="{FF2B5EF4-FFF2-40B4-BE49-F238E27FC236}">
                <a16:creationId xmlns:a16="http://schemas.microsoft.com/office/drawing/2014/main" id="{EDA4412C-027F-0843-BAF3-78C8FF6AD048}"/>
              </a:ext>
            </a:extLst>
          </p:cNvPr>
          <p:cNvSpPr txBox="1"/>
          <p:nvPr/>
        </p:nvSpPr>
        <p:spPr>
          <a:xfrm>
            <a:off x="55511" y="445571"/>
            <a:ext cx="2328472" cy="461665"/>
          </a:xfrm>
          <a:prstGeom prst="rect">
            <a:avLst/>
          </a:prstGeom>
          <a:noFill/>
        </p:spPr>
        <p:txBody>
          <a:bodyPr wrap="square" rtlCol="0">
            <a:spAutoFit/>
          </a:bodyPr>
          <a:lstStyle/>
          <a:p>
            <a:pPr algn="ctr" rtl="0"/>
            <a:r>
              <a:rPr lang="en" sz="2400" b="0" i="0" u="none" baseline="0">
                <a:solidFill>
                  <a:schemeClr val="tx2"/>
                </a:solidFill>
                <a:latin typeface="Canela Medium" pitchFamily="2" charset="77"/>
                <a:ea typeface="Canela Medium" pitchFamily="2" charset="77"/>
                <a:cs typeface="Canela Medium" pitchFamily="2" charset="77"/>
              </a:rPr>
              <a:t>Avainapteekit</a:t>
            </a:r>
          </a:p>
        </p:txBody>
      </p:sp>
      <p:sp>
        <p:nvSpPr>
          <p:cNvPr id="11" name="TextBox 10">
            <a:extLst>
              <a:ext uri="{FF2B5EF4-FFF2-40B4-BE49-F238E27FC236}">
                <a16:creationId xmlns:a16="http://schemas.microsoft.com/office/drawing/2014/main" id="{CBF21897-94AE-DC44-944A-927B97863023}"/>
              </a:ext>
            </a:extLst>
          </p:cNvPr>
          <p:cNvSpPr txBox="1"/>
          <p:nvPr/>
        </p:nvSpPr>
        <p:spPr>
          <a:xfrm>
            <a:off x="4746692" y="389720"/>
            <a:ext cx="3518512" cy="707886"/>
          </a:xfrm>
          <a:prstGeom prst="rect">
            <a:avLst/>
          </a:prstGeom>
          <a:noFill/>
        </p:spPr>
        <p:txBody>
          <a:bodyPr wrap="square" rtlCol="0">
            <a:spAutoFit/>
          </a:bodyPr>
          <a:lstStyle/>
          <a:p>
            <a:pPr algn="ctr" rtl="0"/>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Noting score </a:t>
            </a:r>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61%</a:t>
            </a:r>
          </a:p>
        </p:txBody>
      </p:sp>
      <p:pic>
        <p:nvPicPr>
          <p:cNvPr id="18" name="Picture 17">
            <a:extLst>
              <a:ext uri="{FF2B5EF4-FFF2-40B4-BE49-F238E27FC236}">
                <a16:creationId xmlns:a16="http://schemas.microsoft.com/office/drawing/2014/main" id="{04791B4D-E283-6245-A619-13C31C4F9B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43" r="36959" b="17402"/>
          <a:stretch/>
        </p:blipFill>
        <p:spPr>
          <a:xfrm rot="16200000">
            <a:off x="1910451" y="2274429"/>
            <a:ext cx="2656243" cy="2817931"/>
          </a:xfrm>
          <a:prstGeom prst="rect">
            <a:avLst/>
          </a:prstGeom>
        </p:spPr>
      </p:pic>
      <p:sp>
        <p:nvSpPr>
          <p:cNvPr id="13" name="TextBox 12">
            <a:extLst>
              <a:ext uri="{FF2B5EF4-FFF2-40B4-BE49-F238E27FC236}">
                <a16:creationId xmlns:a16="http://schemas.microsoft.com/office/drawing/2014/main" id="{8AB0F63C-21E7-124A-92C6-EE91586DCDC2}"/>
              </a:ext>
            </a:extLst>
          </p:cNvPr>
          <p:cNvSpPr txBox="1"/>
          <p:nvPr/>
        </p:nvSpPr>
        <p:spPr>
          <a:xfrm>
            <a:off x="1964890" y="3044476"/>
            <a:ext cx="2388401" cy="1400383"/>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84%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said that the ad was clear and understandable.</a:t>
            </a:r>
          </a:p>
        </p:txBody>
      </p:sp>
      <p:pic>
        <p:nvPicPr>
          <p:cNvPr id="4" name="Picture 3" descr="Text&#10;&#10;Description automatically generated with low confidence">
            <a:extLst>
              <a:ext uri="{FF2B5EF4-FFF2-40B4-BE49-F238E27FC236}">
                <a16:creationId xmlns:a16="http://schemas.microsoft.com/office/drawing/2014/main" id="{941272DB-A048-295F-DE71-05D36A59C3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7538" y="1290662"/>
            <a:ext cx="3491497" cy="4571710"/>
          </a:xfrm>
          <a:prstGeom prst="rect">
            <a:avLst/>
          </a:prstGeom>
        </p:spPr>
      </p:pic>
      <p:sp>
        <p:nvSpPr>
          <p:cNvPr id="2" name="TextBox 1">
            <a:extLst>
              <a:ext uri="{FF2B5EF4-FFF2-40B4-BE49-F238E27FC236}">
                <a16:creationId xmlns:a16="http://schemas.microsoft.com/office/drawing/2014/main" id="{F4DF7ADA-3913-EFD9-83B5-39E3EA85F452}"/>
              </a:ext>
            </a:extLst>
          </p:cNvPr>
          <p:cNvSpPr txBox="1"/>
          <p:nvPr/>
        </p:nvSpPr>
        <p:spPr>
          <a:xfrm>
            <a:off x="4813886" y="6190166"/>
            <a:ext cx="3160012" cy="400110"/>
          </a:xfrm>
          <a:prstGeom prst="rect">
            <a:avLst/>
          </a:prstGeom>
          <a:noFill/>
          <a:ln>
            <a:noFill/>
            <a:prstDash val="sysDot"/>
          </a:ln>
        </p:spPr>
        <p:txBody>
          <a:bodyPr wrap="square" rtlCol="0">
            <a:spAutoFit/>
          </a:bodyPr>
          <a:lstStyle/>
          <a:p>
            <a:pPr algn="ctr" rtl="0"/>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“The ad is clear and understandable”, </a:t>
            </a:r>
            <a:br>
              <a:rPr lang="en" sz="1000" i="1">
                <a:solidFill>
                  <a:schemeClr val="tx2"/>
                </a:solidFill>
                <a:latin typeface="Neue Haas Unica W1G" panose="020B0504030206020203" pitchFamily="34" charset="0"/>
              </a:rPr>
            </a:br>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average of studied ads 62%.</a:t>
            </a:r>
          </a:p>
        </p:txBody>
      </p:sp>
    </p:spTree>
    <p:extLst>
      <p:ext uri="{BB962C8B-B14F-4D97-AF65-F5344CB8AC3E}">
        <p14:creationId xmlns:p14="http://schemas.microsoft.com/office/powerpoint/2010/main" val="11246130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30878C-4858-4D4A-A6F2-C3AE516CC8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396" t="-842" b="16248"/>
          <a:stretch/>
        </p:blipFill>
        <p:spPr>
          <a:xfrm rot="5400000">
            <a:off x="617793" y="-617792"/>
            <a:ext cx="1672197" cy="2907783"/>
          </a:xfrm>
          <a:prstGeom prst="rect">
            <a:avLst/>
          </a:prstGeom>
        </p:spPr>
      </p:pic>
      <p:sp>
        <p:nvSpPr>
          <p:cNvPr id="3" name="TextBox 2">
            <a:extLst>
              <a:ext uri="{FF2B5EF4-FFF2-40B4-BE49-F238E27FC236}">
                <a16:creationId xmlns:a16="http://schemas.microsoft.com/office/drawing/2014/main" id="{EDA4412C-027F-0843-BAF3-78C8FF6AD048}"/>
              </a:ext>
            </a:extLst>
          </p:cNvPr>
          <p:cNvSpPr txBox="1"/>
          <p:nvPr/>
        </p:nvSpPr>
        <p:spPr>
          <a:xfrm>
            <a:off x="55511" y="445571"/>
            <a:ext cx="2328472" cy="461665"/>
          </a:xfrm>
          <a:prstGeom prst="rect">
            <a:avLst/>
          </a:prstGeom>
          <a:noFill/>
        </p:spPr>
        <p:txBody>
          <a:bodyPr wrap="square" rtlCol="0">
            <a:spAutoFit/>
          </a:bodyPr>
          <a:lstStyle/>
          <a:p>
            <a:pPr algn="ctr" rtl="0"/>
            <a:r>
              <a:rPr lang="en" sz="2400" b="0" i="0" u="none" baseline="0">
                <a:solidFill>
                  <a:schemeClr val="tx2"/>
                </a:solidFill>
                <a:latin typeface="Canela Medium" pitchFamily="2" charset="77"/>
                <a:ea typeface="Canela Medium" pitchFamily="2" charset="77"/>
                <a:cs typeface="Canela Medium" pitchFamily="2" charset="77"/>
              </a:rPr>
              <a:t>Etiketti</a:t>
            </a:r>
          </a:p>
        </p:txBody>
      </p:sp>
      <p:sp>
        <p:nvSpPr>
          <p:cNvPr id="11" name="TextBox 10">
            <a:extLst>
              <a:ext uri="{FF2B5EF4-FFF2-40B4-BE49-F238E27FC236}">
                <a16:creationId xmlns:a16="http://schemas.microsoft.com/office/drawing/2014/main" id="{CBF21897-94AE-DC44-944A-927B97863023}"/>
              </a:ext>
            </a:extLst>
          </p:cNvPr>
          <p:cNvSpPr txBox="1"/>
          <p:nvPr/>
        </p:nvSpPr>
        <p:spPr>
          <a:xfrm>
            <a:off x="4746692" y="389720"/>
            <a:ext cx="3518512" cy="707886"/>
          </a:xfrm>
          <a:prstGeom prst="rect">
            <a:avLst/>
          </a:prstGeom>
          <a:noFill/>
        </p:spPr>
        <p:txBody>
          <a:bodyPr wrap="square" rtlCol="0">
            <a:spAutoFit/>
          </a:bodyPr>
          <a:lstStyle/>
          <a:p>
            <a:pPr algn="ctr" rtl="0"/>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Noting score </a:t>
            </a:r>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59% (back cover)</a:t>
            </a:r>
          </a:p>
        </p:txBody>
      </p:sp>
      <p:sp>
        <p:nvSpPr>
          <p:cNvPr id="12" name="TextBox 11">
            <a:extLst>
              <a:ext uri="{FF2B5EF4-FFF2-40B4-BE49-F238E27FC236}">
                <a16:creationId xmlns:a16="http://schemas.microsoft.com/office/drawing/2014/main" id="{BA59900D-2F07-874C-8656-F13FBF2935C8}"/>
              </a:ext>
            </a:extLst>
          </p:cNvPr>
          <p:cNvSpPr txBox="1"/>
          <p:nvPr/>
        </p:nvSpPr>
        <p:spPr>
          <a:xfrm>
            <a:off x="8966716" y="1843950"/>
            <a:ext cx="2165253" cy="3170099"/>
          </a:xfrm>
          <a:prstGeom prst="rect">
            <a:avLst/>
          </a:prstGeom>
          <a:noFill/>
          <a:ln>
            <a:solidFill>
              <a:schemeClr val="accent1"/>
            </a:solidFill>
            <a:prstDash val="sysDot"/>
          </a:ln>
        </p:spPr>
        <p:txBody>
          <a:bodyPr wrap="square" rtlCol="0">
            <a:spAutoFit/>
          </a:bodyPr>
          <a:lstStyle/>
          <a:p>
            <a:pPr algn="ctr" rtl="0"/>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An ad on the back cover is usually noticed slightly better than ads elsewhere in the magazine.</a:t>
            </a:r>
            <a:br>
              <a:rPr lang="en" sz="2000">
                <a:solidFill>
                  <a:schemeClr val="tx2"/>
                </a:solidFill>
                <a:latin typeface="Neue Haas Unica W1G Medium" panose="020B0504030206020203" pitchFamily="34" charset="0"/>
              </a:rPr>
            </a:br>
            <a:endParaRPr lang="en" sz="2000" dirty="0">
              <a:solidFill>
                <a:schemeClr val="tx2"/>
              </a:solidFill>
              <a:latin typeface="Neue Haas Unica W1G Medium" panose="020B0504030206020203" pitchFamily="34" charset="0"/>
            </a:endParaRPr>
          </a:p>
        </p:txBody>
      </p:sp>
      <p:sp>
        <p:nvSpPr>
          <p:cNvPr id="13" name="TextBox 12">
            <a:extLst>
              <a:ext uri="{FF2B5EF4-FFF2-40B4-BE49-F238E27FC236}">
                <a16:creationId xmlns:a16="http://schemas.microsoft.com/office/drawing/2014/main" id="{8AB0F63C-21E7-124A-92C6-EE91586DCDC2}"/>
              </a:ext>
            </a:extLst>
          </p:cNvPr>
          <p:cNvSpPr txBox="1"/>
          <p:nvPr/>
        </p:nvSpPr>
        <p:spPr>
          <a:xfrm>
            <a:off x="2907783" y="3266149"/>
            <a:ext cx="2388401" cy="1092607"/>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37%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rated the ad as the best</a:t>
            </a:r>
          </a:p>
        </p:txBody>
      </p:sp>
      <p:pic>
        <p:nvPicPr>
          <p:cNvPr id="5" name="Picture 4">
            <a:extLst>
              <a:ext uri="{FF2B5EF4-FFF2-40B4-BE49-F238E27FC236}">
                <a16:creationId xmlns:a16="http://schemas.microsoft.com/office/drawing/2014/main" id="{31F5DF36-E710-E367-4164-751C8CCC2C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3884" y="1176055"/>
            <a:ext cx="3451319" cy="4708487"/>
          </a:xfrm>
          <a:prstGeom prst="rect">
            <a:avLst/>
          </a:prstGeom>
        </p:spPr>
      </p:pic>
      <p:pic>
        <p:nvPicPr>
          <p:cNvPr id="15" name="Picture 14">
            <a:extLst>
              <a:ext uri="{FF2B5EF4-FFF2-40B4-BE49-F238E27FC236}">
                <a16:creationId xmlns:a16="http://schemas.microsoft.com/office/drawing/2014/main" id="{20F2DE3A-5B13-829D-DCFE-5D15FA0299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43" r="36959" b="17402"/>
          <a:stretch/>
        </p:blipFill>
        <p:spPr>
          <a:xfrm rot="16200000">
            <a:off x="2026050" y="2025057"/>
            <a:ext cx="3046148" cy="3231570"/>
          </a:xfrm>
          <a:prstGeom prst="rect">
            <a:avLst/>
          </a:prstGeom>
        </p:spPr>
      </p:pic>
      <p:sp>
        <p:nvSpPr>
          <p:cNvPr id="16" name="TextBox 15">
            <a:extLst>
              <a:ext uri="{FF2B5EF4-FFF2-40B4-BE49-F238E27FC236}">
                <a16:creationId xmlns:a16="http://schemas.microsoft.com/office/drawing/2014/main" id="{FD151CC9-9177-30BA-903F-E0E665DB77CF}"/>
              </a:ext>
            </a:extLst>
          </p:cNvPr>
          <p:cNvSpPr txBox="1"/>
          <p:nvPr/>
        </p:nvSpPr>
        <p:spPr>
          <a:xfrm>
            <a:off x="2160303" y="2692359"/>
            <a:ext cx="2388401" cy="2015936"/>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43%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of the people who noticed the ad said that the ad stands out from the magazine’s other content</a:t>
            </a:r>
          </a:p>
        </p:txBody>
      </p:sp>
      <p:sp>
        <p:nvSpPr>
          <p:cNvPr id="18" name="Arc 17">
            <a:extLst>
              <a:ext uri="{FF2B5EF4-FFF2-40B4-BE49-F238E27FC236}">
                <a16:creationId xmlns:a16="http://schemas.microsoft.com/office/drawing/2014/main" id="{0B6019BD-B1F1-B773-9561-238E7BEC4C74}"/>
              </a:ext>
            </a:extLst>
          </p:cNvPr>
          <p:cNvSpPr/>
          <p:nvPr/>
        </p:nvSpPr>
        <p:spPr>
          <a:xfrm rot="8588646">
            <a:off x="7944137" y="2228223"/>
            <a:ext cx="1172491" cy="92827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
          </a:p>
        </p:txBody>
      </p:sp>
      <p:sp>
        <p:nvSpPr>
          <p:cNvPr id="2" name="TextBox 1">
            <a:extLst>
              <a:ext uri="{FF2B5EF4-FFF2-40B4-BE49-F238E27FC236}">
                <a16:creationId xmlns:a16="http://schemas.microsoft.com/office/drawing/2014/main" id="{E5759E33-4E8F-DA54-AFC3-E6A5DE57B185}"/>
              </a:ext>
            </a:extLst>
          </p:cNvPr>
          <p:cNvSpPr txBox="1"/>
          <p:nvPr/>
        </p:nvSpPr>
        <p:spPr>
          <a:xfrm>
            <a:off x="4813885" y="6184077"/>
            <a:ext cx="3451317" cy="400110"/>
          </a:xfrm>
          <a:prstGeom prst="rect">
            <a:avLst/>
          </a:prstGeom>
          <a:noFill/>
          <a:ln>
            <a:noFill/>
            <a:prstDash val="sysDot"/>
          </a:ln>
        </p:spPr>
        <p:txBody>
          <a:bodyPr wrap="square" rtlCol="0">
            <a:spAutoFit/>
          </a:bodyPr>
          <a:lstStyle/>
          <a:p>
            <a:pPr algn="ctr" rtl="0"/>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“The ad stands out and catches your attention among the magazine’s other content”, average of studied ads 25%.</a:t>
            </a:r>
          </a:p>
        </p:txBody>
      </p:sp>
    </p:spTree>
    <p:extLst>
      <p:ext uri="{BB962C8B-B14F-4D97-AF65-F5344CB8AC3E}">
        <p14:creationId xmlns:p14="http://schemas.microsoft.com/office/powerpoint/2010/main" val="22912655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5ED16F12-3BC9-303E-AB42-3AD3A4F4DCFD}"/>
              </a:ext>
            </a:extLst>
          </p:cNvPr>
          <p:cNvPicPr>
            <a:picLocks noChangeAspect="1"/>
          </p:cNvPicPr>
          <p:nvPr/>
        </p:nvPicPr>
        <p:blipFill>
          <a:blip r:embed="rId2"/>
          <a:stretch>
            <a:fillRect/>
          </a:stretch>
        </p:blipFill>
        <p:spPr>
          <a:xfrm>
            <a:off x="4659481" y="1176054"/>
            <a:ext cx="3692933" cy="4708487"/>
          </a:xfrm>
          <a:prstGeom prst="rect">
            <a:avLst/>
          </a:prstGeom>
          <a:ln>
            <a:solidFill>
              <a:schemeClr val="accent6">
                <a:lumMod val="40000"/>
                <a:lumOff val="60000"/>
              </a:schemeClr>
            </a:solidFill>
          </a:ln>
        </p:spPr>
      </p:pic>
      <p:pic>
        <p:nvPicPr>
          <p:cNvPr id="10" name="Picture 9">
            <a:extLst>
              <a:ext uri="{FF2B5EF4-FFF2-40B4-BE49-F238E27FC236}">
                <a16:creationId xmlns:a16="http://schemas.microsoft.com/office/drawing/2014/main" id="{C330878C-4858-4D4A-A6F2-C3AE516CC8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9396" t="-842" b="16248"/>
          <a:stretch/>
        </p:blipFill>
        <p:spPr>
          <a:xfrm rot="5400000">
            <a:off x="617793" y="-617792"/>
            <a:ext cx="1672197" cy="2907783"/>
          </a:xfrm>
          <a:prstGeom prst="rect">
            <a:avLst/>
          </a:prstGeom>
        </p:spPr>
      </p:pic>
      <p:sp>
        <p:nvSpPr>
          <p:cNvPr id="3" name="TextBox 2">
            <a:extLst>
              <a:ext uri="{FF2B5EF4-FFF2-40B4-BE49-F238E27FC236}">
                <a16:creationId xmlns:a16="http://schemas.microsoft.com/office/drawing/2014/main" id="{EDA4412C-027F-0843-BAF3-78C8FF6AD048}"/>
              </a:ext>
            </a:extLst>
          </p:cNvPr>
          <p:cNvSpPr txBox="1"/>
          <p:nvPr/>
        </p:nvSpPr>
        <p:spPr>
          <a:xfrm>
            <a:off x="55511" y="445571"/>
            <a:ext cx="2328472" cy="461665"/>
          </a:xfrm>
          <a:prstGeom prst="rect">
            <a:avLst/>
          </a:prstGeom>
          <a:noFill/>
        </p:spPr>
        <p:txBody>
          <a:bodyPr wrap="square" rtlCol="0">
            <a:spAutoFit/>
          </a:bodyPr>
          <a:lstStyle/>
          <a:p>
            <a:pPr algn="ctr" rtl="0"/>
            <a:r>
              <a:rPr lang="en" sz="2400" b="0" i="0" u="none" baseline="0">
                <a:solidFill>
                  <a:schemeClr val="tx2"/>
                </a:solidFill>
                <a:latin typeface="Canela Medium" pitchFamily="2" charset="77"/>
                <a:ea typeface="Canela Medium" pitchFamily="2" charset="77"/>
                <a:cs typeface="Canela Medium" pitchFamily="2" charset="77"/>
              </a:rPr>
              <a:t>Sisustamo</a:t>
            </a:r>
          </a:p>
        </p:txBody>
      </p:sp>
      <p:sp>
        <p:nvSpPr>
          <p:cNvPr id="11" name="TextBox 10">
            <a:extLst>
              <a:ext uri="{FF2B5EF4-FFF2-40B4-BE49-F238E27FC236}">
                <a16:creationId xmlns:a16="http://schemas.microsoft.com/office/drawing/2014/main" id="{CBF21897-94AE-DC44-944A-927B97863023}"/>
              </a:ext>
            </a:extLst>
          </p:cNvPr>
          <p:cNvSpPr txBox="1"/>
          <p:nvPr/>
        </p:nvSpPr>
        <p:spPr>
          <a:xfrm>
            <a:off x="4746692" y="389720"/>
            <a:ext cx="3518512" cy="707886"/>
          </a:xfrm>
          <a:prstGeom prst="rect">
            <a:avLst/>
          </a:prstGeom>
          <a:noFill/>
        </p:spPr>
        <p:txBody>
          <a:bodyPr wrap="square" rtlCol="0">
            <a:spAutoFit/>
          </a:bodyPr>
          <a:lstStyle/>
          <a:p>
            <a:pPr algn="ctr" rtl="0"/>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Noting score </a:t>
            </a:r>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54%</a:t>
            </a:r>
          </a:p>
        </p:txBody>
      </p:sp>
      <p:sp>
        <p:nvSpPr>
          <p:cNvPr id="13" name="TextBox 12">
            <a:extLst>
              <a:ext uri="{FF2B5EF4-FFF2-40B4-BE49-F238E27FC236}">
                <a16:creationId xmlns:a16="http://schemas.microsoft.com/office/drawing/2014/main" id="{8AB0F63C-21E7-124A-92C6-EE91586DCDC2}"/>
              </a:ext>
            </a:extLst>
          </p:cNvPr>
          <p:cNvSpPr txBox="1"/>
          <p:nvPr/>
        </p:nvSpPr>
        <p:spPr>
          <a:xfrm>
            <a:off x="2907783" y="3266149"/>
            <a:ext cx="2388401" cy="1092607"/>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37%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rated the ad as the best</a:t>
            </a:r>
          </a:p>
        </p:txBody>
      </p:sp>
      <p:pic>
        <p:nvPicPr>
          <p:cNvPr id="15" name="Picture 14">
            <a:extLst>
              <a:ext uri="{FF2B5EF4-FFF2-40B4-BE49-F238E27FC236}">
                <a16:creationId xmlns:a16="http://schemas.microsoft.com/office/drawing/2014/main" id="{20F2DE3A-5B13-829D-DCFE-5D15FA0299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43" r="36959" b="17402"/>
          <a:stretch/>
        </p:blipFill>
        <p:spPr>
          <a:xfrm rot="16200000">
            <a:off x="1445074" y="2025057"/>
            <a:ext cx="3046148" cy="3231570"/>
          </a:xfrm>
          <a:prstGeom prst="rect">
            <a:avLst/>
          </a:prstGeom>
        </p:spPr>
      </p:pic>
      <p:sp>
        <p:nvSpPr>
          <p:cNvPr id="16" name="TextBox 15">
            <a:extLst>
              <a:ext uri="{FF2B5EF4-FFF2-40B4-BE49-F238E27FC236}">
                <a16:creationId xmlns:a16="http://schemas.microsoft.com/office/drawing/2014/main" id="{FD151CC9-9177-30BA-903F-E0E665DB77CF}"/>
              </a:ext>
            </a:extLst>
          </p:cNvPr>
          <p:cNvSpPr txBox="1"/>
          <p:nvPr/>
        </p:nvSpPr>
        <p:spPr>
          <a:xfrm>
            <a:off x="1579327" y="3080158"/>
            <a:ext cx="2388401" cy="1092607"/>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31%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rated this ad as the best</a:t>
            </a:r>
          </a:p>
        </p:txBody>
      </p:sp>
      <p:sp>
        <p:nvSpPr>
          <p:cNvPr id="2" name="TextBox 1">
            <a:extLst>
              <a:ext uri="{FF2B5EF4-FFF2-40B4-BE49-F238E27FC236}">
                <a16:creationId xmlns:a16="http://schemas.microsoft.com/office/drawing/2014/main" id="{9A2CEAF4-39D9-F868-1512-D52FD5FC5ADF}"/>
              </a:ext>
            </a:extLst>
          </p:cNvPr>
          <p:cNvSpPr txBox="1"/>
          <p:nvPr/>
        </p:nvSpPr>
        <p:spPr>
          <a:xfrm>
            <a:off x="4925941" y="6278102"/>
            <a:ext cx="3160012" cy="246221"/>
          </a:xfrm>
          <a:prstGeom prst="rect">
            <a:avLst/>
          </a:prstGeom>
          <a:noFill/>
          <a:ln>
            <a:noFill/>
            <a:prstDash val="sysDot"/>
          </a:ln>
        </p:spPr>
        <p:txBody>
          <a:bodyPr wrap="square" rtlCol="0">
            <a:spAutoFit/>
          </a:bodyPr>
          <a:lstStyle/>
          <a:p>
            <a:pPr algn="ctr" rtl="0"/>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The average noting score of the studied ads 49%.</a:t>
            </a:r>
          </a:p>
        </p:txBody>
      </p:sp>
    </p:spTree>
    <p:extLst>
      <p:ext uri="{BB962C8B-B14F-4D97-AF65-F5344CB8AC3E}">
        <p14:creationId xmlns:p14="http://schemas.microsoft.com/office/powerpoint/2010/main" val="8613916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30878C-4858-4D4A-A6F2-C3AE516CC8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396" t="-842" b="16248"/>
          <a:stretch/>
        </p:blipFill>
        <p:spPr>
          <a:xfrm rot="5400000">
            <a:off x="617793" y="-617792"/>
            <a:ext cx="1672197" cy="2907783"/>
          </a:xfrm>
          <a:prstGeom prst="rect">
            <a:avLst/>
          </a:prstGeom>
        </p:spPr>
      </p:pic>
      <p:sp>
        <p:nvSpPr>
          <p:cNvPr id="3" name="TextBox 2">
            <a:extLst>
              <a:ext uri="{FF2B5EF4-FFF2-40B4-BE49-F238E27FC236}">
                <a16:creationId xmlns:a16="http://schemas.microsoft.com/office/drawing/2014/main" id="{EDA4412C-027F-0843-BAF3-78C8FF6AD048}"/>
              </a:ext>
            </a:extLst>
          </p:cNvPr>
          <p:cNvSpPr txBox="1"/>
          <p:nvPr/>
        </p:nvSpPr>
        <p:spPr>
          <a:xfrm>
            <a:off x="55511" y="445571"/>
            <a:ext cx="2328472" cy="461665"/>
          </a:xfrm>
          <a:prstGeom prst="rect">
            <a:avLst/>
          </a:prstGeom>
          <a:noFill/>
        </p:spPr>
        <p:txBody>
          <a:bodyPr wrap="square" rtlCol="0">
            <a:spAutoFit/>
          </a:bodyPr>
          <a:lstStyle/>
          <a:p>
            <a:pPr algn="ctr" rtl="0"/>
            <a:r>
              <a:rPr lang="en" sz="2400" b="0" i="0" u="none" baseline="0">
                <a:solidFill>
                  <a:schemeClr val="tx2"/>
                </a:solidFill>
                <a:latin typeface="Canela Medium" pitchFamily="2" charset="77"/>
                <a:ea typeface="Canela Medium" pitchFamily="2" charset="77"/>
                <a:cs typeface="Canela Medium" pitchFamily="2" charset="77"/>
              </a:rPr>
              <a:t>Sisustamo</a:t>
            </a:r>
          </a:p>
        </p:txBody>
      </p:sp>
      <p:sp>
        <p:nvSpPr>
          <p:cNvPr id="11" name="TextBox 10">
            <a:extLst>
              <a:ext uri="{FF2B5EF4-FFF2-40B4-BE49-F238E27FC236}">
                <a16:creationId xmlns:a16="http://schemas.microsoft.com/office/drawing/2014/main" id="{CBF21897-94AE-DC44-944A-927B97863023}"/>
              </a:ext>
            </a:extLst>
          </p:cNvPr>
          <p:cNvSpPr txBox="1"/>
          <p:nvPr/>
        </p:nvSpPr>
        <p:spPr>
          <a:xfrm>
            <a:off x="2898791" y="270943"/>
            <a:ext cx="3518512" cy="707886"/>
          </a:xfrm>
          <a:prstGeom prst="rect">
            <a:avLst/>
          </a:prstGeom>
          <a:noFill/>
        </p:spPr>
        <p:txBody>
          <a:bodyPr wrap="square" rtlCol="0">
            <a:spAutoFit/>
          </a:bodyPr>
          <a:lstStyle/>
          <a:p>
            <a:pPr algn="ctr" rtl="0"/>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Noting score </a:t>
            </a:r>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49%</a:t>
            </a:r>
          </a:p>
        </p:txBody>
      </p:sp>
      <p:sp>
        <p:nvSpPr>
          <p:cNvPr id="13" name="TextBox 12">
            <a:extLst>
              <a:ext uri="{FF2B5EF4-FFF2-40B4-BE49-F238E27FC236}">
                <a16:creationId xmlns:a16="http://schemas.microsoft.com/office/drawing/2014/main" id="{8AB0F63C-21E7-124A-92C6-EE91586DCDC2}"/>
              </a:ext>
            </a:extLst>
          </p:cNvPr>
          <p:cNvSpPr txBox="1"/>
          <p:nvPr/>
        </p:nvSpPr>
        <p:spPr>
          <a:xfrm>
            <a:off x="2907783" y="3266149"/>
            <a:ext cx="2388401" cy="1092607"/>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37%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rated the ad as the best</a:t>
            </a:r>
          </a:p>
        </p:txBody>
      </p:sp>
      <p:pic>
        <p:nvPicPr>
          <p:cNvPr id="2" name="Picture 1" descr="A picture containing text, indoor, living&#10;&#10;Description automatically generated">
            <a:extLst>
              <a:ext uri="{FF2B5EF4-FFF2-40B4-BE49-F238E27FC236}">
                <a16:creationId xmlns:a16="http://schemas.microsoft.com/office/drawing/2014/main" id="{74BEC7C5-9359-0136-A724-F67DF370C12A}"/>
              </a:ext>
            </a:extLst>
          </p:cNvPr>
          <p:cNvPicPr>
            <a:picLocks noChangeAspect="1"/>
          </p:cNvPicPr>
          <p:nvPr/>
        </p:nvPicPr>
        <p:blipFill>
          <a:blip r:embed="rId3"/>
          <a:stretch>
            <a:fillRect/>
          </a:stretch>
        </p:blipFill>
        <p:spPr>
          <a:xfrm>
            <a:off x="2907783" y="1243527"/>
            <a:ext cx="3436500" cy="4381537"/>
          </a:xfrm>
          <a:prstGeom prst="rect">
            <a:avLst/>
          </a:prstGeom>
          <a:ln>
            <a:solidFill>
              <a:schemeClr val="accent6">
                <a:lumMod val="40000"/>
                <a:lumOff val="60000"/>
              </a:schemeClr>
            </a:solidFill>
          </a:ln>
        </p:spPr>
      </p:pic>
      <p:pic>
        <p:nvPicPr>
          <p:cNvPr id="15" name="Picture 14">
            <a:extLst>
              <a:ext uri="{FF2B5EF4-FFF2-40B4-BE49-F238E27FC236}">
                <a16:creationId xmlns:a16="http://schemas.microsoft.com/office/drawing/2014/main" id="{20F2DE3A-5B13-829D-DCFE-5D15FA0299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43" r="36959" b="17402"/>
          <a:stretch/>
        </p:blipFill>
        <p:spPr>
          <a:xfrm rot="16200000">
            <a:off x="219903" y="1334425"/>
            <a:ext cx="2956232" cy="3136181"/>
          </a:xfrm>
          <a:prstGeom prst="rect">
            <a:avLst/>
          </a:prstGeom>
        </p:spPr>
      </p:pic>
      <p:sp>
        <p:nvSpPr>
          <p:cNvPr id="16" name="TextBox 15">
            <a:extLst>
              <a:ext uri="{FF2B5EF4-FFF2-40B4-BE49-F238E27FC236}">
                <a16:creationId xmlns:a16="http://schemas.microsoft.com/office/drawing/2014/main" id="{FD151CC9-9177-30BA-903F-E0E665DB77CF}"/>
              </a:ext>
            </a:extLst>
          </p:cNvPr>
          <p:cNvSpPr txBox="1"/>
          <p:nvPr/>
        </p:nvSpPr>
        <p:spPr>
          <a:xfrm>
            <a:off x="479691" y="2054928"/>
            <a:ext cx="2108880" cy="1708160"/>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71% </a:t>
            </a:r>
            <a:br>
              <a:rPr lang="en" sz="2000">
                <a:solidFill>
                  <a:schemeClr val="bg1"/>
                </a:solidFill>
                <a:latin typeface="Neue Haas Unica W1G Medium" panose="020B0504030206020203" pitchFamily="34" charset="0"/>
              </a:rPr>
            </a:br>
            <a:r>
              <a:rPr lang="en" sz="16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said that the ad looked good. This was the best result for all studied ads.</a:t>
            </a:r>
          </a:p>
        </p:txBody>
      </p:sp>
      <p:pic>
        <p:nvPicPr>
          <p:cNvPr id="7" name="Picture 6" descr="A table with food on it&#10;&#10;Description automatically generated with low confidence">
            <a:extLst>
              <a:ext uri="{FF2B5EF4-FFF2-40B4-BE49-F238E27FC236}">
                <a16:creationId xmlns:a16="http://schemas.microsoft.com/office/drawing/2014/main" id="{E3EB928C-39B6-0E2D-AB4E-D9115E1C6FE1}"/>
              </a:ext>
            </a:extLst>
          </p:cNvPr>
          <p:cNvPicPr>
            <a:picLocks noChangeAspect="1"/>
          </p:cNvPicPr>
          <p:nvPr/>
        </p:nvPicPr>
        <p:blipFill>
          <a:blip r:embed="rId5"/>
          <a:stretch>
            <a:fillRect/>
          </a:stretch>
        </p:blipFill>
        <p:spPr>
          <a:xfrm>
            <a:off x="6680445" y="1243528"/>
            <a:ext cx="3436500" cy="4381538"/>
          </a:xfrm>
          <a:prstGeom prst="rect">
            <a:avLst/>
          </a:prstGeom>
        </p:spPr>
      </p:pic>
      <p:pic>
        <p:nvPicPr>
          <p:cNvPr id="8" name="Picture 7">
            <a:extLst>
              <a:ext uri="{FF2B5EF4-FFF2-40B4-BE49-F238E27FC236}">
                <a16:creationId xmlns:a16="http://schemas.microsoft.com/office/drawing/2014/main" id="{37FCA309-1916-1B84-CA5E-ABA719CC394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43" r="36959" b="17402"/>
          <a:stretch/>
        </p:blipFill>
        <p:spPr>
          <a:xfrm rot="16200000">
            <a:off x="10105266" y="3084781"/>
            <a:ext cx="2272145" cy="2410452"/>
          </a:xfrm>
          <a:prstGeom prst="rect">
            <a:avLst/>
          </a:prstGeom>
        </p:spPr>
      </p:pic>
      <p:sp>
        <p:nvSpPr>
          <p:cNvPr id="9" name="TextBox 8">
            <a:extLst>
              <a:ext uri="{FF2B5EF4-FFF2-40B4-BE49-F238E27FC236}">
                <a16:creationId xmlns:a16="http://schemas.microsoft.com/office/drawing/2014/main" id="{C330BDB2-A3DC-156B-759C-03BDCED9EEC7}"/>
              </a:ext>
            </a:extLst>
          </p:cNvPr>
          <p:cNvSpPr txBox="1"/>
          <p:nvPr/>
        </p:nvSpPr>
        <p:spPr>
          <a:xfrm>
            <a:off x="10197777" y="3545506"/>
            <a:ext cx="1961277" cy="1461939"/>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68% </a:t>
            </a:r>
            <a:br>
              <a:rPr lang="en" sz="2000">
                <a:solidFill>
                  <a:schemeClr val="bg1"/>
                </a:solidFill>
                <a:latin typeface="Neue Haas Unica W1G Medium" panose="020B0504030206020203" pitchFamily="34" charset="0"/>
              </a:rPr>
            </a:br>
            <a:r>
              <a:rPr lang="en" sz="16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said that the ad gave them a positive image of the advertiser.</a:t>
            </a:r>
          </a:p>
        </p:txBody>
      </p:sp>
      <p:sp>
        <p:nvSpPr>
          <p:cNvPr id="14" name="TextBox 13">
            <a:extLst>
              <a:ext uri="{FF2B5EF4-FFF2-40B4-BE49-F238E27FC236}">
                <a16:creationId xmlns:a16="http://schemas.microsoft.com/office/drawing/2014/main" id="{E9580BFE-ABF4-080A-5357-633F6594E654}"/>
              </a:ext>
            </a:extLst>
          </p:cNvPr>
          <p:cNvSpPr txBox="1"/>
          <p:nvPr/>
        </p:nvSpPr>
        <p:spPr>
          <a:xfrm>
            <a:off x="6799112" y="270943"/>
            <a:ext cx="3518512" cy="707886"/>
          </a:xfrm>
          <a:prstGeom prst="rect">
            <a:avLst/>
          </a:prstGeom>
          <a:noFill/>
        </p:spPr>
        <p:txBody>
          <a:bodyPr wrap="square" rtlCol="0">
            <a:spAutoFit/>
          </a:bodyPr>
          <a:lstStyle/>
          <a:p>
            <a:pPr algn="ctr" rtl="0"/>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Noting score </a:t>
            </a:r>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33%</a:t>
            </a:r>
          </a:p>
        </p:txBody>
      </p:sp>
      <p:sp>
        <p:nvSpPr>
          <p:cNvPr id="4" name="TextBox 3">
            <a:extLst>
              <a:ext uri="{FF2B5EF4-FFF2-40B4-BE49-F238E27FC236}">
                <a16:creationId xmlns:a16="http://schemas.microsoft.com/office/drawing/2014/main" id="{1D8C4CC5-5F64-D724-1422-323C35A314F4}"/>
              </a:ext>
            </a:extLst>
          </p:cNvPr>
          <p:cNvSpPr txBox="1"/>
          <p:nvPr/>
        </p:nvSpPr>
        <p:spPr>
          <a:xfrm>
            <a:off x="2935988" y="6129883"/>
            <a:ext cx="3160012" cy="400110"/>
          </a:xfrm>
          <a:prstGeom prst="rect">
            <a:avLst/>
          </a:prstGeom>
          <a:noFill/>
          <a:ln>
            <a:noFill/>
            <a:prstDash val="sysDot"/>
          </a:ln>
        </p:spPr>
        <p:txBody>
          <a:bodyPr wrap="square" rtlCol="0">
            <a:spAutoFit/>
          </a:bodyPr>
          <a:lstStyle/>
          <a:p>
            <a:pPr algn="ctr" rtl="0"/>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“The ad looks good”, </a:t>
            </a:r>
            <a:br>
              <a:rPr lang="en" sz="1000" i="1">
                <a:solidFill>
                  <a:schemeClr val="tx2"/>
                </a:solidFill>
                <a:latin typeface="Neue Haas Unica W1G" panose="020B0504030206020203" pitchFamily="34" charset="0"/>
              </a:rPr>
            </a:br>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average of studied ads 34%.</a:t>
            </a:r>
          </a:p>
        </p:txBody>
      </p:sp>
      <p:sp>
        <p:nvSpPr>
          <p:cNvPr id="5" name="TextBox 4">
            <a:extLst>
              <a:ext uri="{FF2B5EF4-FFF2-40B4-BE49-F238E27FC236}">
                <a16:creationId xmlns:a16="http://schemas.microsoft.com/office/drawing/2014/main" id="{ECEE22B9-1B9D-5097-6013-3B21B18BA322}"/>
              </a:ext>
            </a:extLst>
          </p:cNvPr>
          <p:cNvSpPr txBox="1"/>
          <p:nvPr/>
        </p:nvSpPr>
        <p:spPr>
          <a:xfrm>
            <a:off x="6909818" y="6129883"/>
            <a:ext cx="3160012" cy="400110"/>
          </a:xfrm>
          <a:prstGeom prst="rect">
            <a:avLst/>
          </a:prstGeom>
          <a:noFill/>
          <a:ln>
            <a:noFill/>
            <a:prstDash val="sysDot"/>
          </a:ln>
        </p:spPr>
        <p:txBody>
          <a:bodyPr wrap="square" rtlCol="0">
            <a:spAutoFit/>
          </a:bodyPr>
          <a:lstStyle/>
          <a:p>
            <a:pPr algn="ctr" rtl="0"/>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“The ad gives a positive image of the advertiser”, </a:t>
            </a:r>
            <a:br>
              <a:rPr lang="en" sz="1000" i="1">
                <a:solidFill>
                  <a:schemeClr val="tx2"/>
                </a:solidFill>
                <a:latin typeface="Neue Haas Unica W1G" panose="020B0504030206020203" pitchFamily="34" charset="0"/>
              </a:rPr>
            </a:br>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average of studied ads 43%.</a:t>
            </a:r>
          </a:p>
        </p:txBody>
      </p:sp>
    </p:spTree>
    <p:extLst>
      <p:ext uri="{BB962C8B-B14F-4D97-AF65-F5344CB8AC3E}">
        <p14:creationId xmlns:p14="http://schemas.microsoft.com/office/powerpoint/2010/main" val="4770461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30878C-4858-4D4A-A6F2-C3AE516CC8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396" t="-842" b="16248"/>
          <a:stretch/>
        </p:blipFill>
        <p:spPr>
          <a:xfrm rot="5400000">
            <a:off x="617793" y="-617792"/>
            <a:ext cx="1672197" cy="2907783"/>
          </a:xfrm>
          <a:prstGeom prst="rect">
            <a:avLst/>
          </a:prstGeom>
        </p:spPr>
      </p:pic>
      <p:sp>
        <p:nvSpPr>
          <p:cNvPr id="3" name="TextBox 2">
            <a:extLst>
              <a:ext uri="{FF2B5EF4-FFF2-40B4-BE49-F238E27FC236}">
                <a16:creationId xmlns:a16="http://schemas.microsoft.com/office/drawing/2014/main" id="{EDA4412C-027F-0843-BAF3-78C8FF6AD048}"/>
              </a:ext>
            </a:extLst>
          </p:cNvPr>
          <p:cNvSpPr txBox="1"/>
          <p:nvPr/>
        </p:nvSpPr>
        <p:spPr>
          <a:xfrm>
            <a:off x="55511" y="445571"/>
            <a:ext cx="2328472" cy="461665"/>
          </a:xfrm>
          <a:prstGeom prst="rect">
            <a:avLst/>
          </a:prstGeom>
          <a:noFill/>
        </p:spPr>
        <p:txBody>
          <a:bodyPr wrap="square" rtlCol="0">
            <a:spAutoFit/>
          </a:bodyPr>
          <a:lstStyle/>
          <a:p>
            <a:pPr algn="ctr" rtl="0"/>
            <a:r>
              <a:rPr lang="en" sz="2400" b="0" i="0" u="none" baseline="0">
                <a:solidFill>
                  <a:schemeClr val="tx2"/>
                </a:solidFill>
                <a:latin typeface="Canela Medium" pitchFamily="2" charset="77"/>
                <a:ea typeface="Canela Medium" pitchFamily="2" charset="77"/>
                <a:cs typeface="Canela Medium" pitchFamily="2" charset="77"/>
              </a:rPr>
              <a:t>Terve Metsä</a:t>
            </a:r>
          </a:p>
        </p:txBody>
      </p:sp>
      <p:sp>
        <p:nvSpPr>
          <p:cNvPr id="11" name="TextBox 10">
            <a:extLst>
              <a:ext uri="{FF2B5EF4-FFF2-40B4-BE49-F238E27FC236}">
                <a16:creationId xmlns:a16="http://schemas.microsoft.com/office/drawing/2014/main" id="{CBF21897-94AE-DC44-944A-927B97863023}"/>
              </a:ext>
            </a:extLst>
          </p:cNvPr>
          <p:cNvSpPr txBox="1"/>
          <p:nvPr/>
        </p:nvSpPr>
        <p:spPr>
          <a:xfrm>
            <a:off x="4746692" y="389720"/>
            <a:ext cx="3518512" cy="707886"/>
          </a:xfrm>
          <a:prstGeom prst="rect">
            <a:avLst/>
          </a:prstGeom>
          <a:noFill/>
        </p:spPr>
        <p:txBody>
          <a:bodyPr wrap="square" rtlCol="0">
            <a:spAutoFit/>
          </a:bodyPr>
          <a:lstStyle/>
          <a:p>
            <a:pPr algn="ctr" rtl="0"/>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Noting score </a:t>
            </a:r>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62% (back cover)</a:t>
            </a:r>
          </a:p>
        </p:txBody>
      </p:sp>
      <p:sp>
        <p:nvSpPr>
          <p:cNvPr id="13" name="TextBox 12">
            <a:extLst>
              <a:ext uri="{FF2B5EF4-FFF2-40B4-BE49-F238E27FC236}">
                <a16:creationId xmlns:a16="http://schemas.microsoft.com/office/drawing/2014/main" id="{8AB0F63C-21E7-124A-92C6-EE91586DCDC2}"/>
              </a:ext>
            </a:extLst>
          </p:cNvPr>
          <p:cNvSpPr txBox="1"/>
          <p:nvPr/>
        </p:nvSpPr>
        <p:spPr>
          <a:xfrm>
            <a:off x="2907783" y="3266149"/>
            <a:ext cx="2388401" cy="1092607"/>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37%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rated the ad as the best</a:t>
            </a:r>
          </a:p>
        </p:txBody>
      </p:sp>
      <p:pic>
        <p:nvPicPr>
          <p:cNvPr id="15" name="Picture 14">
            <a:extLst>
              <a:ext uri="{FF2B5EF4-FFF2-40B4-BE49-F238E27FC236}">
                <a16:creationId xmlns:a16="http://schemas.microsoft.com/office/drawing/2014/main" id="{20F2DE3A-5B13-829D-DCFE-5D15FA0299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3" r="36959" b="17402"/>
          <a:stretch/>
        </p:blipFill>
        <p:spPr>
          <a:xfrm rot="16200000">
            <a:off x="1465082" y="2029951"/>
            <a:ext cx="2885404" cy="3061041"/>
          </a:xfrm>
          <a:prstGeom prst="rect">
            <a:avLst/>
          </a:prstGeom>
        </p:spPr>
      </p:pic>
      <p:sp>
        <p:nvSpPr>
          <p:cNvPr id="16" name="TextBox 15">
            <a:extLst>
              <a:ext uri="{FF2B5EF4-FFF2-40B4-BE49-F238E27FC236}">
                <a16:creationId xmlns:a16="http://schemas.microsoft.com/office/drawing/2014/main" id="{FD151CC9-9177-30BA-903F-E0E665DB77CF}"/>
              </a:ext>
            </a:extLst>
          </p:cNvPr>
          <p:cNvSpPr txBox="1"/>
          <p:nvPr/>
        </p:nvSpPr>
        <p:spPr>
          <a:xfrm>
            <a:off x="1606762" y="2847850"/>
            <a:ext cx="2388401" cy="1400383"/>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50%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said that the ad was clear and understandable.</a:t>
            </a:r>
          </a:p>
        </p:txBody>
      </p:sp>
      <p:pic>
        <p:nvPicPr>
          <p:cNvPr id="5" name="Picture 4" descr="A group of people sitting at a table in a forest&#10;&#10;Description automatically generated with medium confidence">
            <a:extLst>
              <a:ext uri="{FF2B5EF4-FFF2-40B4-BE49-F238E27FC236}">
                <a16:creationId xmlns:a16="http://schemas.microsoft.com/office/drawing/2014/main" id="{6446FD88-7945-9382-59F9-7FD3B93419AD}"/>
              </a:ext>
            </a:extLst>
          </p:cNvPr>
          <p:cNvPicPr>
            <a:picLocks noChangeAspect="1"/>
          </p:cNvPicPr>
          <p:nvPr/>
        </p:nvPicPr>
        <p:blipFill>
          <a:blip r:embed="rId4"/>
          <a:stretch>
            <a:fillRect/>
          </a:stretch>
        </p:blipFill>
        <p:spPr>
          <a:xfrm>
            <a:off x="4889780" y="1305380"/>
            <a:ext cx="3414850" cy="4832014"/>
          </a:xfrm>
          <a:prstGeom prst="rect">
            <a:avLst/>
          </a:prstGeom>
          <a:ln>
            <a:solidFill>
              <a:schemeClr val="accent6">
                <a:lumMod val="40000"/>
                <a:lumOff val="60000"/>
              </a:schemeClr>
            </a:solidFill>
          </a:ln>
        </p:spPr>
      </p:pic>
      <p:sp>
        <p:nvSpPr>
          <p:cNvPr id="7" name="TextBox 6">
            <a:extLst>
              <a:ext uri="{FF2B5EF4-FFF2-40B4-BE49-F238E27FC236}">
                <a16:creationId xmlns:a16="http://schemas.microsoft.com/office/drawing/2014/main" id="{6DC9BB22-8D9E-F3B8-2567-2F6DAD9A1434}"/>
              </a:ext>
            </a:extLst>
          </p:cNvPr>
          <p:cNvSpPr txBox="1"/>
          <p:nvPr/>
        </p:nvSpPr>
        <p:spPr>
          <a:xfrm>
            <a:off x="8756105" y="2151727"/>
            <a:ext cx="2740047" cy="2554545"/>
          </a:xfrm>
          <a:prstGeom prst="rect">
            <a:avLst/>
          </a:prstGeom>
          <a:noFill/>
          <a:ln>
            <a:solidFill>
              <a:schemeClr val="accent1"/>
            </a:solidFill>
            <a:prstDash val="sysDot"/>
          </a:ln>
        </p:spPr>
        <p:txBody>
          <a:bodyPr wrap="square" rtlCol="0">
            <a:spAutoFit/>
          </a:bodyPr>
          <a:lstStyle/>
          <a:p>
            <a:pPr algn="ctr" rtl="0"/>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The company’s own ads are often just as effective or more effective than ads from outside advertisers.</a:t>
            </a:r>
            <a:br>
              <a:rPr lang="en" sz="2000">
                <a:solidFill>
                  <a:schemeClr val="tx2"/>
                </a:solidFill>
                <a:latin typeface="Neue Haas Unica W1G Medium" panose="020B0504030206020203" pitchFamily="34" charset="0"/>
              </a:rPr>
            </a:br>
            <a:endParaRPr lang="en" sz="2000" dirty="0">
              <a:solidFill>
                <a:schemeClr val="tx2"/>
              </a:solidFill>
              <a:latin typeface="Neue Haas Unica W1G Medium" panose="020B0504030206020203" pitchFamily="34" charset="0"/>
            </a:endParaRPr>
          </a:p>
        </p:txBody>
      </p:sp>
      <p:sp>
        <p:nvSpPr>
          <p:cNvPr id="6" name="TextBox 5">
            <a:extLst>
              <a:ext uri="{FF2B5EF4-FFF2-40B4-BE49-F238E27FC236}">
                <a16:creationId xmlns:a16="http://schemas.microsoft.com/office/drawing/2014/main" id="{DC4F95A9-0589-C2D5-B6BB-882A30A6D67B}"/>
              </a:ext>
            </a:extLst>
          </p:cNvPr>
          <p:cNvSpPr txBox="1"/>
          <p:nvPr/>
        </p:nvSpPr>
        <p:spPr>
          <a:xfrm>
            <a:off x="5017199" y="6319525"/>
            <a:ext cx="3160012" cy="246221"/>
          </a:xfrm>
          <a:prstGeom prst="rect">
            <a:avLst/>
          </a:prstGeom>
          <a:noFill/>
          <a:ln>
            <a:noFill/>
            <a:prstDash val="sysDot"/>
          </a:ln>
        </p:spPr>
        <p:txBody>
          <a:bodyPr wrap="square" rtlCol="0">
            <a:spAutoFit/>
          </a:bodyPr>
          <a:lstStyle/>
          <a:p>
            <a:pPr algn="ctr" rtl="0"/>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The average noting score of the studied ads 49%.</a:t>
            </a:r>
          </a:p>
        </p:txBody>
      </p:sp>
    </p:spTree>
    <p:extLst>
      <p:ext uri="{BB962C8B-B14F-4D97-AF65-F5344CB8AC3E}">
        <p14:creationId xmlns:p14="http://schemas.microsoft.com/office/powerpoint/2010/main" val="342131089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30878C-4858-4D4A-A6F2-C3AE516CC8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396" t="-842" b="16248"/>
          <a:stretch/>
        </p:blipFill>
        <p:spPr>
          <a:xfrm rot="5400000">
            <a:off x="617793" y="-617792"/>
            <a:ext cx="1672197" cy="2907783"/>
          </a:xfrm>
          <a:prstGeom prst="rect">
            <a:avLst/>
          </a:prstGeom>
        </p:spPr>
      </p:pic>
      <p:sp>
        <p:nvSpPr>
          <p:cNvPr id="3" name="TextBox 2">
            <a:extLst>
              <a:ext uri="{FF2B5EF4-FFF2-40B4-BE49-F238E27FC236}">
                <a16:creationId xmlns:a16="http://schemas.microsoft.com/office/drawing/2014/main" id="{EDA4412C-027F-0843-BAF3-78C8FF6AD048}"/>
              </a:ext>
            </a:extLst>
          </p:cNvPr>
          <p:cNvSpPr txBox="1"/>
          <p:nvPr/>
        </p:nvSpPr>
        <p:spPr>
          <a:xfrm>
            <a:off x="55511" y="445571"/>
            <a:ext cx="2328472" cy="461665"/>
          </a:xfrm>
          <a:prstGeom prst="rect">
            <a:avLst/>
          </a:prstGeom>
          <a:noFill/>
        </p:spPr>
        <p:txBody>
          <a:bodyPr wrap="square" rtlCol="0">
            <a:spAutoFit/>
          </a:bodyPr>
          <a:lstStyle/>
          <a:p>
            <a:pPr algn="ctr" rtl="0"/>
            <a:r>
              <a:rPr lang="en" sz="2400" b="0" i="0" u="none" baseline="0">
                <a:solidFill>
                  <a:schemeClr val="tx2"/>
                </a:solidFill>
                <a:latin typeface="Canela Medium" pitchFamily="2" charset="77"/>
                <a:ea typeface="Canela Medium" pitchFamily="2" charset="77"/>
                <a:cs typeface="Canela Medium" pitchFamily="2" charset="77"/>
              </a:rPr>
              <a:t>Uniikki</a:t>
            </a:r>
          </a:p>
        </p:txBody>
      </p:sp>
      <p:sp>
        <p:nvSpPr>
          <p:cNvPr id="11" name="TextBox 10">
            <a:extLst>
              <a:ext uri="{FF2B5EF4-FFF2-40B4-BE49-F238E27FC236}">
                <a16:creationId xmlns:a16="http://schemas.microsoft.com/office/drawing/2014/main" id="{CBF21897-94AE-DC44-944A-927B97863023}"/>
              </a:ext>
            </a:extLst>
          </p:cNvPr>
          <p:cNvSpPr txBox="1"/>
          <p:nvPr/>
        </p:nvSpPr>
        <p:spPr>
          <a:xfrm>
            <a:off x="4746692" y="389720"/>
            <a:ext cx="3518512" cy="707886"/>
          </a:xfrm>
          <a:prstGeom prst="rect">
            <a:avLst/>
          </a:prstGeom>
          <a:noFill/>
        </p:spPr>
        <p:txBody>
          <a:bodyPr wrap="square" rtlCol="0">
            <a:spAutoFit/>
          </a:bodyPr>
          <a:lstStyle/>
          <a:p>
            <a:pPr algn="ctr" rtl="0"/>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Noting score </a:t>
            </a:r>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65% (inner front cover)</a:t>
            </a:r>
          </a:p>
        </p:txBody>
      </p:sp>
      <p:sp>
        <p:nvSpPr>
          <p:cNvPr id="13" name="TextBox 12">
            <a:extLst>
              <a:ext uri="{FF2B5EF4-FFF2-40B4-BE49-F238E27FC236}">
                <a16:creationId xmlns:a16="http://schemas.microsoft.com/office/drawing/2014/main" id="{8AB0F63C-21E7-124A-92C6-EE91586DCDC2}"/>
              </a:ext>
            </a:extLst>
          </p:cNvPr>
          <p:cNvSpPr txBox="1"/>
          <p:nvPr/>
        </p:nvSpPr>
        <p:spPr>
          <a:xfrm>
            <a:off x="2907783" y="3266149"/>
            <a:ext cx="2388401" cy="1092607"/>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37%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rated the ad as the best</a:t>
            </a:r>
          </a:p>
        </p:txBody>
      </p:sp>
      <p:pic>
        <p:nvPicPr>
          <p:cNvPr id="15" name="Picture 14">
            <a:extLst>
              <a:ext uri="{FF2B5EF4-FFF2-40B4-BE49-F238E27FC236}">
                <a16:creationId xmlns:a16="http://schemas.microsoft.com/office/drawing/2014/main" id="{20F2DE3A-5B13-829D-DCFE-5D15FA0299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3" r="36959" b="17402"/>
          <a:stretch/>
        </p:blipFill>
        <p:spPr>
          <a:xfrm rot="16200000">
            <a:off x="1465082" y="2029951"/>
            <a:ext cx="2885404" cy="3061041"/>
          </a:xfrm>
          <a:prstGeom prst="rect">
            <a:avLst/>
          </a:prstGeom>
        </p:spPr>
      </p:pic>
      <p:sp>
        <p:nvSpPr>
          <p:cNvPr id="16" name="TextBox 15">
            <a:extLst>
              <a:ext uri="{FF2B5EF4-FFF2-40B4-BE49-F238E27FC236}">
                <a16:creationId xmlns:a16="http://schemas.microsoft.com/office/drawing/2014/main" id="{FD151CC9-9177-30BA-903F-E0E665DB77CF}"/>
              </a:ext>
            </a:extLst>
          </p:cNvPr>
          <p:cNvSpPr txBox="1"/>
          <p:nvPr/>
        </p:nvSpPr>
        <p:spPr>
          <a:xfrm>
            <a:off x="1593031" y="2847850"/>
            <a:ext cx="2388401" cy="1400383"/>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76%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said that the ad was clear and understandable.</a:t>
            </a:r>
          </a:p>
        </p:txBody>
      </p:sp>
      <p:pic>
        <p:nvPicPr>
          <p:cNvPr id="2" name="Picture 1" descr="A picture containing text, indoor, various, different&#10;&#10;Description automatically generated">
            <a:extLst>
              <a:ext uri="{FF2B5EF4-FFF2-40B4-BE49-F238E27FC236}">
                <a16:creationId xmlns:a16="http://schemas.microsoft.com/office/drawing/2014/main" id="{10C7420D-0F63-5A60-E800-883685CD0AA4}"/>
              </a:ext>
            </a:extLst>
          </p:cNvPr>
          <p:cNvPicPr>
            <a:picLocks noChangeAspect="1"/>
          </p:cNvPicPr>
          <p:nvPr/>
        </p:nvPicPr>
        <p:blipFill>
          <a:blip r:embed="rId4"/>
          <a:stretch>
            <a:fillRect/>
          </a:stretch>
        </p:blipFill>
        <p:spPr>
          <a:xfrm>
            <a:off x="4898940" y="1283926"/>
            <a:ext cx="3423992" cy="4528229"/>
          </a:xfrm>
          <a:prstGeom prst="rect">
            <a:avLst/>
          </a:prstGeom>
          <a:ln>
            <a:solidFill>
              <a:schemeClr val="accent6">
                <a:lumMod val="40000"/>
                <a:lumOff val="60000"/>
              </a:schemeClr>
            </a:solidFill>
          </a:ln>
        </p:spPr>
      </p:pic>
      <p:sp>
        <p:nvSpPr>
          <p:cNvPr id="4" name="TextBox 3">
            <a:extLst>
              <a:ext uri="{FF2B5EF4-FFF2-40B4-BE49-F238E27FC236}">
                <a16:creationId xmlns:a16="http://schemas.microsoft.com/office/drawing/2014/main" id="{B0E73391-5FCB-7A35-AA67-E154C3310346}"/>
              </a:ext>
            </a:extLst>
          </p:cNvPr>
          <p:cNvSpPr txBox="1"/>
          <p:nvPr/>
        </p:nvSpPr>
        <p:spPr>
          <a:xfrm>
            <a:off x="8677253" y="2450541"/>
            <a:ext cx="2740047" cy="1631216"/>
          </a:xfrm>
          <a:prstGeom prst="rect">
            <a:avLst/>
          </a:prstGeom>
          <a:noFill/>
          <a:ln>
            <a:solidFill>
              <a:schemeClr val="accent1"/>
            </a:solidFill>
            <a:prstDash val="sysDot"/>
          </a:ln>
        </p:spPr>
        <p:txBody>
          <a:bodyPr wrap="square" rtlCol="0">
            <a:spAutoFit/>
          </a:bodyPr>
          <a:lstStyle/>
          <a:p>
            <a:pPr algn="ctr" rtl="0"/>
            <a:br>
              <a:rPr lang="en" sz="2000" dirty="0">
                <a:solidFill>
                  <a:schemeClr val="tx2"/>
                </a:solidFill>
                <a:latin typeface="Neue Haas Unica W1G Medium" panose="020B0504030206020203" pitchFamily="34" charset="0"/>
              </a:rPr>
            </a:br>
            <a:r>
              <a:rPr lang="en" sz="2000" b="0" i="0" u="none" baseline="0" dirty="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This was also the company’s own ad.</a:t>
            </a:r>
            <a:br>
              <a:rPr lang="en" sz="2000" dirty="0">
                <a:solidFill>
                  <a:schemeClr val="tx2"/>
                </a:solidFill>
                <a:latin typeface="Neue Haas Unica W1G Medium" panose="020B0504030206020203" pitchFamily="34" charset="0"/>
              </a:rPr>
            </a:br>
            <a:endParaRPr lang="en" sz="2000" dirty="0">
              <a:solidFill>
                <a:schemeClr val="tx2"/>
              </a:solidFill>
              <a:latin typeface="Neue Haas Unica W1G Medium" panose="020B0504030206020203" pitchFamily="34" charset="0"/>
            </a:endParaRPr>
          </a:p>
        </p:txBody>
      </p:sp>
      <p:sp>
        <p:nvSpPr>
          <p:cNvPr id="5" name="TextBox 4">
            <a:extLst>
              <a:ext uri="{FF2B5EF4-FFF2-40B4-BE49-F238E27FC236}">
                <a16:creationId xmlns:a16="http://schemas.microsoft.com/office/drawing/2014/main" id="{B9A695E6-CE62-8B0A-FF5B-B5A474528502}"/>
              </a:ext>
            </a:extLst>
          </p:cNvPr>
          <p:cNvSpPr txBox="1"/>
          <p:nvPr/>
        </p:nvSpPr>
        <p:spPr>
          <a:xfrm>
            <a:off x="4925942" y="6190166"/>
            <a:ext cx="3160012" cy="400110"/>
          </a:xfrm>
          <a:prstGeom prst="rect">
            <a:avLst/>
          </a:prstGeom>
          <a:noFill/>
          <a:ln>
            <a:noFill/>
            <a:prstDash val="sysDot"/>
          </a:ln>
        </p:spPr>
        <p:txBody>
          <a:bodyPr wrap="square" rtlCol="0">
            <a:spAutoFit/>
          </a:bodyPr>
          <a:lstStyle/>
          <a:p>
            <a:pPr algn="ctr" rtl="0"/>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“The ad is clear and understandable”, </a:t>
            </a:r>
            <a:br>
              <a:rPr lang="en" sz="1000" i="1">
                <a:solidFill>
                  <a:schemeClr val="tx2"/>
                </a:solidFill>
                <a:latin typeface="Neue Haas Unica W1G" panose="020B0504030206020203" pitchFamily="34" charset="0"/>
              </a:rPr>
            </a:br>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average of studied ads 62%.</a:t>
            </a:r>
          </a:p>
        </p:txBody>
      </p:sp>
    </p:spTree>
    <p:extLst>
      <p:ext uri="{BB962C8B-B14F-4D97-AF65-F5344CB8AC3E}">
        <p14:creationId xmlns:p14="http://schemas.microsoft.com/office/powerpoint/2010/main" val="15426576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ap&#10;&#10;Description automatically generated">
            <a:extLst>
              <a:ext uri="{FF2B5EF4-FFF2-40B4-BE49-F238E27FC236}">
                <a16:creationId xmlns:a16="http://schemas.microsoft.com/office/drawing/2014/main" id="{FBB1C219-95CD-340F-B6E8-6B1C36498AB4}"/>
              </a:ext>
            </a:extLst>
          </p:cNvPr>
          <p:cNvPicPr>
            <a:picLocks noChangeAspect="1"/>
          </p:cNvPicPr>
          <p:nvPr/>
        </p:nvPicPr>
        <p:blipFill>
          <a:blip r:embed="rId2"/>
          <a:stretch>
            <a:fillRect/>
          </a:stretch>
        </p:blipFill>
        <p:spPr>
          <a:xfrm>
            <a:off x="3081775" y="1352339"/>
            <a:ext cx="7040511" cy="4611535"/>
          </a:xfrm>
          <a:prstGeom prst="rect">
            <a:avLst/>
          </a:prstGeom>
        </p:spPr>
      </p:pic>
      <p:pic>
        <p:nvPicPr>
          <p:cNvPr id="10" name="Picture 9">
            <a:extLst>
              <a:ext uri="{FF2B5EF4-FFF2-40B4-BE49-F238E27FC236}">
                <a16:creationId xmlns:a16="http://schemas.microsoft.com/office/drawing/2014/main" id="{C330878C-4858-4D4A-A6F2-C3AE516CC8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49396" t="-842" b="16248"/>
          <a:stretch/>
        </p:blipFill>
        <p:spPr>
          <a:xfrm rot="5400000">
            <a:off x="617793" y="-617792"/>
            <a:ext cx="1672197" cy="2907783"/>
          </a:xfrm>
          <a:prstGeom prst="rect">
            <a:avLst/>
          </a:prstGeom>
        </p:spPr>
      </p:pic>
      <p:sp>
        <p:nvSpPr>
          <p:cNvPr id="3" name="TextBox 2">
            <a:extLst>
              <a:ext uri="{FF2B5EF4-FFF2-40B4-BE49-F238E27FC236}">
                <a16:creationId xmlns:a16="http://schemas.microsoft.com/office/drawing/2014/main" id="{EDA4412C-027F-0843-BAF3-78C8FF6AD048}"/>
              </a:ext>
            </a:extLst>
          </p:cNvPr>
          <p:cNvSpPr txBox="1"/>
          <p:nvPr/>
        </p:nvSpPr>
        <p:spPr>
          <a:xfrm>
            <a:off x="55511" y="445571"/>
            <a:ext cx="2328472" cy="461665"/>
          </a:xfrm>
          <a:prstGeom prst="rect">
            <a:avLst/>
          </a:prstGeom>
          <a:noFill/>
        </p:spPr>
        <p:txBody>
          <a:bodyPr wrap="square" rtlCol="0">
            <a:spAutoFit/>
          </a:bodyPr>
          <a:lstStyle/>
          <a:p>
            <a:pPr algn="ctr" rtl="0"/>
            <a:r>
              <a:rPr lang="en" sz="2400" b="0" i="0" u="none" baseline="0">
                <a:solidFill>
                  <a:schemeClr val="tx2"/>
                </a:solidFill>
                <a:latin typeface="Canela Medium" pitchFamily="2" charset="77"/>
                <a:ea typeface="Canela Medium" pitchFamily="2" charset="77"/>
                <a:cs typeface="Canela Medium" pitchFamily="2" charset="77"/>
              </a:rPr>
              <a:t>Uniikki</a:t>
            </a:r>
          </a:p>
        </p:txBody>
      </p:sp>
      <p:sp>
        <p:nvSpPr>
          <p:cNvPr id="11" name="TextBox 10">
            <a:extLst>
              <a:ext uri="{FF2B5EF4-FFF2-40B4-BE49-F238E27FC236}">
                <a16:creationId xmlns:a16="http://schemas.microsoft.com/office/drawing/2014/main" id="{CBF21897-94AE-DC44-944A-927B97863023}"/>
              </a:ext>
            </a:extLst>
          </p:cNvPr>
          <p:cNvSpPr txBox="1"/>
          <p:nvPr/>
        </p:nvSpPr>
        <p:spPr>
          <a:xfrm>
            <a:off x="4746692" y="389720"/>
            <a:ext cx="3518512" cy="707886"/>
          </a:xfrm>
          <a:prstGeom prst="rect">
            <a:avLst/>
          </a:prstGeom>
          <a:noFill/>
        </p:spPr>
        <p:txBody>
          <a:bodyPr wrap="square" rtlCol="0">
            <a:spAutoFit/>
          </a:bodyPr>
          <a:lstStyle/>
          <a:p>
            <a:pPr algn="ctr" rtl="0"/>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Noting score </a:t>
            </a:r>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28%</a:t>
            </a:r>
          </a:p>
        </p:txBody>
      </p:sp>
      <p:pic>
        <p:nvPicPr>
          <p:cNvPr id="15" name="Picture 14">
            <a:extLst>
              <a:ext uri="{FF2B5EF4-FFF2-40B4-BE49-F238E27FC236}">
                <a16:creationId xmlns:a16="http://schemas.microsoft.com/office/drawing/2014/main" id="{20F2DE3A-5B13-829D-DCFE-5D15FA0299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43" r="36959" b="17402"/>
          <a:stretch/>
        </p:blipFill>
        <p:spPr>
          <a:xfrm rot="16200000">
            <a:off x="351056" y="1455133"/>
            <a:ext cx="2885404" cy="3061041"/>
          </a:xfrm>
          <a:prstGeom prst="rect">
            <a:avLst/>
          </a:prstGeom>
        </p:spPr>
      </p:pic>
      <p:sp>
        <p:nvSpPr>
          <p:cNvPr id="16" name="TextBox 15">
            <a:extLst>
              <a:ext uri="{FF2B5EF4-FFF2-40B4-BE49-F238E27FC236}">
                <a16:creationId xmlns:a16="http://schemas.microsoft.com/office/drawing/2014/main" id="{FD151CC9-9177-30BA-903F-E0E665DB77CF}"/>
              </a:ext>
            </a:extLst>
          </p:cNvPr>
          <p:cNvSpPr txBox="1"/>
          <p:nvPr/>
        </p:nvSpPr>
        <p:spPr>
          <a:xfrm>
            <a:off x="437442" y="2065278"/>
            <a:ext cx="2388401" cy="1954381"/>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51%</a:t>
            </a:r>
            <a:r>
              <a:rPr lang="en" sz="12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 </a:t>
            </a:r>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 </a:t>
            </a:r>
            <a:br>
              <a:rPr lang="en" sz="2000">
                <a:solidFill>
                  <a:schemeClr val="bg1"/>
                </a:solidFill>
                <a:latin typeface="Neue Haas Unica W1G Medium" panose="020B0504030206020203" pitchFamily="34" charset="0"/>
              </a:rPr>
            </a:br>
            <a:r>
              <a:rPr lang="en" sz="16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said that the ad gave them new information. Among the studied ads, L’Oréal’s advertorial was the best by far in this regard.</a:t>
            </a:r>
          </a:p>
        </p:txBody>
      </p:sp>
      <p:pic>
        <p:nvPicPr>
          <p:cNvPr id="6" name="Picture 5">
            <a:extLst>
              <a:ext uri="{FF2B5EF4-FFF2-40B4-BE49-F238E27FC236}">
                <a16:creationId xmlns:a16="http://schemas.microsoft.com/office/drawing/2014/main" id="{A29EE016-E140-6F19-2DFE-8282CD909B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43" r="36959" b="17402"/>
          <a:stretch/>
        </p:blipFill>
        <p:spPr>
          <a:xfrm rot="16200000">
            <a:off x="9840975" y="2707891"/>
            <a:ext cx="2415569" cy="2562607"/>
          </a:xfrm>
          <a:prstGeom prst="rect">
            <a:avLst/>
          </a:prstGeom>
        </p:spPr>
      </p:pic>
      <p:sp>
        <p:nvSpPr>
          <p:cNvPr id="7" name="TextBox 6">
            <a:extLst>
              <a:ext uri="{FF2B5EF4-FFF2-40B4-BE49-F238E27FC236}">
                <a16:creationId xmlns:a16="http://schemas.microsoft.com/office/drawing/2014/main" id="{CE482C7B-E6DA-AD41-F9C0-32CFC7F93E59}"/>
              </a:ext>
            </a:extLst>
          </p:cNvPr>
          <p:cNvSpPr txBox="1"/>
          <p:nvPr/>
        </p:nvSpPr>
        <p:spPr>
          <a:xfrm>
            <a:off x="9767456" y="3258224"/>
            <a:ext cx="2388401" cy="1461939"/>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25%</a:t>
            </a:r>
            <a:r>
              <a:rPr lang="en" sz="12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 </a:t>
            </a:r>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 </a:t>
            </a:r>
            <a:br>
              <a:rPr lang="en" sz="2000">
                <a:solidFill>
                  <a:schemeClr val="bg1"/>
                </a:solidFill>
                <a:latin typeface="Neue Haas Unica W1G Medium" panose="020B0504030206020203" pitchFamily="34" charset="0"/>
              </a:rPr>
            </a:br>
            <a:r>
              <a:rPr lang="en" sz="16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said that the ad appealed to their emotions. This was also the best result among all ads.</a:t>
            </a:r>
          </a:p>
        </p:txBody>
      </p:sp>
      <p:sp>
        <p:nvSpPr>
          <p:cNvPr id="2" name="TextBox 1">
            <a:extLst>
              <a:ext uri="{FF2B5EF4-FFF2-40B4-BE49-F238E27FC236}">
                <a16:creationId xmlns:a16="http://schemas.microsoft.com/office/drawing/2014/main" id="{DC823A27-DC32-E1D8-EC5B-A714C31822CE}"/>
              </a:ext>
            </a:extLst>
          </p:cNvPr>
          <p:cNvSpPr txBox="1"/>
          <p:nvPr/>
        </p:nvSpPr>
        <p:spPr>
          <a:xfrm>
            <a:off x="6602030" y="6190166"/>
            <a:ext cx="3160012" cy="400110"/>
          </a:xfrm>
          <a:prstGeom prst="rect">
            <a:avLst/>
          </a:prstGeom>
          <a:noFill/>
          <a:ln>
            <a:noFill/>
            <a:prstDash val="sysDot"/>
          </a:ln>
        </p:spPr>
        <p:txBody>
          <a:bodyPr wrap="square" rtlCol="0">
            <a:spAutoFit/>
          </a:bodyPr>
          <a:lstStyle/>
          <a:p>
            <a:pPr algn="ctr" rtl="0"/>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“The ad appeals to emotions”, </a:t>
            </a:r>
            <a:br>
              <a:rPr lang="en" sz="1000" i="1">
                <a:solidFill>
                  <a:schemeClr val="tx2"/>
                </a:solidFill>
                <a:latin typeface="Neue Haas Unica W1G" panose="020B0504030206020203" pitchFamily="34" charset="0"/>
              </a:rPr>
            </a:br>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average of studied ads 9%.</a:t>
            </a:r>
          </a:p>
        </p:txBody>
      </p:sp>
      <p:sp>
        <p:nvSpPr>
          <p:cNvPr id="4" name="TextBox 3">
            <a:extLst>
              <a:ext uri="{FF2B5EF4-FFF2-40B4-BE49-F238E27FC236}">
                <a16:creationId xmlns:a16="http://schemas.microsoft.com/office/drawing/2014/main" id="{BFE52CC7-4B3B-D838-006B-70D08B871431}"/>
              </a:ext>
            </a:extLst>
          </p:cNvPr>
          <p:cNvSpPr txBox="1"/>
          <p:nvPr/>
        </p:nvSpPr>
        <p:spPr>
          <a:xfrm>
            <a:off x="3241564" y="6190166"/>
            <a:ext cx="3160012" cy="400110"/>
          </a:xfrm>
          <a:prstGeom prst="rect">
            <a:avLst/>
          </a:prstGeom>
          <a:noFill/>
          <a:ln>
            <a:noFill/>
            <a:prstDash val="sysDot"/>
          </a:ln>
        </p:spPr>
        <p:txBody>
          <a:bodyPr wrap="square" rtlCol="0">
            <a:spAutoFit/>
          </a:bodyPr>
          <a:lstStyle/>
          <a:p>
            <a:pPr algn="ctr" rtl="0"/>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“The ad provides new information”, </a:t>
            </a:r>
            <a:br>
              <a:rPr lang="en" sz="1000" i="1">
                <a:solidFill>
                  <a:schemeClr val="tx2"/>
                </a:solidFill>
                <a:latin typeface="Neue Haas Unica W1G" panose="020B0504030206020203" pitchFamily="34" charset="0"/>
              </a:rPr>
            </a:br>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average of studied ads 17%.</a:t>
            </a:r>
          </a:p>
        </p:txBody>
      </p:sp>
    </p:spTree>
    <p:extLst>
      <p:ext uri="{BB962C8B-B14F-4D97-AF65-F5344CB8AC3E}">
        <p14:creationId xmlns:p14="http://schemas.microsoft.com/office/powerpoint/2010/main" val="14004113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30878C-4858-4D4A-A6F2-C3AE516CC8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396" t="-842" b="16248"/>
          <a:stretch/>
        </p:blipFill>
        <p:spPr>
          <a:xfrm rot="5400000">
            <a:off x="617793" y="-617792"/>
            <a:ext cx="1672197" cy="2907783"/>
          </a:xfrm>
          <a:prstGeom prst="rect">
            <a:avLst/>
          </a:prstGeom>
        </p:spPr>
      </p:pic>
      <p:sp>
        <p:nvSpPr>
          <p:cNvPr id="3" name="TextBox 2">
            <a:extLst>
              <a:ext uri="{FF2B5EF4-FFF2-40B4-BE49-F238E27FC236}">
                <a16:creationId xmlns:a16="http://schemas.microsoft.com/office/drawing/2014/main" id="{EDA4412C-027F-0843-BAF3-78C8FF6AD048}"/>
              </a:ext>
            </a:extLst>
          </p:cNvPr>
          <p:cNvSpPr txBox="1"/>
          <p:nvPr/>
        </p:nvSpPr>
        <p:spPr>
          <a:xfrm>
            <a:off x="55511" y="445571"/>
            <a:ext cx="2328472" cy="461665"/>
          </a:xfrm>
          <a:prstGeom prst="rect">
            <a:avLst/>
          </a:prstGeom>
          <a:noFill/>
        </p:spPr>
        <p:txBody>
          <a:bodyPr wrap="square" rtlCol="0">
            <a:spAutoFit/>
          </a:bodyPr>
          <a:lstStyle/>
          <a:p>
            <a:pPr algn="ctr" rtl="0"/>
            <a:r>
              <a:rPr lang="en" sz="2400" b="0" i="0" u="none" baseline="0">
                <a:solidFill>
                  <a:schemeClr val="tx2"/>
                </a:solidFill>
                <a:latin typeface="Canela Medium" pitchFamily="2" charset="77"/>
                <a:ea typeface="Canela Medium" pitchFamily="2" charset="77"/>
                <a:cs typeface="Canela Medium" pitchFamily="2" charset="77"/>
              </a:rPr>
              <a:t>Vinkkari</a:t>
            </a:r>
          </a:p>
        </p:txBody>
      </p:sp>
      <p:sp>
        <p:nvSpPr>
          <p:cNvPr id="11" name="TextBox 10">
            <a:extLst>
              <a:ext uri="{FF2B5EF4-FFF2-40B4-BE49-F238E27FC236}">
                <a16:creationId xmlns:a16="http://schemas.microsoft.com/office/drawing/2014/main" id="{CBF21897-94AE-DC44-944A-927B97863023}"/>
              </a:ext>
            </a:extLst>
          </p:cNvPr>
          <p:cNvSpPr txBox="1"/>
          <p:nvPr/>
        </p:nvSpPr>
        <p:spPr>
          <a:xfrm>
            <a:off x="4746692" y="389720"/>
            <a:ext cx="3518512" cy="707886"/>
          </a:xfrm>
          <a:prstGeom prst="rect">
            <a:avLst/>
          </a:prstGeom>
          <a:noFill/>
        </p:spPr>
        <p:txBody>
          <a:bodyPr wrap="square" rtlCol="0">
            <a:spAutoFit/>
          </a:bodyPr>
          <a:lstStyle/>
          <a:p>
            <a:pPr algn="ctr" rtl="0"/>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Noting score </a:t>
            </a:r>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52% (back cover)</a:t>
            </a:r>
          </a:p>
        </p:txBody>
      </p:sp>
      <p:sp>
        <p:nvSpPr>
          <p:cNvPr id="13" name="TextBox 12">
            <a:extLst>
              <a:ext uri="{FF2B5EF4-FFF2-40B4-BE49-F238E27FC236}">
                <a16:creationId xmlns:a16="http://schemas.microsoft.com/office/drawing/2014/main" id="{8AB0F63C-21E7-124A-92C6-EE91586DCDC2}"/>
              </a:ext>
            </a:extLst>
          </p:cNvPr>
          <p:cNvSpPr txBox="1"/>
          <p:nvPr/>
        </p:nvSpPr>
        <p:spPr>
          <a:xfrm>
            <a:off x="2907783" y="3266149"/>
            <a:ext cx="2388401" cy="1092607"/>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37%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rated the ad as the best</a:t>
            </a:r>
          </a:p>
        </p:txBody>
      </p:sp>
      <p:pic>
        <p:nvPicPr>
          <p:cNvPr id="4" name="Picture 3" descr="Qr code&#10;&#10;Description automatically generated">
            <a:extLst>
              <a:ext uri="{FF2B5EF4-FFF2-40B4-BE49-F238E27FC236}">
                <a16:creationId xmlns:a16="http://schemas.microsoft.com/office/drawing/2014/main" id="{F6B0A1F2-3BEF-02F9-7EDD-609B8C673A85}"/>
              </a:ext>
            </a:extLst>
          </p:cNvPr>
          <p:cNvPicPr>
            <a:picLocks noChangeAspect="1"/>
          </p:cNvPicPr>
          <p:nvPr/>
        </p:nvPicPr>
        <p:blipFill>
          <a:blip r:embed="rId3"/>
          <a:stretch>
            <a:fillRect/>
          </a:stretch>
        </p:blipFill>
        <p:spPr>
          <a:xfrm>
            <a:off x="3762687" y="1518580"/>
            <a:ext cx="5198423" cy="3820840"/>
          </a:xfrm>
          <a:prstGeom prst="rect">
            <a:avLst/>
          </a:prstGeom>
        </p:spPr>
      </p:pic>
      <p:sp>
        <p:nvSpPr>
          <p:cNvPr id="6" name="TextBox 5">
            <a:extLst>
              <a:ext uri="{FF2B5EF4-FFF2-40B4-BE49-F238E27FC236}">
                <a16:creationId xmlns:a16="http://schemas.microsoft.com/office/drawing/2014/main" id="{500EA8CB-7399-BCB5-27B0-08BF5A464EA6}"/>
              </a:ext>
            </a:extLst>
          </p:cNvPr>
          <p:cNvSpPr txBox="1"/>
          <p:nvPr/>
        </p:nvSpPr>
        <p:spPr>
          <a:xfrm>
            <a:off x="9664051" y="2118918"/>
            <a:ext cx="2153876" cy="2400657"/>
          </a:xfrm>
          <a:prstGeom prst="rect">
            <a:avLst/>
          </a:prstGeom>
          <a:noFill/>
          <a:ln>
            <a:solidFill>
              <a:schemeClr val="accent1"/>
            </a:solidFill>
            <a:prstDash val="sysDot"/>
          </a:ln>
        </p:spPr>
        <p:txBody>
          <a:bodyPr wrap="square" rtlCol="0">
            <a:spAutoFit/>
          </a:bodyPr>
          <a:lstStyle/>
          <a:p>
            <a:pPr algn="ctr" rtl="0"/>
            <a:br>
              <a:rPr lang="en" sz="2500" dirty="0">
                <a:latin typeface="Neue Haas Unica W1G Medium" panose="020B0504030206020203" pitchFamily="34" charset="0"/>
              </a:rPr>
            </a:br>
            <a:r>
              <a:rPr lang="en" sz="25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73%</a:t>
            </a:r>
            <a:r>
              <a:rPr lang="en" sz="12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 </a:t>
            </a:r>
            <a:r>
              <a:rPr lang="en" sz="25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 </a:t>
            </a:r>
            <a:br>
              <a:rPr lang="en" sz="2000" dirty="0">
                <a:latin typeface="Neue Haas Unica W1G Medium" panose="020B0504030206020203" pitchFamily="34" charset="0"/>
              </a:rPr>
            </a:br>
            <a:r>
              <a:rPr lang="en" sz="2000" b="0" i="0" u="none" baseline="0" dirty="0">
                <a:latin typeface="Neue Haas Unica W1G Medium" panose="020B0504030206020203" pitchFamily="34" charset="0"/>
                <a:ea typeface="Neue Haas Unica W1G Medium" panose="020B0504030206020203" pitchFamily="34" charset="0"/>
                <a:cs typeface="Neue Haas Unica W1G Medium" panose="020B0504030206020203" pitchFamily="34" charset="0"/>
              </a:rPr>
              <a:t>said that </a:t>
            </a:r>
            <a:r>
              <a:rPr lang="en" sz="2000" b="0" i="0" u="none" baseline="0" dirty="0" err="1">
                <a:latin typeface="Neue Haas Unica W1G Medium" panose="020B0504030206020203" pitchFamily="34" charset="0"/>
                <a:ea typeface="Neue Haas Unica W1G Medium" panose="020B0504030206020203" pitchFamily="34" charset="0"/>
                <a:cs typeface="Neue Haas Unica W1G Medium" panose="020B0504030206020203" pitchFamily="34" charset="0"/>
              </a:rPr>
              <a:t>Braleva’s</a:t>
            </a:r>
            <a:r>
              <a:rPr lang="en" sz="2000" b="0" i="0" u="none" baseline="0" dirty="0">
                <a:latin typeface="Neue Haas Unica W1G Medium" panose="020B0504030206020203" pitchFamily="34" charset="0"/>
                <a:ea typeface="Neue Haas Unica W1G Medium" panose="020B0504030206020203" pitchFamily="34" charset="0"/>
                <a:cs typeface="Neue Haas Unica W1G Medium" panose="020B0504030206020203" pitchFamily="34" charset="0"/>
              </a:rPr>
              <a:t> own ad was clear and understandable.</a:t>
            </a:r>
            <a:br>
              <a:rPr lang="en" sz="2000" dirty="0">
                <a:latin typeface="Neue Haas Unica W1G Medium" panose="020B0504030206020203" pitchFamily="34" charset="0"/>
              </a:rPr>
            </a:br>
            <a:endParaRPr lang="en" sz="2000" dirty="0">
              <a:latin typeface="Neue Haas Unica W1G Medium" panose="020B0504030206020203" pitchFamily="34" charset="0"/>
            </a:endParaRPr>
          </a:p>
        </p:txBody>
      </p:sp>
      <p:pic>
        <p:nvPicPr>
          <p:cNvPr id="7" name="Picture 6">
            <a:extLst>
              <a:ext uri="{FF2B5EF4-FFF2-40B4-BE49-F238E27FC236}">
                <a16:creationId xmlns:a16="http://schemas.microsoft.com/office/drawing/2014/main" id="{F4CC7A9E-5C2C-1FA2-AC69-A7944292A1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43" r="36959" b="17402"/>
          <a:stretch/>
        </p:blipFill>
        <p:spPr>
          <a:xfrm rot="16200000">
            <a:off x="576875" y="1279818"/>
            <a:ext cx="2398126" cy="2544102"/>
          </a:xfrm>
          <a:prstGeom prst="rect">
            <a:avLst/>
          </a:prstGeom>
        </p:spPr>
      </p:pic>
      <p:sp>
        <p:nvSpPr>
          <p:cNvPr id="8" name="TextBox 7">
            <a:extLst>
              <a:ext uri="{FF2B5EF4-FFF2-40B4-BE49-F238E27FC236}">
                <a16:creationId xmlns:a16="http://schemas.microsoft.com/office/drawing/2014/main" id="{24F78F80-1078-2A28-9744-26DC8B4DAA38}"/>
              </a:ext>
            </a:extLst>
          </p:cNvPr>
          <p:cNvSpPr txBox="1"/>
          <p:nvPr/>
        </p:nvSpPr>
        <p:spPr>
          <a:xfrm>
            <a:off x="503886" y="2005565"/>
            <a:ext cx="2388401" cy="1092607"/>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33%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rated the ad as the best</a:t>
            </a:r>
          </a:p>
        </p:txBody>
      </p:sp>
      <p:sp>
        <p:nvSpPr>
          <p:cNvPr id="2" name="TextBox 1">
            <a:extLst>
              <a:ext uri="{FF2B5EF4-FFF2-40B4-BE49-F238E27FC236}">
                <a16:creationId xmlns:a16="http://schemas.microsoft.com/office/drawing/2014/main" id="{2FAF59A2-8B48-81F8-DADE-F77B912837FE}"/>
              </a:ext>
            </a:extLst>
          </p:cNvPr>
          <p:cNvSpPr txBox="1"/>
          <p:nvPr/>
        </p:nvSpPr>
        <p:spPr>
          <a:xfrm>
            <a:off x="4925942" y="6190166"/>
            <a:ext cx="3160012" cy="400110"/>
          </a:xfrm>
          <a:prstGeom prst="rect">
            <a:avLst/>
          </a:prstGeom>
          <a:noFill/>
          <a:ln>
            <a:noFill/>
            <a:prstDash val="sysDot"/>
          </a:ln>
        </p:spPr>
        <p:txBody>
          <a:bodyPr wrap="square" rtlCol="0">
            <a:spAutoFit/>
          </a:bodyPr>
          <a:lstStyle/>
          <a:p>
            <a:pPr algn="ctr" rtl="0"/>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“The ad is clear and understandable”, </a:t>
            </a:r>
            <a:br>
              <a:rPr lang="en" sz="1000" i="1">
                <a:solidFill>
                  <a:schemeClr val="tx2"/>
                </a:solidFill>
                <a:latin typeface="Neue Haas Unica W1G" panose="020B0504030206020203" pitchFamily="34" charset="0"/>
              </a:rPr>
            </a:br>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average of studied ads 62%.</a:t>
            </a:r>
          </a:p>
        </p:txBody>
      </p:sp>
    </p:spTree>
    <p:extLst>
      <p:ext uri="{BB962C8B-B14F-4D97-AF65-F5344CB8AC3E}">
        <p14:creationId xmlns:p14="http://schemas.microsoft.com/office/powerpoint/2010/main" val="41823752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330878C-4858-4D4A-A6F2-C3AE516CC8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9396" t="-842" b="16248"/>
          <a:stretch/>
        </p:blipFill>
        <p:spPr>
          <a:xfrm rot="5400000">
            <a:off x="617793" y="-617792"/>
            <a:ext cx="1672197" cy="2907783"/>
          </a:xfrm>
          <a:prstGeom prst="rect">
            <a:avLst/>
          </a:prstGeom>
        </p:spPr>
      </p:pic>
      <p:sp>
        <p:nvSpPr>
          <p:cNvPr id="3" name="TextBox 2">
            <a:extLst>
              <a:ext uri="{FF2B5EF4-FFF2-40B4-BE49-F238E27FC236}">
                <a16:creationId xmlns:a16="http://schemas.microsoft.com/office/drawing/2014/main" id="{EDA4412C-027F-0843-BAF3-78C8FF6AD048}"/>
              </a:ext>
            </a:extLst>
          </p:cNvPr>
          <p:cNvSpPr txBox="1"/>
          <p:nvPr/>
        </p:nvSpPr>
        <p:spPr>
          <a:xfrm>
            <a:off x="55511" y="445571"/>
            <a:ext cx="2328472" cy="461665"/>
          </a:xfrm>
          <a:prstGeom prst="rect">
            <a:avLst/>
          </a:prstGeom>
          <a:noFill/>
        </p:spPr>
        <p:txBody>
          <a:bodyPr wrap="square" rtlCol="0">
            <a:spAutoFit/>
          </a:bodyPr>
          <a:lstStyle/>
          <a:p>
            <a:pPr algn="ctr" rtl="0"/>
            <a:r>
              <a:rPr lang="en" sz="2400" b="0" i="0" u="none" baseline="0">
                <a:solidFill>
                  <a:schemeClr val="tx2"/>
                </a:solidFill>
                <a:latin typeface="Canela Medium" pitchFamily="2" charset="77"/>
                <a:ea typeface="Canela Medium" pitchFamily="2" charset="77"/>
                <a:cs typeface="Canela Medium" pitchFamily="2" charset="77"/>
              </a:rPr>
              <a:t>Vinkkari</a:t>
            </a:r>
          </a:p>
        </p:txBody>
      </p:sp>
      <p:sp>
        <p:nvSpPr>
          <p:cNvPr id="11" name="TextBox 10">
            <a:extLst>
              <a:ext uri="{FF2B5EF4-FFF2-40B4-BE49-F238E27FC236}">
                <a16:creationId xmlns:a16="http://schemas.microsoft.com/office/drawing/2014/main" id="{CBF21897-94AE-DC44-944A-927B97863023}"/>
              </a:ext>
            </a:extLst>
          </p:cNvPr>
          <p:cNvSpPr txBox="1"/>
          <p:nvPr/>
        </p:nvSpPr>
        <p:spPr>
          <a:xfrm>
            <a:off x="4746692" y="389720"/>
            <a:ext cx="3518512" cy="707886"/>
          </a:xfrm>
          <a:prstGeom prst="rect">
            <a:avLst/>
          </a:prstGeom>
          <a:noFill/>
        </p:spPr>
        <p:txBody>
          <a:bodyPr wrap="square" rtlCol="0">
            <a:spAutoFit/>
          </a:bodyPr>
          <a:lstStyle/>
          <a:p>
            <a:pPr algn="ctr" rtl="0"/>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Noting score </a:t>
            </a:r>
            <a:br>
              <a:rPr lang="en" sz="2000">
                <a:solidFill>
                  <a:schemeClr val="tx2"/>
                </a:solidFill>
                <a:latin typeface="Neue Haas Unica W1G Medium" panose="020B0504030206020203" pitchFamily="34" charset="0"/>
              </a:rPr>
            </a:br>
            <a:r>
              <a:rPr lang="en" sz="2000" b="0" i="0" u="none" baseline="0">
                <a:solidFill>
                  <a:schemeClr val="tx2"/>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41%</a:t>
            </a:r>
          </a:p>
        </p:txBody>
      </p:sp>
      <p:sp>
        <p:nvSpPr>
          <p:cNvPr id="13" name="TextBox 12">
            <a:extLst>
              <a:ext uri="{FF2B5EF4-FFF2-40B4-BE49-F238E27FC236}">
                <a16:creationId xmlns:a16="http://schemas.microsoft.com/office/drawing/2014/main" id="{8AB0F63C-21E7-124A-92C6-EE91586DCDC2}"/>
              </a:ext>
            </a:extLst>
          </p:cNvPr>
          <p:cNvSpPr txBox="1"/>
          <p:nvPr/>
        </p:nvSpPr>
        <p:spPr>
          <a:xfrm>
            <a:off x="2907783" y="3266149"/>
            <a:ext cx="2388401" cy="1092607"/>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37%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rated the ad as the best</a:t>
            </a:r>
          </a:p>
        </p:txBody>
      </p:sp>
      <p:sp>
        <p:nvSpPr>
          <p:cNvPr id="6" name="TextBox 5">
            <a:extLst>
              <a:ext uri="{FF2B5EF4-FFF2-40B4-BE49-F238E27FC236}">
                <a16:creationId xmlns:a16="http://schemas.microsoft.com/office/drawing/2014/main" id="{500EA8CB-7399-BCB5-27B0-08BF5A464EA6}"/>
              </a:ext>
            </a:extLst>
          </p:cNvPr>
          <p:cNvSpPr txBox="1"/>
          <p:nvPr/>
        </p:nvSpPr>
        <p:spPr>
          <a:xfrm>
            <a:off x="9190229" y="1826773"/>
            <a:ext cx="2533054" cy="3554819"/>
          </a:xfrm>
          <a:prstGeom prst="rect">
            <a:avLst/>
          </a:prstGeom>
          <a:noFill/>
          <a:ln>
            <a:solidFill>
              <a:schemeClr val="accent1"/>
            </a:solidFill>
            <a:prstDash val="sysDot"/>
          </a:ln>
        </p:spPr>
        <p:txBody>
          <a:bodyPr wrap="square" rtlCol="0">
            <a:spAutoFit/>
          </a:bodyPr>
          <a:lstStyle/>
          <a:p>
            <a:pPr algn="ctr" rtl="0"/>
            <a:br>
              <a:rPr lang="en" sz="2500" dirty="0">
                <a:latin typeface="Neue Haas Unica W1G Medium" panose="020B0504030206020203" pitchFamily="34" charset="0"/>
              </a:rPr>
            </a:br>
            <a:r>
              <a:rPr lang="en" sz="2000" b="0" i="0" u="none" baseline="0" dirty="0">
                <a:latin typeface="Neue Haas Unica W1G Medium" panose="020B0504030206020203" pitchFamily="34" charset="0"/>
                <a:ea typeface="Neue Haas Unica W1G Medium" panose="020B0504030206020203" pitchFamily="34" charset="0"/>
                <a:cs typeface="Neue Haas Unica W1G Medium" panose="020B0504030206020203" pitchFamily="34" charset="0"/>
              </a:rPr>
              <a:t>Respondents liked the ad, because it provided new information.</a:t>
            </a:r>
          </a:p>
          <a:p>
            <a:pPr algn="ctr" rtl="0"/>
            <a:endParaRPr lang="en" sz="2000" dirty="0">
              <a:latin typeface="Neue Haas Unica W1G Medium" panose="020B0504030206020203" pitchFamily="34" charset="0"/>
            </a:endParaRPr>
          </a:p>
          <a:p>
            <a:pPr algn="ctr" rtl="0"/>
            <a:r>
              <a:rPr lang="en" sz="2000" b="0" i="1" u="none" baseline="0" dirty="0">
                <a:latin typeface="Neue Haas Unica W1G Medium" panose="020B0504030206020203" pitchFamily="34" charset="0"/>
                <a:ea typeface="Neue Haas Unica W1G Medium" panose="020B0504030206020203" pitchFamily="34" charset="0"/>
                <a:cs typeface="Neue Haas Unica W1G Medium" panose="020B0504030206020203" pitchFamily="34" charset="0"/>
              </a:rPr>
              <a:t>“Makes it clear what you are getting a quote on.”</a:t>
            </a:r>
          </a:p>
          <a:p>
            <a:pPr algn="ctr" rtl="0"/>
            <a:br>
              <a:rPr lang="en" sz="2000" dirty="0">
                <a:latin typeface="Neue Haas Unica W1G Medium" panose="020B0504030206020203" pitchFamily="34" charset="0"/>
              </a:rPr>
            </a:br>
            <a:endParaRPr lang="en" sz="2000" dirty="0">
              <a:latin typeface="Neue Haas Unica W1G Medium" panose="020B0504030206020203" pitchFamily="34" charset="0"/>
            </a:endParaRPr>
          </a:p>
        </p:txBody>
      </p:sp>
      <p:pic>
        <p:nvPicPr>
          <p:cNvPr id="7" name="Picture 6">
            <a:extLst>
              <a:ext uri="{FF2B5EF4-FFF2-40B4-BE49-F238E27FC236}">
                <a16:creationId xmlns:a16="http://schemas.microsoft.com/office/drawing/2014/main" id="{F4CC7A9E-5C2C-1FA2-AC69-A7944292A1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3" r="36959" b="17402"/>
          <a:stretch/>
        </p:blipFill>
        <p:spPr>
          <a:xfrm rot="16200000">
            <a:off x="1350552" y="2051131"/>
            <a:ext cx="2398126" cy="2544102"/>
          </a:xfrm>
          <a:prstGeom prst="rect">
            <a:avLst/>
          </a:prstGeom>
        </p:spPr>
      </p:pic>
      <p:sp>
        <p:nvSpPr>
          <p:cNvPr id="8" name="TextBox 7">
            <a:extLst>
              <a:ext uri="{FF2B5EF4-FFF2-40B4-BE49-F238E27FC236}">
                <a16:creationId xmlns:a16="http://schemas.microsoft.com/office/drawing/2014/main" id="{24F78F80-1078-2A28-9744-26DC8B4DAA38}"/>
              </a:ext>
            </a:extLst>
          </p:cNvPr>
          <p:cNvSpPr txBox="1"/>
          <p:nvPr/>
        </p:nvSpPr>
        <p:spPr>
          <a:xfrm>
            <a:off x="1242395" y="2704956"/>
            <a:ext cx="2388401" cy="1400383"/>
          </a:xfrm>
          <a:prstGeom prst="rect">
            <a:avLst/>
          </a:prstGeom>
          <a:noFill/>
        </p:spPr>
        <p:txBody>
          <a:bodyPr wrap="square" rtlCol="0">
            <a:spAutoFit/>
          </a:bodyPr>
          <a:lstStyle/>
          <a:p>
            <a:pPr algn="ctr" rtl="0"/>
            <a:r>
              <a:rPr lang="en" sz="25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57% </a:t>
            </a:r>
            <a:br>
              <a:rPr lang="en" sz="2000">
                <a:solidFill>
                  <a:schemeClr val="bg1"/>
                </a:solidFill>
                <a:latin typeface="Neue Haas Unica W1G Medium" panose="020B0504030206020203" pitchFamily="34" charset="0"/>
              </a:rPr>
            </a:br>
            <a:r>
              <a:rPr lang="en" sz="2000" b="0" i="0" u="none" baseline="0">
                <a:solidFill>
                  <a:schemeClr val="bg1"/>
                </a:solidFill>
                <a:latin typeface="Neue Haas Unica W1G Medium" panose="020B0504030206020203" pitchFamily="34" charset="0"/>
                <a:ea typeface="Neue Haas Unica W1G Medium" panose="020B0504030206020203" pitchFamily="34" charset="0"/>
                <a:cs typeface="Neue Haas Unica W1G Medium" panose="020B0504030206020203" pitchFamily="34" charset="0"/>
              </a:rPr>
              <a:t>of readers who noticed the ad looked at it more carefully.</a:t>
            </a:r>
          </a:p>
        </p:txBody>
      </p:sp>
      <p:pic>
        <p:nvPicPr>
          <p:cNvPr id="2" name="Picture 1" descr="A picture containing website&#10;&#10;Description automatically generated">
            <a:extLst>
              <a:ext uri="{FF2B5EF4-FFF2-40B4-BE49-F238E27FC236}">
                <a16:creationId xmlns:a16="http://schemas.microsoft.com/office/drawing/2014/main" id="{9E481239-5C71-783E-ACD7-A97EBE021C3D}"/>
              </a:ext>
            </a:extLst>
          </p:cNvPr>
          <p:cNvPicPr>
            <a:picLocks noChangeAspect="1"/>
          </p:cNvPicPr>
          <p:nvPr/>
        </p:nvPicPr>
        <p:blipFill>
          <a:blip r:embed="rId4"/>
          <a:stretch>
            <a:fillRect/>
          </a:stretch>
        </p:blipFill>
        <p:spPr>
          <a:xfrm>
            <a:off x="4192333" y="1695451"/>
            <a:ext cx="4627229" cy="3817464"/>
          </a:xfrm>
          <a:prstGeom prst="rect">
            <a:avLst/>
          </a:prstGeom>
        </p:spPr>
      </p:pic>
      <p:sp>
        <p:nvSpPr>
          <p:cNvPr id="5" name="TextBox 4">
            <a:extLst>
              <a:ext uri="{FF2B5EF4-FFF2-40B4-BE49-F238E27FC236}">
                <a16:creationId xmlns:a16="http://schemas.microsoft.com/office/drawing/2014/main" id="{C15424A9-2420-4B51-8E62-AA555CB47A9E}"/>
              </a:ext>
            </a:extLst>
          </p:cNvPr>
          <p:cNvSpPr txBox="1"/>
          <p:nvPr/>
        </p:nvSpPr>
        <p:spPr>
          <a:xfrm>
            <a:off x="4925941" y="6212374"/>
            <a:ext cx="3160012" cy="400110"/>
          </a:xfrm>
          <a:prstGeom prst="rect">
            <a:avLst/>
          </a:prstGeom>
          <a:noFill/>
          <a:ln>
            <a:noFill/>
            <a:prstDash val="sysDot"/>
          </a:ln>
        </p:spPr>
        <p:txBody>
          <a:bodyPr wrap="square" rtlCol="0">
            <a:spAutoFit/>
          </a:bodyPr>
          <a:lstStyle/>
          <a:p>
            <a:pPr algn="ctr" rtl="0"/>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“I looked at the ad more carefully”,</a:t>
            </a:r>
            <a:br>
              <a:rPr lang="en" sz="1000" i="1">
                <a:solidFill>
                  <a:schemeClr val="tx2"/>
                </a:solidFill>
                <a:latin typeface="Neue Haas Unica W1G" panose="020B0504030206020203" pitchFamily="34" charset="0"/>
              </a:rPr>
            </a:br>
            <a:r>
              <a:rPr lang="en" sz="1000" b="0" i="1" u="none" baseline="0">
                <a:solidFill>
                  <a:schemeClr val="tx2"/>
                </a:solidFill>
                <a:latin typeface="Neue Haas Unica W1G" panose="020B0504030206020203" pitchFamily="34" charset="0"/>
                <a:ea typeface="Neue Haas Unica W1G" panose="020B0504030206020203" pitchFamily="34" charset="0"/>
                <a:cs typeface="Neue Haas Unica W1G" panose="020B0504030206020203" pitchFamily="34" charset="0"/>
              </a:rPr>
              <a:t>average of studied ads 30%.</a:t>
            </a:r>
          </a:p>
        </p:txBody>
      </p:sp>
    </p:spTree>
    <p:extLst>
      <p:ext uri="{BB962C8B-B14F-4D97-AF65-F5344CB8AC3E}">
        <p14:creationId xmlns:p14="http://schemas.microsoft.com/office/powerpoint/2010/main" val="35108522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BD70-BE53-054E-A9B0-A57BCA5B0020}"/>
              </a:ext>
            </a:extLst>
          </p:cNvPr>
          <p:cNvSpPr>
            <a:spLocks noGrp="1"/>
          </p:cNvSpPr>
          <p:nvPr>
            <p:ph type="title"/>
          </p:nvPr>
        </p:nvSpPr>
        <p:spPr>
          <a:xfrm>
            <a:off x="838200" y="448066"/>
            <a:ext cx="10515600" cy="1292086"/>
          </a:xfrm>
        </p:spPr>
        <p:txBody>
          <a:bodyPr/>
          <a:lstStyle/>
          <a:p>
            <a:pPr rtl="0"/>
            <a:r>
              <a:rPr lang="en" b="0" i="0" u="none" baseline="0"/>
              <a:t>Advertising summary</a:t>
            </a:r>
          </a:p>
        </p:txBody>
      </p:sp>
      <p:sp>
        <p:nvSpPr>
          <p:cNvPr id="4" name="Content Placeholder 3">
            <a:extLst>
              <a:ext uri="{FF2B5EF4-FFF2-40B4-BE49-F238E27FC236}">
                <a16:creationId xmlns:a16="http://schemas.microsoft.com/office/drawing/2014/main" id="{771B9984-D4C7-8045-A58F-8A57AE413F0D}"/>
              </a:ext>
            </a:extLst>
          </p:cNvPr>
          <p:cNvSpPr>
            <a:spLocks noGrp="1"/>
          </p:cNvSpPr>
          <p:nvPr>
            <p:ph idx="11"/>
          </p:nvPr>
        </p:nvSpPr>
        <p:spPr>
          <a:xfrm>
            <a:off x="1095897" y="1227221"/>
            <a:ext cx="10000205" cy="5081113"/>
          </a:xfrm>
        </p:spPr>
        <p:txBody>
          <a:bodyPr anchor="ctr">
            <a:noAutofit/>
          </a:bodyPr>
          <a:lstStyle/>
          <a:p>
            <a:pPr rtl="0">
              <a:spcBef>
                <a:spcPts val="800"/>
              </a:spcBef>
            </a:pPr>
            <a:r>
              <a:rPr lang="en" sz="18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a:t>
            </a:r>
            <a:r>
              <a:rPr lang="en" sz="18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average</a:t>
            </a:r>
            <a:r>
              <a:rPr lang="en" sz="1800" b="1" i="0" u="none" baseline="0"/>
              <a:t> </a:t>
            </a:r>
            <a:r>
              <a:rPr lang="en" sz="18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noting score for ads was 49%</a:t>
            </a:r>
            <a:r>
              <a:rPr lang="en" sz="1800" b="1" i="0" u="none" baseline="0"/>
              <a:t>. </a:t>
            </a:r>
            <a:r>
              <a:rPr lang="en" sz="18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Attention increases with ad size</a:t>
            </a:r>
            <a:r>
              <a:rPr lang="en" sz="1800" b="0" i="0" u="none" baseline="0"/>
              <a:t>.</a:t>
            </a:r>
            <a:br>
              <a:rPr lang="en" sz="1800"/>
            </a:br>
            <a:endParaRPr lang="en" sz="500" dirty="0"/>
          </a:p>
          <a:p>
            <a:pPr rtl="0">
              <a:spcBef>
                <a:spcPts val="800"/>
              </a:spcBef>
            </a:pPr>
            <a:r>
              <a:rPr lang="en" sz="18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Of the people who noticed an ad, </a:t>
            </a:r>
            <a:r>
              <a:rPr lang="en" sz="18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30% read it more carefully</a:t>
            </a:r>
            <a:r>
              <a:rPr lang="en" sz="18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while 60% viewed and read it partially.</a:t>
            </a:r>
          </a:p>
          <a:p>
            <a:pPr rtl="0">
              <a:spcBef>
                <a:spcPts val="800"/>
              </a:spcBef>
            </a:pPr>
            <a:endParaRPr lang="en" sz="500" dirty="0">
              <a:latin typeface="Neue Haas Unica W1G" panose="020B0504030206020203" pitchFamily="34" charset="0"/>
            </a:endParaRPr>
          </a:p>
          <a:p>
            <a:pPr rtl="0">
              <a:spcBef>
                <a:spcPts val="800"/>
              </a:spcBef>
            </a:pPr>
            <a:r>
              <a:rPr lang="en" sz="18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ads received positive feedback on </a:t>
            </a:r>
            <a:r>
              <a:rPr lang="en" sz="18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clarity and understandability (62%). </a:t>
            </a:r>
            <a:r>
              <a:rPr lang="en" sz="18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The weakest feature was </a:t>
            </a:r>
            <a:r>
              <a:rPr lang="en" sz="18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appeal to emotions (8%).</a:t>
            </a:r>
          </a:p>
          <a:p>
            <a:pPr rtl="0">
              <a:spcBef>
                <a:spcPts val="800"/>
              </a:spcBef>
            </a:pPr>
            <a:endParaRPr lang="en" sz="500" dirty="0">
              <a:latin typeface="Neue Haas Unica W1G" panose="020B0504030206020203" pitchFamily="34" charset="0"/>
            </a:endParaRPr>
          </a:p>
          <a:p>
            <a:pPr rtl="0">
              <a:spcBef>
                <a:spcPts val="800"/>
              </a:spcBef>
            </a:pPr>
            <a:r>
              <a:rPr lang="en" sz="18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Ads </a:t>
            </a:r>
            <a:r>
              <a:rPr lang="en" sz="18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increase the consideration of purchase</a:t>
            </a:r>
            <a:r>
              <a:rPr lang="en" sz="18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a:t>
            </a:r>
            <a:r>
              <a:rPr lang="en" sz="18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(49%).</a:t>
            </a:r>
          </a:p>
          <a:p>
            <a:pPr rtl="0">
              <a:spcBef>
                <a:spcPts val="800"/>
              </a:spcBef>
            </a:pPr>
            <a:endParaRPr lang="en" sz="500" dirty="0">
              <a:latin typeface="Neue Haas Unica W1G" panose="020B0504030206020203" pitchFamily="34" charset="0"/>
            </a:endParaRPr>
          </a:p>
          <a:p>
            <a:pPr rtl="0">
              <a:spcBef>
                <a:spcPts val="800"/>
              </a:spcBef>
            </a:pPr>
            <a:r>
              <a:rPr lang="en" sz="18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Several of the most notable ads were the publisher’s own ads. </a:t>
            </a:r>
          </a:p>
          <a:p>
            <a:pPr rtl="0">
              <a:spcBef>
                <a:spcPts val="800"/>
              </a:spcBef>
            </a:pPr>
            <a:endParaRPr lang="en" sz="500" dirty="0">
              <a:latin typeface="Neue Haas Unica W1G" panose="020B0504030206020203" pitchFamily="34" charset="0"/>
            </a:endParaRPr>
          </a:p>
          <a:p>
            <a:pPr rtl="0">
              <a:spcBef>
                <a:spcPts val="800"/>
              </a:spcBef>
            </a:pPr>
            <a:r>
              <a:rPr lang="en" sz="1800" b="1" i="0" u="none" baseline="0">
                <a:latin typeface="Neue Haas Unica W1G" panose="020B0504030206020203" pitchFamily="34" charset="0"/>
                <a:ea typeface="Neue Haas Unica W1G" panose="020B0504030206020203" pitchFamily="34" charset="0"/>
                <a:cs typeface="Neue Haas Unica W1G" panose="020B0504030206020203" pitchFamily="34" charset="0"/>
              </a:rPr>
              <a:t>Advertorials</a:t>
            </a:r>
            <a:r>
              <a:rPr lang="en" sz="18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are often not the most noticed ads, but they may evoke emotions or offer valuable new information to those who notice them.</a:t>
            </a:r>
          </a:p>
        </p:txBody>
      </p:sp>
    </p:spTree>
    <p:extLst>
      <p:ext uri="{BB962C8B-B14F-4D97-AF65-F5344CB8AC3E}">
        <p14:creationId xmlns:p14="http://schemas.microsoft.com/office/powerpoint/2010/main" val="1258054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4">
            <a:extLst>
              <a:ext uri="{FF2B5EF4-FFF2-40B4-BE49-F238E27FC236}">
                <a16:creationId xmlns:a16="http://schemas.microsoft.com/office/drawing/2014/main" id="{A231BA32-B0B6-7E57-7D3B-9F596B71A0A1}"/>
              </a:ext>
            </a:extLst>
          </p:cNvPr>
          <p:cNvSpPr txBox="1">
            <a:spLocks/>
          </p:cNvSpPr>
          <p:nvPr/>
        </p:nvSpPr>
        <p:spPr>
          <a:xfrm>
            <a:off x="7673447" y="2296731"/>
            <a:ext cx="4048650" cy="3679825"/>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 sz="1800" b="1" i="0" u="none" baseline="0" dirty="0">
                <a:latin typeface="Neue Haas Unica W1G" panose="020B0504030206020203" pitchFamily="34" charset="0"/>
                <a:ea typeface="Neue Haas Unica W1G" panose="020B0504030206020203" pitchFamily="34" charset="0"/>
                <a:cs typeface="Neue Haas Unica W1G" panose="020B0504030206020203" pitchFamily="34" charset="0"/>
              </a:rPr>
              <a:t>Sisustamo </a:t>
            </a:r>
            <a:endParaRPr lang="en" sz="1800" dirty="0"/>
          </a:p>
          <a:p>
            <a:pPr algn="l" rtl="0"/>
            <a:r>
              <a:rPr lang="en" sz="1600" b="0" i="0" u="none" baseline="0" dirty="0"/>
              <a:t>Publisher: </a:t>
            </a:r>
            <a:r>
              <a:rPr lang="en" sz="1600" b="0" i="0" u="none" baseline="0" dirty="0" err="1"/>
              <a:t>Vepsäläinen</a:t>
            </a:r>
            <a:r>
              <a:rPr lang="en" sz="1600" b="0" i="0" u="none" baseline="0" dirty="0"/>
              <a:t> Oy (a furniture store)</a:t>
            </a:r>
          </a:p>
          <a:p>
            <a:pPr algn="l" rtl="0"/>
            <a:r>
              <a:rPr lang="en" sz="1600" b="0" i="0" u="none" baseline="0" dirty="0"/>
              <a:t>Published twice a year.</a:t>
            </a:r>
          </a:p>
          <a:p>
            <a:pPr algn="l" rtl="0">
              <a:buFont typeface="Arial" panose="020B0604020202020204" pitchFamily="34" charset="0"/>
              <a:buChar char="•"/>
            </a:pPr>
            <a:r>
              <a:rPr lang="en" sz="1600" b="0" i="0" u="none" baseline="0" dirty="0"/>
              <a:t>Sisustamo is a customer magazine for furniture store </a:t>
            </a:r>
            <a:r>
              <a:rPr lang="en" sz="1600" b="0" i="0" u="none" baseline="0" dirty="0" err="1"/>
              <a:t>Vepsäläinen</a:t>
            </a:r>
            <a:r>
              <a:rPr lang="en" sz="1600" b="0" i="0" u="none" baseline="0" dirty="0"/>
              <a:t>. The magazine offers ideas and inspiration for homes, presents modern designers and tells the interesting stories behind products. </a:t>
            </a:r>
          </a:p>
          <a:p>
            <a:pPr algn="l" rtl="0">
              <a:buFont typeface="Arial" panose="020B0604020202020204" pitchFamily="34" charset="0"/>
              <a:buChar char="•"/>
            </a:pPr>
            <a:r>
              <a:rPr lang="en" sz="1600" b="0" i="0" u="none" baseline="0" dirty="0"/>
              <a:t>The print magazine is available in stores and can be pre-ordered for home delivery by issue, free of charge.</a:t>
            </a:r>
          </a:p>
        </p:txBody>
      </p:sp>
      <p:sp>
        <p:nvSpPr>
          <p:cNvPr id="9" name="Title 12">
            <a:extLst>
              <a:ext uri="{FF2B5EF4-FFF2-40B4-BE49-F238E27FC236}">
                <a16:creationId xmlns:a16="http://schemas.microsoft.com/office/drawing/2014/main" id="{B204C3EA-E94B-73EF-E37B-82DD5A2D67E5}"/>
              </a:ext>
            </a:extLst>
          </p:cNvPr>
          <p:cNvSpPr txBox="1">
            <a:spLocks/>
          </p:cNvSpPr>
          <p:nvPr/>
        </p:nvSpPr>
        <p:spPr>
          <a:xfrm>
            <a:off x="1676400" y="705104"/>
            <a:ext cx="9144000" cy="11663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b="0" i="0" kern="1200">
                <a:solidFill>
                  <a:schemeClr val="tx2"/>
                </a:solidFill>
                <a:latin typeface="Clattering" pitchFamily="2" charset="0"/>
                <a:ea typeface="+mj-ea"/>
                <a:cs typeface="+mj-cs"/>
              </a:defRPr>
            </a:lvl1pPr>
          </a:lstStyle>
          <a:p>
            <a:pPr rtl="0"/>
            <a:r>
              <a:rPr lang="en" sz="4400" b="0" i="0" u="none" baseline="0">
                <a:latin typeface="Canela Medium" pitchFamily="2" charset="77"/>
                <a:ea typeface="Canela Medium" pitchFamily="2" charset="77"/>
                <a:cs typeface="Canela Medium" pitchFamily="2" charset="77"/>
              </a:rPr>
              <a:t>The customer media included in the study</a:t>
            </a:r>
          </a:p>
        </p:txBody>
      </p:sp>
    </p:spTree>
    <p:extLst>
      <p:ext uri="{BB962C8B-B14F-4D97-AF65-F5344CB8AC3E}">
        <p14:creationId xmlns:p14="http://schemas.microsoft.com/office/powerpoint/2010/main" val="36459562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713842-AF27-D241-95A7-FA40F7144387}"/>
              </a:ext>
            </a:extLst>
          </p:cNvPr>
          <p:cNvSpPr>
            <a:spLocks noGrp="1"/>
          </p:cNvSpPr>
          <p:nvPr>
            <p:ph type="title"/>
          </p:nvPr>
        </p:nvSpPr>
        <p:spPr/>
        <p:txBody>
          <a:bodyPr/>
          <a:lstStyle/>
          <a:p>
            <a:pPr rtl="0"/>
            <a:r>
              <a:rPr lang="en" b="0" i="0" u="none" baseline="0"/>
              <a:t>6.</a:t>
            </a:r>
            <a:br>
              <a:rPr lang="en"/>
            </a:br>
            <a:r>
              <a:rPr lang="en" b="0" i="0" u="none" baseline="0"/>
              <a:t>Respondents’ background information</a:t>
            </a:r>
          </a:p>
        </p:txBody>
      </p:sp>
    </p:spTree>
    <p:extLst>
      <p:ext uri="{BB962C8B-B14F-4D97-AF65-F5344CB8AC3E}">
        <p14:creationId xmlns:p14="http://schemas.microsoft.com/office/powerpoint/2010/main" val="1479172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63FDD0-4478-074F-84FE-ACD121611F3F}"/>
              </a:ext>
            </a:extLst>
          </p:cNvPr>
          <p:cNvSpPr>
            <a:spLocks noGrp="1"/>
          </p:cNvSpPr>
          <p:nvPr>
            <p:ph type="title"/>
          </p:nvPr>
        </p:nvSpPr>
        <p:spPr/>
        <p:txBody>
          <a:bodyPr/>
          <a:lstStyle/>
          <a:p>
            <a:pPr rtl="0"/>
            <a:r>
              <a:rPr lang="en" b="0" i="0" u="none" baseline="0"/>
              <a:t>Respondents’ background information</a:t>
            </a:r>
          </a:p>
        </p:txBody>
      </p:sp>
      <p:sp>
        <p:nvSpPr>
          <p:cNvPr id="9" name="TextBox 8">
            <a:extLst>
              <a:ext uri="{FF2B5EF4-FFF2-40B4-BE49-F238E27FC236}">
                <a16:creationId xmlns:a16="http://schemas.microsoft.com/office/drawing/2014/main" id="{7AF43538-5316-0A4C-8935-B99F7BD5726F}"/>
              </a:ext>
            </a:extLst>
          </p:cNvPr>
          <p:cNvSpPr txBox="1"/>
          <p:nvPr/>
        </p:nvSpPr>
        <p:spPr>
          <a:xfrm>
            <a:off x="1134655" y="1476343"/>
            <a:ext cx="9956800" cy="276999"/>
          </a:xfrm>
          <a:prstGeom prst="rect">
            <a:avLst/>
          </a:prstGeom>
          <a:noFill/>
        </p:spPr>
        <p:txBody>
          <a:bodyPr wrap="square" rtlCol="0">
            <a:spAutoFit/>
          </a:bodyPr>
          <a:lstStyle/>
          <a:p>
            <a:pPr algn="r" rtl="0"/>
            <a:r>
              <a:rPr lang="en" sz="12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4,992</a:t>
            </a:r>
          </a:p>
        </p:txBody>
      </p:sp>
      <p:grpSp>
        <p:nvGrpSpPr>
          <p:cNvPr id="4" name="Group 3">
            <a:extLst>
              <a:ext uri="{FF2B5EF4-FFF2-40B4-BE49-F238E27FC236}">
                <a16:creationId xmlns:a16="http://schemas.microsoft.com/office/drawing/2014/main" id="{E96FB9D0-57B0-93D8-97C0-EA75F97B1B28}"/>
              </a:ext>
            </a:extLst>
          </p:cNvPr>
          <p:cNvGrpSpPr/>
          <p:nvPr/>
        </p:nvGrpSpPr>
        <p:grpSpPr>
          <a:xfrm>
            <a:off x="-146048" y="1956709"/>
            <a:ext cx="4533900" cy="3576944"/>
            <a:chOff x="177620" y="1900579"/>
            <a:chExt cx="4533900" cy="4072205"/>
          </a:xfrm>
        </p:grpSpPr>
        <p:graphicFrame>
          <p:nvGraphicFramePr>
            <p:cNvPr id="7" name="Chart 6">
              <a:extLst>
                <a:ext uri="{FF2B5EF4-FFF2-40B4-BE49-F238E27FC236}">
                  <a16:creationId xmlns:a16="http://schemas.microsoft.com/office/drawing/2014/main" id="{CE588C4F-0C6C-9D4A-9BD5-B12C69F6443E}"/>
                </a:ext>
              </a:extLst>
            </p:cNvPr>
            <p:cNvGraphicFramePr/>
            <p:nvPr>
              <p:extLst>
                <p:ext uri="{D42A27DB-BD31-4B8C-83A1-F6EECF244321}">
                  <p14:modId xmlns:p14="http://schemas.microsoft.com/office/powerpoint/2010/main" val="2747302770"/>
                </p:ext>
              </p:extLst>
            </p:nvPr>
          </p:nvGraphicFramePr>
          <p:xfrm>
            <a:off x="177620" y="1900579"/>
            <a:ext cx="4533900" cy="407220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251BD19A-C32D-9017-2886-A730DBA43568}"/>
                </a:ext>
              </a:extLst>
            </p:cNvPr>
            <p:cNvSpPr txBox="1"/>
            <p:nvPr/>
          </p:nvSpPr>
          <p:spPr>
            <a:xfrm>
              <a:off x="1574802" y="3493687"/>
              <a:ext cx="1879600" cy="840939"/>
            </a:xfrm>
            <a:prstGeom prst="rect">
              <a:avLst/>
            </a:prstGeom>
            <a:noFill/>
          </p:spPr>
          <p:txBody>
            <a:bodyPr wrap="square" rtlCol="0">
              <a:spAutoFit/>
            </a:bodyPr>
            <a:lstStyle/>
            <a:p>
              <a:pPr algn="ctr" rtl="0"/>
              <a:r>
                <a:rPr lang="en" sz="14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Average </a:t>
              </a:r>
              <a:br>
                <a:rPr lang="en" sz="1400">
                  <a:latin typeface="Neue Haas Unica W1G Medium" panose="020B0504030206020203" pitchFamily="34" charset="0"/>
                </a:rPr>
              </a:br>
              <a:r>
                <a:rPr lang="en" sz="14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age </a:t>
              </a:r>
              <a:br>
                <a:rPr lang="en" sz="1400">
                  <a:latin typeface="Neue Haas Unica W1G Medium" panose="020B0504030206020203" pitchFamily="34" charset="0"/>
                </a:rPr>
              </a:br>
              <a:r>
                <a:rPr lang="en" sz="14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59</a:t>
              </a:r>
            </a:p>
          </p:txBody>
        </p:sp>
      </p:grpSp>
      <p:sp>
        <p:nvSpPr>
          <p:cNvPr id="8" name="TextBox 7">
            <a:extLst>
              <a:ext uri="{FF2B5EF4-FFF2-40B4-BE49-F238E27FC236}">
                <a16:creationId xmlns:a16="http://schemas.microsoft.com/office/drawing/2014/main" id="{7E02DD15-78B3-E0DC-2B02-AB561425CB97}"/>
              </a:ext>
            </a:extLst>
          </p:cNvPr>
          <p:cNvSpPr txBox="1"/>
          <p:nvPr/>
        </p:nvSpPr>
        <p:spPr>
          <a:xfrm>
            <a:off x="736602" y="5492006"/>
            <a:ext cx="2768600" cy="584775"/>
          </a:xfrm>
          <a:prstGeom prst="rect">
            <a:avLst/>
          </a:prstGeom>
          <a:noFill/>
        </p:spPr>
        <p:txBody>
          <a:bodyPr wrap="square" rtlCol="0">
            <a:spAutoFit/>
          </a:bodyPr>
          <a:lstStyle/>
          <a:p>
            <a:pPr algn="ctr" rtl="0"/>
            <a:r>
              <a:rPr lang="en" sz="16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95% participate in daily purchasing decisions of their household economy </a:t>
            </a:r>
            <a:endParaRPr lang="en" sz="1600" dirty="0">
              <a:latin typeface="Neue Haas Unica W1G Medium" panose="020B0504030206020203" pitchFamily="34" charset="0"/>
            </a:endParaRPr>
          </a:p>
        </p:txBody>
      </p:sp>
      <p:sp>
        <p:nvSpPr>
          <p:cNvPr id="12" name="TextBox 11">
            <a:extLst>
              <a:ext uri="{FF2B5EF4-FFF2-40B4-BE49-F238E27FC236}">
                <a16:creationId xmlns:a16="http://schemas.microsoft.com/office/drawing/2014/main" id="{2FB5BDC7-6637-6B2F-3090-B563DFDF6B43}"/>
              </a:ext>
            </a:extLst>
          </p:cNvPr>
          <p:cNvSpPr txBox="1"/>
          <p:nvPr/>
        </p:nvSpPr>
        <p:spPr>
          <a:xfrm>
            <a:off x="8873127" y="5615116"/>
            <a:ext cx="2768600" cy="338554"/>
          </a:xfrm>
          <a:prstGeom prst="rect">
            <a:avLst/>
          </a:prstGeom>
          <a:noFill/>
        </p:spPr>
        <p:txBody>
          <a:bodyPr wrap="square" rtlCol="0">
            <a:spAutoFit/>
          </a:bodyPr>
          <a:lstStyle/>
          <a:p>
            <a:pPr algn="ctr" rtl="0"/>
            <a:r>
              <a:rPr lang="en" sz="16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51% have a higher education</a:t>
            </a:r>
            <a:endParaRPr lang="en" sz="1600" dirty="0">
              <a:latin typeface="Neue Haas Unica W1G Medium" panose="020B0504030206020203" pitchFamily="34" charset="0"/>
            </a:endParaRPr>
          </a:p>
        </p:txBody>
      </p:sp>
      <p:graphicFrame>
        <p:nvGraphicFramePr>
          <p:cNvPr id="13" name="Chart 12">
            <a:extLst>
              <a:ext uri="{FF2B5EF4-FFF2-40B4-BE49-F238E27FC236}">
                <a16:creationId xmlns:a16="http://schemas.microsoft.com/office/drawing/2014/main" id="{C4A1F5D2-0016-8E6C-5724-14DC9FF8C579}"/>
              </a:ext>
            </a:extLst>
          </p:cNvPr>
          <p:cNvGraphicFramePr/>
          <p:nvPr>
            <p:extLst>
              <p:ext uri="{D42A27DB-BD31-4B8C-83A1-F6EECF244321}">
                <p14:modId xmlns:p14="http://schemas.microsoft.com/office/powerpoint/2010/main" val="3984870643"/>
              </p:ext>
            </p:extLst>
          </p:nvPr>
        </p:nvGraphicFramePr>
        <p:xfrm>
          <a:off x="4489448" y="2065907"/>
          <a:ext cx="3492500" cy="331575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13407DA9-0962-1DE1-D1BB-FF0065869AED}"/>
              </a:ext>
            </a:extLst>
          </p:cNvPr>
          <p:cNvSpPr txBox="1"/>
          <p:nvPr/>
        </p:nvSpPr>
        <p:spPr>
          <a:xfrm>
            <a:off x="4489448" y="5615116"/>
            <a:ext cx="3640727" cy="338554"/>
          </a:xfrm>
          <a:prstGeom prst="rect">
            <a:avLst/>
          </a:prstGeom>
          <a:noFill/>
        </p:spPr>
        <p:txBody>
          <a:bodyPr wrap="square" rtlCol="0">
            <a:spAutoFit/>
          </a:bodyPr>
          <a:lstStyle/>
          <a:p>
            <a:pPr algn="ctr" rtl="0"/>
            <a:r>
              <a:rPr lang="en" sz="16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45% live in big cities</a:t>
            </a:r>
            <a:endParaRPr lang="en" sz="1600" dirty="0">
              <a:latin typeface="Neue Haas Unica W1G Medium" panose="020B0504030206020203" pitchFamily="34" charset="0"/>
            </a:endParaRPr>
          </a:p>
        </p:txBody>
      </p:sp>
      <p:graphicFrame>
        <p:nvGraphicFramePr>
          <p:cNvPr id="5" name="Chart 4">
            <a:extLst>
              <a:ext uri="{FF2B5EF4-FFF2-40B4-BE49-F238E27FC236}">
                <a16:creationId xmlns:a16="http://schemas.microsoft.com/office/drawing/2014/main" id="{2F32531B-CC19-BC33-BD4D-7B1A71F19C5C}"/>
              </a:ext>
            </a:extLst>
          </p:cNvPr>
          <p:cNvGraphicFramePr/>
          <p:nvPr>
            <p:extLst>
              <p:ext uri="{D42A27DB-BD31-4B8C-83A1-F6EECF244321}">
                <p14:modId xmlns:p14="http://schemas.microsoft.com/office/powerpoint/2010/main" val="2530752010"/>
              </p:ext>
            </p:extLst>
          </p:nvPr>
        </p:nvGraphicFramePr>
        <p:xfrm>
          <a:off x="7702549" y="2065907"/>
          <a:ext cx="4533901" cy="33227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97732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63FDD0-4478-074F-84FE-ACD121611F3F}"/>
              </a:ext>
            </a:extLst>
          </p:cNvPr>
          <p:cNvSpPr>
            <a:spLocks noGrp="1"/>
          </p:cNvSpPr>
          <p:nvPr>
            <p:ph type="title"/>
          </p:nvPr>
        </p:nvSpPr>
        <p:spPr/>
        <p:txBody>
          <a:bodyPr/>
          <a:lstStyle/>
          <a:p>
            <a:pPr rtl="0"/>
            <a:r>
              <a:rPr lang="en" b="0" i="0" u="none" baseline="0"/>
              <a:t>Respondents’ background information</a:t>
            </a:r>
          </a:p>
        </p:txBody>
      </p:sp>
      <p:sp>
        <p:nvSpPr>
          <p:cNvPr id="9" name="TextBox 8">
            <a:extLst>
              <a:ext uri="{FF2B5EF4-FFF2-40B4-BE49-F238E27FC236}">
                <a16:creationId xmlns:a16="http://schemas.microsoft.com/office/drawing/2014/main" id="{7AF43538-5316-0A4C-8935-B99F7BD5726F}"/>
              </a:ext>
            </a:extLst>
          </p:cNvPr>
          <p:cNvSpPr txBox="1"/>
          <p:nvPr/>
        </p:nvSpPr>
        <p:spPr>
          <a:xfrm>
            <a:off x="21021" y="1492923"/>
            <a:ext cx="11091480" cy="276999"/>
          </a:xfrm>
          <a:prstGeom prst="rect">
            <a:avLst/>
          </a:prstGeom>
          <a:noFill/>
        </p:spPr>
        <p:txBody>
          <a:bodyPr wrap="square" rtlCol="0">
            <a:spAutoFit/>
          </a:bodyPr>
          <a:lstStyle/>
          <a:p>
            <a:pPr algn="r" rtl="0"/>
            <a:r>
              <a:rPr lang="en" sz="12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 of respondents N = 4,992</a:t>
            </a:r>
          </a:p>
        </p:txBody>
      </p:sp>
      <p:graphicFrame>
        <p:nvGraphicFramePr>
          <p:cNvPr id="7" name="Chart 6">
            <a:extLst>
              <a:ext uri="{FF2B5EF4-FFF2-40B4-BE49-F238E27FC236}">
                <a16:creationId xmlns:a16="http://schemas.microsoft.com/office/drawing/2014/main" id="{5C83FF23-9A73-410B-BFD9-D401A142E19D}"/>
              </a:ext>
            </a:extLst>
          </p:cNvPr>
          <p:cNvGraphicFramePr/>
          <p:nvPr>
            <p:extLst>
              <p:ext uri="{D42A27DB-BD31-4B8C-83A1-F6EECF244321}">
                <p14:modId xmlns:p14="http://schemas.microsoft.com/office/powerpoint/2010/main" val="3510375501"/>
              </p:ext>
            </p:extLst>
          </p:nvPr>
        </p:nvGraphicFramePr>
        <p:xfrm>
          <a:off x="443624" y="1646811"/>
          <a:ext cx="7294180" cy="404542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F9F47EEF-CC4F-E049-8158-9020D81AF807}"/>
              </a:ext>
            </a:extLst>
          </p:cNvPr>
          <p:cNvSpPr txBox="1"/>
          <p:nvPr/>
        </p:nvSpPr>
        <p:spPr>
          <a:xfrm>
            <a:off x="1279198" y="5370754"/>
            <a:ext cx="3175000" cy="584775"/>
          </a:xfrm>
          <a:prstGeom prst="rect">
            <a:avLst/>
          </a:prstGeom>
          <a:noFill/>
        </p:spPr>
        <p:txBody>
          <a:bodyPr wrap="square" rtlCol="0">
            <a:spAutoFit/>
          </a:bodyPr>
          <a:lstStyle/>
          <a:p>
            <a:pPr algn="ctr" rtl="0"/>
            <a:r>
              <a:rPr lang="en" sz="1600" b="0" i="0" u="none" baseline="0">
                <a:latin typeface="Neue Haas Unica W1G Medium" panose="020B0504030206020203" pitchFamily="34" charset="0"/>
                <a:ea typeface="Neue Haas Unica W1G Medium" panose="020B0504030206020203" pitchFamily="34" charset="0"/>
                <a:cs typeface="Neue Haas Unica W1G Medium" panose="020B0504030206020203" pitchFamily="34" charset="0"/>
              </a:rPr>
              <a:t>72% live with one or more people </a:t>
            </a:r>
            <a:endParaRPr lang="en" sz="1600" dirty="0">
              <a:latin typeface="Neue Haas Unica W1G Medium" panose="020B0504030206020203" pitchFamily="34" charset="0"/>
            </a:endParaRPr>
          </a:p>
        </p:txBody>
      </p:sp>
      <p:graphicFrame>
        <p:nvGraphicFramePr>
          <p:cNvPr id="4" name="Chart 3">
            <a:extLst>
              <a:ext uri="{FF2B5EF4-FFF2-40B4-BE49-F238E27FC236}">
                <a16:creationId xmlns:a16="http://schemas.microsoft.com/office/drawing/2014/main" id="{0D7A76A9-AF8D-1F2F-DED6-05B09BDFBB1E}"/>
              </a:ext>
            </a:extLst>
          </p:cNvPr>
          <p:cNvGraphicFramePr/>
          <p:nvPr>
            <p:extLst>
              <p:ext uri="{D42A27DB-BD31-4B8C-83A1-F6EECF244321}">
                <p14:modId xmlns:p14="http://schemas.microsoft.com/office/powerpoint/2010/main" val="1447312603"/>
              </p:ext>
            </p:extLst>
          </p:nvPr>
        </p:nvGraphicFramePr>
        <p:xfrm>
          <a:off x="6582578" y="2284120"/>
          <a:ext cx="5594058" cy="289258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3FD0E611-9AE0-B98F-C600-D4DA02284402}"/>
              </a:ext>
            </a:extLst>
          </p:cNvPr>
          <p:cNvSpPr txBox="1"/>
          <p:nvPr/>
        </p:nvSpPr>
        <p:spPr>
          <a:xfrm>
            <a:off x="7988300" y="5176709"/>
            <a:ext cx="3365500" cy="1031051"/>
          </a:xfrm>
          <a:prstGeom prst="rect">
            <a:avLst/>
          </a:prstGeom>
          <a:noFill/>
        </p:spPr>
        <p:txBody>
          <a:bodyPr wrap="square" rtlCol="0">
            <a:spAutoFit/>
          </a:bodyPr>
          <a:lstStyle/>
          <a:p>
            <a:pPr algn="ctr" rtl="0"/>
            <a:r>
              <a:rPr lang="en" sz="1600" b="0" i="0" u="none" baseline="0" dirty="0">
                <a:latin typeface="Neue Haas Unica W1G Medium" panose="020B0504030206020203" pitchFamily="34" charset="0"/>
                <a:ea typeface="Neue Haas Unica W1G Medium" panose="020B0504030206020203" pitchFamily="34" charset="0"/>
                <a:cs typeface="Neue Haas Unica W1G Medium" panose="020B0504030206020203" pitchFamily="34" charset="0"/>
              </a:rPr>
              <a:t>25% of respondents had a gross income above EUR 75,000</a:t>
            </a:r>
            <a:br>
              <a:rPr lang="en" sz="1600" dirty="0">
                <a:latin typeface="Neue Haas Unica W1G Medium" panose="020B0504030206020203" pitchFamily="34" charset="0"/>
              </a:rPr>
            </a:br>
            <a:br>
              <a:rPr lang="en" sz="500" dirty="0">
                <a:latin typeface="Neue Haas Unica W1G Medium" panose="020B0504030206020203" pitchFamily="34" charset="0"/>
              </a:rPr>
            </a:br>
            <a:r>
              <a:rPr lang="en" sz="1200" b="0" i="1" u="none" baseline="0" dirty="0">
                <a:latin typeface="Neue Haas Unica W1G Medium" panose="020B0504030206020203" pitchFamily="34" charset="0"/>
                <a:ea typeface="Neue Haas Unica W1G Medium" panose="020B0504030206020203" pitchFamily="34" charset="0"/>
                <a:cs typeface="Neue Haas Unica W1G Medium" panose="020B0504030206020203" pitchFamily="34" charset="0"/>
              </a:rPr>
              <a:t>(If those who chose not to answer are removed, the proportion is 30%.) </a:t>
            </a:r>
            <a:endParaRPr lang="en" sz="1200" dirty="0">
              <a:latin typeface="Neue Haas Unica W1G Medium" panose="020B0504030206020203" pitchFamily="34" charset="0"/>
            </a:endParaRPr>
          </a:p>
        </p:txBody>
      </p:sp>
    </p:spTree>
    <p:extLst>
      <p:ext uri="{BB962C8B-B14F-4D97-AF65-F5344CB8AC3E}">
        <p14:creationId xmlns:p14="http://schemas.microsoft.com/office/powerpoint/2010/main" val="23958998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85E04A-BBD6-C04C-9B67-C0959A39B937}"/>
              </a:ext>
            </a:extLst>
          </p:cNvPr>
          <p:cNvSpPr>
            <a:spLocks noGrp="1"/>
          </p:cNvSpPr>
          <p:nvPr>
            <p:ph type="title"/>
          </p:nvPr>
        </p:nvSpPr>
        <p:spPr/>
        <p:txBody>
          <a:bodyPr/>
          <a:lstStyle/>
          <a:p>
            <a:pPr rtl="0"/>
            <a:r>
              <a:rPr lang="en" b="0" i="0" u="none" baseline="0">
                <a:solidFill>
                  <a:schemeClr val="bg2"/>
                </a:solidFill>
              </a:rPr>
              <a:t>7.</a:t>
            </a:r>
            <a:br>
              <a:rPr lang="en">
                <a:solidFill>
                  <a:schemeClr val="bg2"/>
                </a:solidFill>
              </a:rPr>
            </a:br>
            <a:r>
              <a:rPr lang="en" b="0" i="0" u="none" baseline="0">
                <a:solidFill>
                  <a:schemeClr val="bg2"/>
                </a:solidFill>
              </a:rPr>
              <a:t>Summary</a:t>
            </a:r>
          </a:p>
        </p:txBody>
      </p:sp>
    </p:spTree>
    <p:extLst>
      <p:ext uri="{BB962C8B-B14F-4D97-AF65-F5344CB8AC3E}">
        <p14:creationId xmlns:p14="http://schemas.microsoft.com/office/powerpoint/2010/main" val="12300694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BD70-BE53-054E-A9B0-A57BCA5B0020}"/>
              </a:ext>
            </a:extLst>
          </p:cNvPr>
          <p:cNvSpPr>
            <a:spLocks noGrp="1"/>
          </p:cNvSpPr>
          <p:nvPr>
            <p:ph type="title"/>
          </p:nvPr>
        </p:nvSpPr>
        <p:spPr>
          <a:xfrm>
            <a:off x="838200" y="448066"/>
            <a:ext cx="10515600" cy="1292086"/>
          </a:xfrm>
        </p:spPr>
        <p:txBody>
          <a:bodyPr/>
          <a:lstStyle/>
          <a:p>
            <a:pPr rtl="0"/>
            <a:r>
              <a:rPr lang="en" b="0" i="0" u="none" baseline="0"/>
              <a:t>Summary</a:t>
            </a:r>
          </a:p>
        </p:txBody>
      </p:sp>
      <p:sp>
        <p:nvSpPr>
          <p:cNvPr id="4" name="Content Placeholder 3">
            <a:extLst>
              <a:ext uri="{FF2B5EF4-FFF2-40B4-BE49-F238E27FC236}">
                <a16:creationId xmlns:a16="http://schemas.microsoft.com/office/drawing/2014/main" id="{771B9984-D4C7-8045-A58F-8A57AE413F0D}"/>
              </a:ext>
            </a:extLst>
          </p:cNvPr>
          <p:cNvSpPr>
            <a:spLocks noGrp="1"/>
          </p:cNvSpPr>
          <p:nvPr>
            <p:ph idx="11"/>
          </p:nvPr>
        </p:nvSpPr>
        <p:spPr>
          <a:xfrm>
            <a:off x="1095897" y="1227221"/>
            <a:ext cx="10000205" cy="5081113"/>
          </a:xfrm>
        </p:spPr>
        <p:txBody>
          <a:bodyPr anchor="ctr">
            <a:noAutofit/>
          </a:bodyPr>
          <a:lstStyle/>
          <a:p>
            <a:pPr rtl="0">
              <a:buFont typeface="+mj-lt"/>
              <a:buAutoNum type="arabicPeriod"/>
            </a:pPr>
            <a:r>
              <a:rPr lang="en" sz="18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Customer media reach two thirds of all Finns.</a:t>
            </a:r>
            <a:br>
              <a:rPr lang="en" sz="1800">
                <a:effectLst/>
                <a:latin typeface="Neue Haas Unica W1G" panose="020B0504030206020203" pitchFamily="34" charset="0"/>
              </a:rPr>
            </a:br>
            <a:endParaRPr lang="en" sz="500" dirty="0">
              <a:effectLst/>
              <a:latin typeface="Neue Haas Unica W1G" panose="020B0504030206020203" pitchFamily="34" charset="0"/>
            </a:endParaRPr>
          </a:p>
          <a:p>
            <a:pPr rtl="0">
              <a:buFont typeface="+mj-lt"/>
              <a:buAutoNum type="arabicPeriod"/>
            </a:pPr>
            <a:r>
              <a:rPr lang="en" sz="18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Most read </a:t>
            </a:r>
            <a:r>
              <a:rPr lang="en" sz="18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customer media in print, which is also greatly appreciated.</a:t>
            </a:r>
            <a:br>
              <a:rPr lang="en" sz="1800">
                <a:latin typeface="Neue Haas Unica W1G" panose="020B0504030206020203" pitchFamily="34" charset="0"/>
              </a:rPr>
            </a:br>
            <a:endParaRPr lang="en" sz="500" dirty="0">
              <a:latin typeface="Neue Haas Unica W1G" panose="020B0504030206020203" pitchFamily="34" charset="0"/>
            </a:endParaRPr>
          </a:p>
          <a:p>
            <a:pPr rtl="0">
              <a:buFont typeface="+mj-lt"/>
              <a:buAutoNum type="arabicPeriod"/>
            </a:pPr>
            <a:r>
              <a:rPr lang="en" sz="18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A customer medium builds a company’s image and strengthens the customer relationship. </a:t>
            </a:r>
            <a:r>
              <a:rPr lang="en" sz="1800" b="0" i="0" u="none" baseline="0">
                <a:latin typeface="Neue Haas Unica W1G" panose="020B0504030206020203" pitchFamily="34" charset="0"/>
                <a:ea typeface="Neue Haas Unica W1G" panose="020B0504030206020203" pitchFamily="34" charset="0"/>
                <a:cs typeface="Neue Haas Unica W1G" panose="020B0504030206020203" pitchFamily="34" charset="0"/>
              </a:rPr>
              <a:t>77% </a:t>
            </a:r>
            <a:r>
              <a:rPr lang="en" sz="18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of respondents consider the magazine an important customer benefit.</a:t>
            </a:r>
            <a:br>
              <a:rPr lang="en" sz="1800">
                <a:effectLst/>
                <a:latin typeface="Neue Haas Unica W1G" panose="020B0504030206020203" pitchFamily="34" charset="0"/>
              </a:rPr>
            </a:br>
            <a:endParaRPr lang="en" sz="500" dirty="0">
              <a:effectLst/>
              <a:latin typeface="Neue Haas Unica W1G" panose="020B0504030206020203" pitchFamily="34" charset="0"/>
            </a:endParaRPr>
          </a:p>
          <a:p>
            <a:pPr rtl="0">
              <a:buFont typeface="+mj-lt"/>
              <a:buAutoNum type="arabicPeriod"/>
            </a:pPr>
            <a:r>
              <a:rPr lang="en" sz="18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Customer magazines are the only print magazine many get in their mailbox. This makes the magazine stand out. </a:t>
            </a:r>
            <a:br>
              <a:rPr lang="en" sz="1800">
                <a:effectLst/>
                <a:latin typeface="Neue Haas Unica W1G" panose="020B0504030206020203" pitchFamily="34" charset="0"/>
              </a:rPr>
            </a:br>
            <a:endParaRPr lang="en" sz="500" dirty="0">
              <a:effectLst/>
              <a:latin typeface="Neue Haas Unica W1G" panose="020B0504030206020203" pitchFamily="34" charset="0"/>
            </a:endParaRPr>
          </a:p>
          <a:p>
            <a:pPr rtl="0">
              <a:buFont typeface="+mj-lt"/>
              <a:buAutoNum type="arabicPeriod"/>
            </a:pPr>
            <a:r>
              <a:rPr lang="en" sz="18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The magazine allows people to read about many topics that they would otherwise not read about. For this reason, the magazine is also a good channel for communicating the company’s values and stances and talking about its operations. </a:t>
            </a:r>
          </a:p>
        </p:txBody>
      </p:sp>
    </p:spTree>
    <p:extLst>
      <p:ext uri="{BB962C8B-B14F-4D97-AF65-F5344CB8AC3E}">
        <p14:creationId xmlns:p14="http://schemas.microsoft.com/office/powerpoint/2010/main" val="415637626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0BD70-BE53-054E-A9B0-A57BCA5B0020}"/>
              </a:ext>
            </a:extLst>
          </p:cNvPr>
          <p:cNvSpPr>
            <a:spLocks noGrp="1"/>
          </p:cNvSpPr>
          <p:nvPr>
            <p:ph type="title"/>
          </p:nvPr>
        </p:nvSpPr>
        <p:spPr>
          <a:xfrm>
            <a:off x="838200" y="448066"/>
            <a:ext cx="10515600" cy="1292086"/>
          </a:xfrm>
        </p:spPr>
        <p:txBody>
          <a:bodyPr/>
          <a:lstStyle/>
          <a:p>
            <a:pPr rtl="0"/>
            <a:r>
              <a:rPr lang="en" b="0" i="0" u="none" baseline="0"/>
              <a:t>Summary</a:t>
            </a:r>
          </a:p>
        </p:txBody>
      </p:sp>
      <p:sp>
        <p:nvSpPr>
          <p:cNvPr id="4" name="Content Placeholder 3">
            <a:extLst>
              <a:ext uri="{FF2B5EF4-FFF2-40B4-BE49-F238E27FC236}">
                <a16:creationId xmlns:a16="http://schemas.microsoft.com/office/drawing/2014/main" id="{771B9984-D4C7-8045-A58F-8A57AE413F0D}"/>
              </a:ext>
            </a:extLst>
          </p:cNvPr>
          <p:cNvSpPr>
            <a:spLocks noGrp="1"/>
          </p:cNvSpPr>
          <p:nvPr>
            <p:ph idx="11"/>
          </p:nvPr>
        </p:nvSpPr>
        <p:spPr>
          <a:xfrm>
            <a:off x="1095897" y="1227221"/>
            <a:ext cx="10000205" cy="5081113"/>
          </a:xfrm>
        </p:spPr>
        <p:txBody>
          <a:bodyPr anchor="ctr">
            <a:noAutofit/>
          </a:bodyPr>
          <a:lstStyle/>
          <a:p>
            <a:pPr marL="342900" indent="-342900" rtl="0">
              <a:buFont typeface="+mj-lt"/>
              <a:buAutoNum type="arabicPeriod" startAt="6"/>
            </a:pPr>
            <a:r>
              <a:rPr lang="en" sz="18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People are interested in good journalism, but you should not be afraid of pure commercialism. Bringing up new products and offers is an important part of the reading experience for many readers.</a:t>
            </a:r>
            <a:br>
              <a:rPr lang="en" sz="1800">
                <a:effectLst/>
                <a:latin typeface="Neue Haas Unica W1G" panose="020B0504030206020203" pitchFamily="34" charset="0"/>
              </a:rPr>
            </a:br>
            <a:endParaRPr lang="en" sz="500" dirty="0">
              <a:effectLst/>
              <a:latin typeface="Neue Haas Unica W1G" panose="020B0504030206020203" pitchFamily="34" charset="0"/>
            </a:endParaRPr>
          </a:p>
          <a:p>
            <a:pPr rtl="0">
              <a:buFont typeface="+mj-lt"/>
              <a:buAutoNum type="arabicPeriod" startAt="6"/>
            </a:pPr>
            <a:r>
              <a:rPr lang="en" sz="18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 People are quite happy with their customer magazine – on a school grading scale of 4–10, readers gave the magazines an average rating of 8.5.</a:t>
            </a:r>
            <a:br>
              <a:rPr lang="en" sz="1800">
                <a:effectLst/>
                <a:latin typeface="Neue Haas Unica W1G" panose="020B0504030206020203" pitchFamily="34" charset="0"/>
              </a:rPr>
            </a:br>
            <a:endParaRPr lang="en" sz="500" dirty="0">
              <a:effectLst/>
              <a:latin typeface="Neue Haas Unica W1G" panose="020B0504030206020203" pitchFamily="34" charset="0"/>
            </a:endParaRPr>
          </a:p>
          <a:p>
            <a:pPr rtl="0">
              <a:buFont typeface="+mj-lt"/>
              <a:buAutoNum type="arabicPeriod" startAt="6"/>
            </a:pPr>
            <a:r>
              <a:rPr lang="en" sz="18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 95% of readers notice at least one ad in the magazine. The average noting score for ads was 49%.</a:t>
            </a:r>
            <a:br>
              <a:rPr lang="en" sz="1800">
                <a:effectLst/>
                <a:latin typeface="Neue Haas Unica W1G" panose="020B0504030206020203" pitchFamily="34" charset="0"/>
              </a:rPr>
            </a:br>
            <a:endParaRPr lang="en" sz="500" dirty="0">
              <a:effectLst/>
              <a:latin typeface="Neue Haas Unica W1G" panose="020B0504030206020203" pitchFamily="34" charset="0"/>
            </a:endParaRPr>
          </a:p>
          <a:p>
            <a:pPr rtl="0">
              <a:buFont typeface="+mj-lt"/>
              <a:buAutoNum type="arabicPeriod" startAt="6"/>
            </a:pPr>
            <a:r>
              <a:rPr lang="en" sz="18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 The strongest feature of articles and ads was clarity and understandability. </a:t>
            </a:r>
            <a:br>
              <a:rPr lang="en" sz="1800">
                <a:effectLst/>
                <a:latin typeface="Neue Haas Unica W1G" panose="020B0504030206020203" pitchFamily="34" charset="0"/>
              </a:rPr>
            </a:br>
            <a:endParaRPr lang="en" sz="500" dirty="0">
              <a:effectLst/>
              <a:latin typeface="Neue Haas Unica W1G" panose="020B0504030206020203" pitchFamily="34" charset="0"/>
            </a:endParaRPr>
          </a:p>
          <a:p>
            <a:pPr rtl="0">
              <a:buFont typeface="+mj-lt"/>
              <a:buAutoNum type="arabicPeriod" startAt="6"/>
            </a:pPr>
            <a:r>
              <a:rPr lang="en" sz="1800" b="0" i="0" u="none" baseline="0">
                <a:effectLst/>
                <a:latin typeface="Neue Haas Unica W1G" panose="020B0504030206020203" pitchFamily="34" charset="0"/>
                <a:ea typeface="Neue Haas Unica W1G" panose="020B0504030206020203" pitchFamily="34" charset="0"/>
                <a:cs typeface="Neue Haas Unica W1G" panose="020B0504030206020203" pitchFamily="34" charset="0"/>
              </a:rPr>
              <a:t> The feature that needs the most improvement is evoking emotions – advertisers should particularly pay attention to it. </a:t>
            </a:r>
          </a:p>
        </p:txBody>
      </p:sp>
    </p:spTree>
    <p:extLst>
      <p:ext uri="{BB962C8B-B14F-4D97-AF65-F5344CB8AC3E}">
        <p14:creationId xmlns:p14="http://schemas.microsoft.com/office/powerpoint/2010/main" val="40985032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52388E-E55F-894E-9963-27BF5DB56246}"/>
              </a:ext>
            </a:extLst>
          </p:cNvPr>
          <p:cNvSpPr>
            <a:spLocks noGrp="1"/>
          </p:cNvSpPr>
          <p:nvPr>
            <p:ph type="title"/>
          </p:nvPr>
        </p:nvSpPr>
        <p:spPr>
          <a:xfrm>
            <a:off x="838200" y="2029335"/>
            <a:ext cx="10515600" cy="1399665"/>
          </a:xfrm>
        </p:spPr>
        <p:txBody>
          <a:bodyPr>
            <a:noAutofit/>
          </a:bodyPr>
          <a:lstStyle/>
          <a:p>
            <a:pPr rtl="0"/>
            <a:r>
              <a:rPr lang="en" sz="10000" b="0" i="0" u="none" baseline="0"/>
              <a:t>Thank you!</a:t>
            </a:r>
          </a:p>
        </p:txBody>
      </p:sp>
      <p:sp>
        <p:nvSpPr>
          <p:cNvPr id="4" name="Content Placeholder 6">
            <a:extLst>
              <a:ext uri="{FF2B5EF4-FFF2-40B4-BE49-F238E27FC236}">
                <a16:creationId xmlns:a16="http://schemas.microsoft.com/office/drawing/2014/main" id="{0D8AC36F-42FC-C149-80DD-FBB48A83E5AE}"/>
              </a:ext>
            </a:extLst>
          </p:cNvPr>
          <p:cNvSpPr txBox="1">
            <a:spLocks/>
          </p:cNvSpPr>
          <p:nvPr/>
        </p:nvSpPr>
        <p:spPr>
          <a:xfrm>
            <a:off x="3058928" y="3429000"/>
            <a:ext cx="3345589" cy="2527841"/>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00000"/>
              </a:lnSpc>
              <a:buNone/>
            </a:pPr>
            <a:r>
              <a:rPr lang="en" sz="1400" b="0" i="0" u="none" baseline="0" dirty="0" err="1">
                <a:solidFill>
                  <a:schemeClr val="bg1"/>
                </a:solidFill>
              </a:rPr>
              <a:t>Outi</a:t>
            </a:r>
            <a:r>
              <a:rPr lang="en" sz="1400" b="0" i="0" u="none" baseline="0" dirty="0">
                <a:solidFill>
                  <a:schemeClr val="bg1"/>
                </a:solidFill>
              </a:rPr>
              <a:t> </a:t>
            </a:r>
            <a:r>
              <a:rPr lang="en" sz="1400" b="0" i="0" u="none" baseline="0" dirty="0" err="1">
                <a:solidFill>
                  <a:schemeClr val="bg1"/>
                </a:solidFill>
              </a:rPr>
              <a:t>Itävuo</a:t>
            </a:r>
            <a:br>
              <a:rPr lang="en" sz="1400" dirty="0">
                <a:solidFill>
                  <a:schemeClr val="bg1"/>
                </a:solidFill>
              </a:rPr>
            </a:br>
            <a:r>
              <a:rPr lang="en" sz="1400" b="0" i="0" u="none" baseline="0" dirty="0">
                <a:solidFill>
                  <a:schemeClr val="bg1"/>
                </a:solidFill>
              </a:rPr>
              <a:t>Finnish Magazine Media Association</a:t>
            </a:r>
            <a:br>
              <a:rPr lang="en" sz="1400" dirty="0">
                <a:solidFill>
                  <a:schemeClr val="bg1"/>
                </a:solidFill>
              </a:rPr>
            </a:br>
            <a:r>
              <a:rPr lang="en" sz="1400" b="0" i="0" u="none" baseline="0" dirty="0">
                <a:solidFill>
                  <a:schemeClr val="bg1"/>
                </a:solidFill>
                <a:hlinkClick r:id="rId2"/>
              </a:rPr>
              <a:t>outi.itavuo@aikakausmedia.fi</a:t>
            </a:r>
            <a:endParaRPr lang="en" sz="1400" dirty="0">
              <a:solidFill>
                <a:schemeClr val="bg1"/>
              </a:solidFill>
            </a:endParaRPr>
          </a:p>
        </p:txBody>
      </p:sp>
      <p:sp>
        <p:nvSpPr>
          <p:cNvPr id="5" name="Content Placeholder 6">
            <a:extLst>
              <a:ext uri="{FF2B5EF4-FFF2-40B4-BE49-F238E27FC236}">
                <a16:creationId xmlns:a16="http://schemas.microsoft.com/office/drawing/2014/main" id="{3E9FE5D7-FEC7-194E-952D-62F573F8A21A}"/>
              </a:ext>
            </a:extLst>
          </p:cNvPr>
          <p:cNvSpPr txBox="1">
            <a:spLocks/>
          </p:cNvSpPr>
          <p:nvPr/>
        </p:nvSpPr>
        <p:spPr>
          <a:xfrm>
            <a:off x="6230112" y="3429000"/>
            <a:ext cx="3345589" cy="2527841"/>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00000"/>
              </a:lnSpc>
              <a:buNone/>
            </a:pPr>
            <a:r>
              <a:rPr lang="en" sz="1400" b="0" i="0" u="none" baseline="0" dirty="0">
                <a:solidFill>
                  <a:schemeClr val="bg1"/>
                </a:solidFill>
              </a:rPr>
              <a:t>Jukka </a:t>
            </a:r>
            <a:r>
              <a:rPr lang="en" sz="1400" b="0" i="0" u="none" baseline="0" dirty="0" err="1">
                <a:solidFill>
                  <a:schemeClr val="bg1"/>
                </a:solidFill>
              </a:rPr>
              <a:t>Helske</a:t>
            </a:r>
            <a:br>
              <a:rPr lang="en" sz="1400" dirty="0">
                <a:solidFill>
                  <a:schemeClr val="bg1"/>
                </a:solidFill>
              </a:rPr>
            </a:br>
            <a:r>
              <a:rPr lang="en" sz="1400" b="0" i="0" u="none" baseline="0" dirty="0" err="1">
                <a:solidFill>
                  <a:schemeClr val="bg1"/>
                </a:solidFill>
              </a:rPr>
              <a:t>JHelske</a:t>
            </a:r>
            <a:r>
              <a:rPr lang="en" sz="1400" b="0" i="0" u="none" baseline="0" dirty="0">
                <a:solidFill>
                  <a:schemeClr val="bg1"/>
                </a:solidFill>
              </a:rPr>
              <a:t> Research</a:t>
            </a:r>
            <a:br>
              <a:rPr lang="en" sz="1400" dirty="0">
                <a:solidFill>
                  <a:schemeClr val="bg1"/>
                </a:solidFill>
              </a:rPr>
            </a:br>
            <a:r>
              <a:rPr lang="en" sz="1400" b="0" i="0" u="none" baseline="0" dirty="0">
                <a:solidFill>
                  <a:schemeClr val="bg1"/>
                </a:solidFill>
                <a:hlinkClick r:id="rId3"/>
              </a:rPr>
              <a:t>jukka.helske@gmail.com</a:t>
            </a:r>
            <a:endParaRPr lang="en" sz="1400" dirty="0">
              <a:solidFill>
                <a:schemeClr val="bg1"/>
              </a:solidFill>
            </a:endParaRPr>
          </a:p>
        </p:txBody>
      </p:sp>
    </p:spTree>
    <p:extLst>
      <p:ext uri="{BB962C8B-B14F-4D97-AF65-F5344CB8AC3E}">
        <p14:creationId xmlns:p14="http://schemas.microsoft.com/office/powerpoint/2010/main" val="20240115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88766"/>
      </p:ext>
    </p:extLst>
  </p:cSld>
  <p:clrMapOvr>
    <a:masterClrMapping/>
  </p:clrMapOvr>
</p:sld>
</file>

<file path=ppt/theme/theme1.xml><?xml version="1.0" encoding="utf-8"?>
<a:theme xmlns:a="http://schemas.openxmlformats.org/drawingml/2006/main" name="Aikakausmedia-ADAM-2020">
  <a:themeElements>
    <a:clrScheme name="Custom 8">
      <a:dk1>
        <a:srgbClr val="002649"/>
      </a:dk1>
      <a:lt1>
        <a:srgbClr val="FFFFFF"/>
      </a:lt1>
      <a:dk2>
        <a:srgbClr val="002548"/>
      </a:dk2>
      <a:lt2>
        <a:srgbClr val="FEFCFF"/>
      </a:lt2>
      <a:accent1>
        <a:srgbClr val="FF6363"/>
      </a:accent1>
      <a:accent2>
        <a:srgbClr val="002548"/>
      </a:accent2>
      <a:accent3>
        <a:srgbClr val="F3CF67"/>
      </a:accent3>
      <a:accent4>
        <a:srgbClr val="9CFFF7"/>
      </a:accent4>
      <a:accent5>
        <a:srgbClr val="FFE0E0"/>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ADAM-presepohja" id="{F7D3A7D6-CF6C-5341-9B6C-E716D49BDB7D}" vid="{C3A659DE-C3EF-A042-87E7-91673DF1B7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8E45A82E613354D80BD012A097615F3" ma:contentTypeVersion="7" ma:contentTypeDescription="Luo uusi asiakirja." ma:contentTypeScope="" ma:versionID="918e96f1e65c1ee894d480f492ee6cb2">
  <xsd:schema xmlns:xsd="http://www.w3.org/2001/XMLSchema" xmlns:xs="http://www.w3.org/2001/XMLSchema" xmlns:p="http://schemas.microsoft.com/office/2006/metadata/properties" xmlns:ns2="767ec93f-5e29-40ad-8cce-e2f0684021be" targetNamespace="http://schemas.microsoft.com/office/2006/metadata/properties" ma:root="true" ma:fieldsID="068d4c698a9b3001a70db365c4b392f6" ns2:_="">
    <xsd:import namespace="767ec93f-5e29-40ad-8cce-e2f0684021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ec93f-5e29-40ad-8cce-e2f0684021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884706-4659-4BDC-8812-88ACA8386B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7ec93f-5e29-40ad-8cce-e2f0684021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A034B-F67A-4659-809F-A188054B59A0}">
  <ds:schemaRefs>
    <ds:schemaRef ds:uri="http://schemas.microsoft.com/sharepoint/v3/contenttype/forms"/>
  </ds:schemaRefs>
</ds:datastoreItem>
</file>

<file path=customXml/itemProps3.xml><?xml version="1.0" encoding="utf-8"?>
<ds:datastoreItem xmlns:ds="http://schemas.openxmlformats.org/officeDocument/2006/customXml" ds:itemID="{F07706A3-69F2-45BA-8199-A07451DC586F}">
  <ds:schemaRef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terms/"/>
    <ds:schemaRef ds:uri="http://schemas.microsoft.com/office/infopath/2007/PartnerControls"/>
    <ds:schemaRef ds:uri="http://purl.org/dc/elements/1.1/"/>
    <ds:schemaRef ds:uri="767ec93f-5e29-40ad-8cce-e2f0684021b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Aikakausmedia-ADAM-presepohja</Template>
  <TotalTime>52738</TotalTime>
  <Words>6672</Words>
  <Application>Microsoft Macintosh PowerPoint</Application>
  <PresentationFormat>Widescreen</PresentationFormat>
  <Paragraphs>666</Paragraphs>
  <Slides>97</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97</vt:i4>
      </vt:variant>
    </vt:vector>
  </HeadingPairs>
  <TitlesOfParts>
    <vt:vector size="105" baseType="lpstr">
      <vt:lpstr>Neue Haas Unica W1G Light</vt:lpstr>
      <vt:lpstr>Neue Haas Unica W1G Medium</vt:lpstr>
      <vt:lpstr>Canela Medium</vt:lpstr>
      <vt:lpstr>Arial</vt:lpstr>
      <vt:lpstr>Clattering</vt:lpstr>
      <vt:lpstr>Calibri</vt:lpstr>
      <vt:lpstr>Neue Haas Unica W1G</vt:lpstr>
      <vt:lpstr>Aikakausmedia-ADAM-2020</vt:lpstr>
      <vt:lpstr>PowerPoint Presentation</vt:lpstr>
      <vt:lpstr>Customer media reach two thirds of the population</vt:lpstr>
      <vt:lpstr>Contents</vt:lpstr>
      <vt:lpstr>1.  Information about the study</vt:lpstr>
      <vt:lpstr>7 studied customer media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studied customer media...</vt:lpstr>
      <vt:lpstr>2.  How customer media are read</vt:lpstr>
      <vt:lpstr>Customer magazines are mainly read  in print </vt:lpstr>
      <vt:lpstr>The people who read digital read most  on the computer</vt:lpstr>
      <vt:lpstr>Regularity: The majority of readers read each published issue</vt:lpstr>
      <vt:lpstr>A total of 84% of print magazine readers read every issue – over half of all digital readers also do the same</vt:lpstr>
      <vt:lpstr>People spend half an hour reading a single customer magazine issue.</vt:lpstr>
      <vt:lpstr>Reading times by method and age  (average reading time for a single issue in minutes)</vt:lpstr>
      <vt:lpstr>Customer magazines are typically read by two people – 56% share the magazine with someone else</vt:lpstr>
      <vt:lpstr>One issue of a customer magazine is typically read or browsed twice</vt:lpstr>
      <vt:lpstr>Customer magazines typically have long-term readerships</vt:lpstr>
      <vt:lpstr>Key figures about reading</vt:lpstr>
      <vt:lpstr>3. Readership</vt:lpstr>
      <vt:lpstr>Where would you prefer to read news and articles about the industry or organization represented by this magazine (choose the most important)?</vt:lpstr>
      <vt:lpstr>Print magazines are the most preferred way of receiving information in all age groups. The most preferred digital form of communication is a newsletter.</vt:lpstr>
      <vt:lpstr>Where would you prefer to read news and articles about the industry or organization represented by this magazine (choose the most important)? Print magazine readers</vt:lpstr>
      <vt:lpstr>Where would you prefer to read news and articles about the industry or organization represented by this magazine (choose the most important)? Digital magazine readers</vt:lpstr>
      <vt:lpstr>Where would you prefer to read news and articles about the industry or organization represented by this magazine (choose the most important)? People under 30</vt:lpstr>
      <vt:lpstr>Where would you prefer to read news and articles about the industry or organization represented by this magazine (choose the most important)? People aged 30–39</vt:lpstr>
      <vt:lpstr>Where would you prefer to read news and articles about the industry or organization represented by this magazine (choose the most important)? People aged 40–49</vt:lpstr>
      <vt:lpstr>Where would you prefer to read news and articles about the industry or organization represented by this magazine (choose the most important)? People aged 50–64</vt:lpstr>
      <vt:lpstr>Where would you prefer to read news and articles about the industry or organization represented by this magazine (choose the most important)? People over 65</vt:lpstr>
      <vt:lpstr>Most say that the magazine they read is published frequently enough – 14% wish for more issues</vt:lpstr>
      <vt:lpstr>How often do you visit the website of this magazine?</vt:lpstr>
      <vt:lpstr>Facebook is both the most commonly used channel by magazines and the most followed channel</vt:lpstr>
      <vt:lpstr>Customer media on social media</vt:lpstr>
      <vt:lpstr>Customer media had a total of 307,884 followers on social media</vt:lpstr>
      <vt:lpstr>Customer media follower numbers / December 2022</vt:lpstr>
      <vt:lpstr>The largest customer media on social media / December 2022</vt:lpstr>
      <vt:lpstr>Average audience size /  December 2022</vt:lpstr>
      <vt:lpstr>Customer media are viewed very positively</vt:lpstr>
      <vt:lpstr>Customer magazines have a very positive impact on company image</vt:lpstr>
      <vt:lpstr>Customer media affects a company’s image</vt:lpstr>
      <vt:lpstr>How important is this magazine as a customer benefit?</vt:lpstr>
      <vt:lpstr>Why the magazine is important</vt:lpstr>
      <vt:lpstr>Why the magazine is important</vt:lpstr>
      <vt:lpstr>Why the magazine is important</vt:lpstr>
      <vt:lpstr>Why the magazine is important</vt:lpstr>
      <vt:lpstr>Why the magazine is important</vt:lpstr>
      <vt:lpstr>The effects of the magazine</vt:lpstr>
      <vt:lpstr>The effects of the magazine</vt:lpstr>
      <vt:lpstr>The effects of the magazine</vt:lpstr>
      <vt:lpstr>The effects of the magazine</vt:lpstr>
      <vt:lpstr>The effects of the magazine</vt:lpstr>
      <vt:lpstr>The effects of the magazine</vt:lpstr>
      <vt:lpstr>The readers of customer media are quite happy with their magazine  (rating on a scale of 4–10)</vt:lpstr>
      <vt:lpstr>Design and visuals by reading habits and reader age  (rated on a scale of 4–10)</vt:lpstr>
      <vt:lpstr>Interest in content by reading habits and reader age  (rated on a scale of 4–10)</vt:lpstr>
      <vt:lpstr>Overall rating for the magazine by  reading habits and reader age  (rated on a scale of 4–10)</vt:lpstr>
      <vt:lpstr>Readership Essentials</vt:lpstr>
      <vt:lpstr>4. Studied articles</vt:lpstr>
      <vt:lpstr>PowerPoint Presentation</vt:lpstr>
      <vt:lpstr>PowerPoint Presentation</vt:lpstr>
      <vt:lpstr>How carefully did you read your best-voted article? </vt:lpstr>
      <vt:lpstr>Article ratings (rated on a scale of 4–10)</vt:lpstr>
      <vt:lpstr>Reasons to read articles</vt:lpstr>
      <vt:lpstr>Studied articles as numbers</vt:lpstr>
      <vt:lpstr>5. Advertising</vt:lpstr>
      <vt:lpstr>95% noticed at least one ad in the magazine</vt:lpstr>
      <vt:lpstr>The noting score for ads* was 49% </vt:lpstr>
      <vt:lpstr>The ad’s placement in the magazine is not the deciding factor for noticeability</vt:lpstr>
      <vt:lpstr>How accurately did you read/consider the ad of your choice?</vt:lpstr>
      <vt:lpstr>Which of the following statements apply to this ad? </vt:lpstr>
      <vt:lpstr>What the best ad makes you do</vt:lpstr>
      <vt:lpstr>The most noticed and  effective ads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Advertising summary</vt:lpstr>
      <vt:lpstr>6. Respondents’ background information</vt:lpstr>
      <vt:lpstr>Respondents’ background information</vt:lpstr>
      <vt:lpstr>Respondents’ background information</vt:lpstr>
      <vt:lpstr>7. Summary</vt:lpstr>
      <vt:lpstr>Summary</vt:lpstr>
      <vt:lpstr>Summary</vt:lpstr>
      <vt:lpstr>Thank you!</vt:lpstr>
      <vt:lpstr>PowerPoint Presentation</vt:lpstr>
    </vt:vector>
  </TitlesOfParts>
  <Manager/>
  <Company>Aikakausmedia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Aikakausmedia: ASSI-asiakasmediatutkimus 2022</dc:title>
  <dc:subject/>
  <dc:creator>Jukka Helske ja Outi Itävuo</dc:creator>
  <cp:keywords/>
  <dc:description/>
  <cp:lastModifiedBy>Outi Itävuo</cp:lastModifiedBy>
  <cp:revision>420</cp:revision>
  <dcterms:created xsi:type="dcterms:W3CDTF">2021-01-07T14:59:34Z</dcterms:created>
  <dcterms:modified xsi:type="dcterms:W3CDTF">2023-02-06T11:33:19Z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0x010100E8E45A82E613354D80BD012A097615F3</vt:lpwstr>
  </property>
</Properties>
</file>