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1229" r:id="rId6"/>
    <p:sldId id="285" r:id="rId7"/>
    <p:sldId id="1255" r:id="rId8"/>
    <p:sldId id="1227" r:id="rId9"/>
    <p:sldId id="1256" r:id="rId10"/>
    <p:sldId id="1230" r:id="rId11"/>
    <p:sldId id="1232" r:id="rId12"/>
    <p:sldId id="1211" r:id="rId13"/>
    <p:sldId id="1233" r:id="rId14"/>
    <p:sldId id="1234" r:id="rId15"/>
    <p:sldId id="1235" r:id="rId16"/>
    <p:sldId id="1228" r:id="rId17"/>
    <p:sldId id="1236" r:id="rId18"/>
    <p:sldId id="1231" r:id="rId19"/>
    <p:sldId id="1237" r:id="rId20"/>
    <p:sldId id="1238" r:id="rId21"/>
    <p:sldId id="1240" r:id="rId22"/>
    <p:sldId id="1239" r:id="rId23"/>
    <p:sldId id="1241" r:id="rId24"/>
    <p:sldId id="1242" r:id="rId25"/>
    <p:sldId id="1243" r:id="rId26"/>
    <p:sldId id="1244" r:id="rId27"/>
    <p:sldId id="1245" r:id="rId28"/>
    <p:sldId id="1246" r:id="rId29"/>
    <p:sldId id="1247" r:id="rId30"/>
    <p:sldId id="1248" r:id="rId31"/>
    <p:sldId id="1249" r:id="rId32"/>
    <p:sldId id="1250" r:id="rId33"/>
    <p:sldId id="1251" r:id="rId34"/>
    <p:sldId id="1253" r:id="rId35"/>
    <p:sldId id="1198" r:id="rId36"/>
    <p:sldId id="1199" r:id="rId37"/>
    <p:sldId id="1217" r:id="rId38"/>
    <p:sldId id="1202" r:id="rId39"/>
    <p:sldId id="1252" r:id="rId40"/>
    <p:sldId id="1254" r:id="rId41"/>
    <p:sldId id="275" r:id="rId42"/>
  </p:sldIdLst>
  <p:sldSz cx="12192000" cy="6858000"/>
  <p:notesSz cx="6858000" cy="9144000"/>
  <p:embeddedFontLst>
    <p:embeddedFont>
      <p:font typeface="Canela Medium" pitchFamily="2" charset="77"/>
      <p:regular r:id="rId45"/>
    </p:embeddedFont>
    <p:embeddedFont>
      <p:font typeface="Clattering" pitchFamily="2" charset="0"/>
      <p:regular r:id="rId46"/>
    </p:embeddedFont>
    <p:embeddedFont>
      <p:font typeface="Neue Haas Unica Pro" panose="020B0504030206020203" pitchFamily="34" charset="77"/>
      <p:regular r:id="rId47"/>
      <p:bold r:id="rId48"/>
      <p:italic r:id="rId49"/>
      <p:boldItalic r:id="rId50"/>
    </p:embeddedFont>
    <p:embeddedFont>
      <p:font typeface="Neue Haas Unica W1G" panose="020B0604030206020203" pitchFamily="34" charset="0"/>
      <p:regular r:id="rId51"/>
      <p:bold r:id="rId52"/>
      <p:italic r:id="rId53"/>
      <p:boldItalic r:id="rId54"/>
    </p:embeddedFont>
    <p:embeddedFont>
      <p:font typeface="Neue Haas Unica W1G Light" panose="020B0404030206020203" pitchFamily="34" charset="0"/>
      <p:regular r:id="rId55"/>
      <p:italic r:id="rId56"/>
    </p:embeddedFont>
    <p:embeddedFont>
      <p:font typeface="Neue Haas Unica W1G Medium" panose="020B0604030206020203" pitchFamily="34" charset="0"/>
      <p:regular r:id="rId57"/>
      <p:italic r:id="rId5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D9FFFB"/>
    <a:srgbClr val="FFE0E0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96122"/>
  </p:normalViewPr>
  <p:slideViewPr>
    <p:cSldViewPr snapToGrid="0" snapToObjects="1">
      <p:cViewPr varScale="1">
        <p:scale>
          <a:sx n="123" d="100"/>
          <a:sy n="123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2 281 592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5374887902408149"/>
                  <c:y val="-1.2858627699738625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938572164531302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81906412409918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2281592</c:v>
                </c:pt>
                <c:pt idx="1">
                  <c:v>1664781</c:v>
                </c:pt>
                <c:pt idx="2">
                  <c:v>684334</c:v>
                </c:pt>
                <c:pt idx="3">
                  <c:v>196737</c:v>
                </c:pt>
                <c:pt idx="4">
                  <c:v>95546</c:v>
                </c:pt>
                <c:pt idx="5">
                  <c:v>63231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76.761675253448558</c:v>
                </c:pt>
                <c:pt idx="1">
                  <c:v>75.37827445990429</c:v>
                </c:pt>
                <c:pt idx="2">
                  <c:v>68.965517241379317</c:v>
                </c:pt>
                <c:pt idx="3">
                  <c:v>68.660406853779904</c:v>
                </c:pt>
                <c:pt idx="4">
                  <c:v>63.196607220530666</c:v>
                </c:pt>
                <c:pt idx="5">
                  <c:v>62.586990616443821</c:v>
                </c:pt>
                <c:pt idx="6">
                  <c:v>59.811495477667414</c:v>
                </c:pt>
                <c:pt idx="7">
                  <c:v>58</c:v>
                </c:pt>
                <c:pt idx="8">
                  <c:v>57.135181603266709</c:v>
                </c:pt>
                <c:pt idx="9">
                  <c:v>51.965691439905783</c:v>
                </c:pt>
                <c:pt idx="10">
                  <c:v>51.864981929538999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5-494D-9B21-11B1A3288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11.800939006149244</c:v>
                </c:pt>
                <c:pt idx="1">
                  <c:v>17.213908328953554</c:v>
                </c:pt>
                <c:pt idx="2">
                  <c:v>25.029367184539598</c:v>
                </c:pt>
                <c:pt idx="3">
                  <c:v>16.101989312680718</c:v>
                </c:pt>
                <c:pt idx="4">
                  <c:v>15.194867333623314</c:v>
                </c:pt>
                <c:pt idx="5">
                  <c:v>33.285839602328608</c:v>
                </c:pt>
                <c:pt idx="6">
                  <c:v>11.517042787735789</c:v>
                </c:pt>
                <c:pt idx="7">
                  <c:v>22</c:v>
                </c:pt>
                <c:pt idx="8">
                  <c:v>32.124435847840104</c:v>
                </c:pt>
                <c:pt idx="9">
                  <c:v>14.186760057025971</c:v>
                </c:pt>
                <c:pt idx="10">
                  <c:v>13.408006179821779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5-494D-9B21-11B1A3288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10.411126807379093</c:v>
                </c:pt>
                <c:pt idx="1">
                  <c:v>5.6236342009902911</c:v>
                </c:pt>
                <c:pt idx="2">
                  <c:v>5.0331564986737405</c:v>
                </c:pt>
                <c:pt idx="3">
                  <c:v>15.187538953541836</c:v>
                </c:pt>
                <c:pt idx="4">
                  <c:v>2.0565463244889082</c:v>
                </c:pt>
                <c:pt idx="5">
                  <c:v>2.4785347829554216</c:v>
                </c:pt>
                <c:pt idx="6">
                  <c:v>28.636576981136862</c:v>
                </c:pt>
                <c:pt idx="7">
                  <c:v>18</c:v>
                </c:pt>
                <c:pt idx="8">
                  <c:v>10.565764023210832</c:v>
                </c:pt>
                <c:pt idx="9">
                  <c:v>6.0121335151552717</c:v>
                </c:pt>
                <c:pt idx="10">
                  <c:v>34.383535189119101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5-494D-9B21-11B1A3288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Sheet1!$E$2:$E$12</c:f>
              <c:numCache>
                <c:formatCode>#,##0</c:formatCode>
                <c:ptCount val="11"/>
                <c:pt idx="0">
                  <c:v>1.0262589330231011</c:v>
                </c:pt>
                <c:pt idx="1">
                  <c:v>1.784183010151863</c:v>
                </c:pt>
                <c:pt idx="2">
                  <c:v>0.63849943160287992</c:v>
                </c:pt>
                <c:pt idx="3">
                  <c:v>5.0064879997547843E-2</c:v>
                </c:pt>
                <c:pt idx="4">
                  <c:v>18.355806872553284</c:v>
                </c:pt>
                <c:pt idx="5">
                  <c:v>0.98779871873255531</c:v>
                </c:pt>
                <c:pt idx="6">
                  <c:v>3.4884753459933276E-2</c:v>
                </c:pt>
                <c:pt idx="7">
                  <c:v>2</c:v>
                </c:pt>
                <c:pt idx="8">
                  <c:v>0.17461852568235547</c:v>
                </c:pt>
                <c:pt idx="9">
                  <c:v>24.59709911361805</c:v>
                </c:pt>
                <c:pt idx="10">
                  <c:v>0.34347670152012583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5-494D-9B21-11B1A3288B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Sheet1!$F$2:$F$12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0.24820007578628267</c:v>
                </c:pt>
                <c:pt idx="3">
                  <c:v>0</c:v>
                </c:pt>
                <c:pt idx="4">
                  <c:v>3.4797738147020443E-3</c:v>
                </c:pt>
                <c:pt idx="5">
                  <c:v>0.66083627953959434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5-494D-9B21-11B1A3288B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Perhe ja kasvatus</c:v>
                </c:pt>
                <c:pt idx="3">
                  <c:v>Tiede ja opiskelu</c:v>
                </c:pt>
                <c:pt idx="4">
                  <c:v>Lapset ja nuoret</c:v>
                </c:pt>
                <c:pt idx="5">
                  <c:v>Hyvinvointi, terveys, liikunta</c:v>
                </c:pt>
                <c:pt idx="6">
                  <c:v>Potilaat ja terveydenhuolto</c:v>
                </c:pt>
                <c:pt idx="7">
                  <c:v>Muut</c:v>
                </c:pt>
                <c:pt idx="8">
                  <c:v>Taide, kulttuuri ja musiikki</c:v>
                </c:pt>
                <c:pt idx="9">
                  <c:v>Autot, moottoriajoneuvot ja kuljetus</c:v>
                </c:pt>
                <c:pt idx="10">
                  <c:v>Politiikka ja yhteiskunta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8.5259568018188708E-2</c:v>
                </c:pt>
                <c:pt idx="3">
                  <c:v>0</c:v>
                </c:pt>
                <c:pt idx="4">
                  <c:v>1.1926924749891257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3.2383158742949236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9-9348-BDAF-74A4660F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2291461124085215"/>
          <c:h val="6.6035160253474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50.593549955433112</c:v>
                </c:pt>
                <c:pt idx="1">
                  <c:v>48.68947616603446</c:v>
                </c:pt>
                <c:pt idx="2">
                  <c:v>47.759202144073335</c:v>
                </c:pt>
                <c:pt idx="3">
                  <c:v>44.775557813146705</c:v>
                </c:pt>
                <c:pt idx="4">
                  <c:v>42.709480158920108</c:v>
                </c:pt>
                <c:pt idx="5">
                  <c:v>36.045949415628805</c:v>
                </c:pt>
                <c:pt idx="6">
                  <c:v>34.607634038932204</c:v>
                </c:pt>
                <c:pt idx="7">
                  <c:v>30.637715682968778</c:v>
                </c:pt>
                <c:pt idx="8">
                  <c:v>30.175129890974805</c:v>
                </c:pt>
                <c:pt idx="9">
                  <c:v>29.266261662786956</c:v>
                </c:pt>
                <c:pt idx="10">
                  <c:v>24.701098500940706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8-4D44-887F-5A85998BA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13.874483429219675</c:v>
                </c:pt>
                <c:pt idx="1">
                  <c:v>38.423949557038355</c:v>
                </c:pt>
                <c:pt idx="2">
                  <c:v>38.697641488006944</c:v>
                </c:pt>
                <c:pt idx="3">
                  <c:v>45.806524438424198</c:v>
                </c:pt>
                <c:pt idx="4">
                  <c:v>45.01100952563305</c:v>
                </c:pt>
                <c:pt idx="5">
                  <c:v>8.4499574851197927</c:v>
                </c:pt>
                <c:pt idx="6">
                  <c:v>59.673061427185779</c:v>
                </c:pt>
                <c:pt idx="7">
                  <c:v>61.42219160337379</c:v>
                </c:pt>
                <c:pt idx="8">
                  <c:v>63.02892674981274</c:v>
                </c:pt>
                <c:pt idx="9">
                  <c:v>2.3864948238990138</c:v>
                </c:pt>
                <c:pt idx="10">
                  <c:v>5.067350661049054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8-4D44-887F-5A85998BA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25.645207033465685</c:v>
                </c:pt>
                <c:pt idx="1">
                  <c:v>0.2553862717360007</c:v>
                </c:pt>
                <c:pt idx="2">
                  <c:v>1.7321130118372021</c:v>
                </c:pt>
                <c:pt idx="3">
                  <c:v>7.5742183090642285</c:v>
                </c:pt>
                <c:pt idx="4">
                  <c:v>6.5506677516633953</c:v>
                </c:pt>
                <c:pt idx="5">
                  <c:v>54.611780789943147</c:v>
                </c:pt>
                <c:pt idx="6">
                  <c:v>0.10000506181571434</c:v>
                </c:pt>
                <c:pt idx="7">
                  <c:v>2.1992203513998017</c:v>
                </c:pt>
                <c:pt idx="8">
                  <c:v>0</c:v>
                </c:pt>
                <c:pt idx="9">
                  <c:v>60.029523647305965</c:v>
                </c:pt>
                <c:pt idx="10">
                  <c:v>69.887530624826312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8-4D44-887F-5A85998BA9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Sheet1!$E$2:$E$12</c:f>
              <c:numCache>
                <c:formatCode>#,##0</c:formatCode>
                <c:ptCount val="11"/>
                <c:pt idx="0">
                  <c:v>9.8862531399400364</c:v>
                </c:pt>
                <c:pt idx="1">
                  <c:v>2.5705546305453666</c:v>
                </c:pt>
                <c:pt idx="2">
                  <c:v>0.76251818969284679</c:v>
                </c:pt>
                <c:pt idx="3">
                  <c:v>1.5934830868796328</c:v>
                </c:pt>
                <c:pt idx="4">
                  <c:v>5.676188310755828</c:v>
                </c:pt>
                <c:pt idx="5">
                  <c:v>0.88631020857300058</c:v>
                </c:pt>
                <c:pt idx="6">
                  <c:v>0.92521782908300421</c:v>
                </c:pt>
                <c:pt idx="7">
                  <c:v>3.4754279698328876</c:v>
                </c:pt>
                <c:pt idx="8">
                  <c:v>4.8199360353826579</c:v>
                </c:pt>
                <c:pt idx="9">
                  <c:v>0.51666382785442566</c:v>
                </c:pt>
                <c:pt idx="10">
                  <c:v>0.34402021318392784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8-4D44-887F-5A85998BA9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Sheet1!$F$2:$F$12</c:f>
              <c:numCache>
                <c:formatCode>#,##0</c:formatCode>
                <c:ptCount val="11"/>
                <c:pt idx="0">
                  <c:v>5.0644194149582688E-4</c:v>
                </c:pt>
                <c:pt idx="1">
                  <c:v>2.2154341775268427</c:v>
                </c:pt>
                <c:pt idx="2">
                  <c:v>7.2390669960260707</c:v>
                </c:pt>
                <c:pt idx="3">
                  <c:v>0.25021635248523161</c:v>
                </c:pt>
                <c:pt idx="4">
                  <c:v>0</c:v>
                </c:pt>
                <c:pt idx="5">
                  <c:v>6.0021007352573401E-3</c:v>
                </c:pt>
                <c:pt idx="6">
                  <c:v>4.2034959361828168</c:v>
                </c:pt>
                <c:pt idx="7">
                  <c:v>2.0143752259016052</c:v>
                </c:pt>
                <c:pt idx="8">
                  <c:v>1.9760073238297924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8-4D44-887F-5A85998BA97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TV ja viihde</c:v>
                </c:pt>
                <c:pt idx="1">
                  <c:v>Kauppa, pankki ja palvelut</c:v>
                </c:pt>
                <c:pt idx="2">
                  <c:v>Naiset ja naisten elämä</c:v>
                </c:pt>
                <c:pt idx="3">
                  <c:v>Matkailu ja muut maat</c:v>
                </c:pt>
                <c:pt idx="4">
                  <c:v>Luonto, maa- ja metsätalous</c:v>
                </c:pt>
                <c:pt idx="5">
                  <c:v>Yleisaikakauslehdet</c:v>
                </c:pt>
                <c:pt idx="6">
                  <c:v>Asuminen, puutarha, pienrauta ja remontointi</c:v>
                </c:pt>
                <c:pt idx="7">
                  <c:v>Ruoka ja juoma</c:v>
                </c:pt>
                <c:pt idx="8">
                  <c:v>Askartelu ja käsityöt</c:v>
                </c:pt>
                <c:pt idx="9">
                  <c:v>Tekniikka ja tietotekniikka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0</c:v>
                </c:pt>
                <c:pt idx="1">
                  <c:v>7.8451991971189754</c:v>
                </c:pt>
                <c:pt idx="2">
                  <c:v>3.8094581703636057</c:v>
                </c:pt>
                <c:pt idx="3">
                  <c:v>0</c:v>
                </c:pt>
                <c:pt idx="4">
                  <c:v>5.2654253027619551E-2</c:v>
                </c:pt>
                <c:pt idx="5">
                  <c:v>0</c:v>
                </c:pt>
                <c:pt idx="6">
                  <c:v>0.49058570680048103</c:v>
                </c:pt>
                <c:pt idx="7">
                  <c:v>0.25106916652314082</c:v>
                </c:pt>
                <c:pt idx="8">
                  <c:v>0</c:v>
                </c:pt>
                <c:pt idx="9">
                  <c:v>7.8010560381536367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78-4D44-887F-5A85998BA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6955379890974578"/>
          <c:h val="6.6021422372248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0AA6EB-39D6-D64E-B017-17CD2200064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(568)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377765759293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E447BD-C721-5340-9E7F-78854294C97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(187)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99474761510933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7A1539-4725-0A4F-A283-F611C5F15DC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(136)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32356414745628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86B7372-F357-5545-A792-BE7BE451ADE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(109)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33711455041545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D9C09B-BA34-D84B-B372-7F5158EB7D2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(88)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907814493371519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(32)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2801206147060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8673C0E-C238-BC49-8712-20BFAEF48E9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54B-1042-9AD9-D82F2CCEE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582</c:v>
                </c:pt>
                <c:pt idx="1">
                  <c:v>185</c:v>
                </c:pt>
                <c:pt idx="2">
                  <c:v>146</c:v>
                </c:pt>
                <c:pt idx="3">
                  <c:v>104</c:v>
                </c:pt>
                <c:pt idx="4">
                  <c:v>99</c:v>
                </c:pt>
                <c:pt idx="5">
                  <c:v>32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26415225928873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12 333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3F0CD29-B888-EF4F-88CA-F1AF24274D8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(22 635)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07531905458387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7C17B1-6C7C-0546-A1BB-E5921F0A803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(12 187)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17058309170253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758502-B678-634C-89FB-C03949CF522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(11 511)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82821615639646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EAA316-71A6-D741-A301-F63284E4453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(6 343)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58266535340594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fld id="{FFCC8F05-357E-284C-BBEE-3BEE1EF6A1D1}" type="VALUE">
                      <a:rPr lang="en-US" smtClean="0"/>
                      <a:pPr algn="ctr">
                        <a:defRPr sz="160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defRPr>
                      </a:pPr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(2 791)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51454883638916"/>
                      <c:h val="6.71372052779307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F4EBBC-3A5F-CF4B-87FF-E502D89CF5E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(2 029)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60976615932432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5DE244C-FB74-1848-A70E-27379E9667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(2 514)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28094962697736"/>
                      <c:h val="8.6740516021209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CBE-EC4A-9447-D4D45FA09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23631.379146919433</c:v>
                </c:pt>
                <c:pt idx="1">
                  <c:v>12332.929729729729</c:v>
                </c:pt>
                <c:pt idx="2">
                  <c:v>11402.609589041096</c:v>
                </c:pt>
                <c:pt idx="3">
                  <c:v>6580.1346153846152</c:v>
                </c:pt>
                <c:pt idx="4">
                  <c:v>2985.8125</c:v>
                </c:pt>
                <c:pt idx="5">
                  <c:v>1987.2424242424242</c:v>
                </c:pt>
                <c:pt idx="6">
                  <c:v>3951.9375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18163823123848"/>
          <c:y val="8.6377024944008007E-2"/>
          <c:w val="0.4824386654563725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2 281 592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4986221</c:v>
                </c:pt>
                <c:pt idx="1">
                  <c:v>2281592</c:v>
                </c:pt>
                <c:pt idx="2">
                  <c:v>1664781</c:v>
                </c:pt>
                <c:pt idx="3">
                  <c:v>684334</c:v>
                </c:pt>
                <c:pt idx="4">
                  <c:v>196737</c:v>
                </c:pt>
                <c:pt idx="5">
                  <c:v>95546</c:v>
                </c:pt>
                <c:pt idx="6">
                  <c:v>63231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90917928356101E-2"/>
          <c:y val="4.0745561289009011E-2"/>
          <c:w val="0.92270908207164393"/>
          <c:h val="0.9185088774219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Kokonaisseuraajamäärän muutos</c:v>
                </c:pt>
              </c:strCache>
            </c:strRef>
          </c:tx>
          <c:spPr>
            <a:solidFill>
              <a:srgbClr val="FF6464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4E-2C46-ADAA-071CB52FF47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4E-2C46-ADAA-071CB52FF472}"/>
              </c:ext>
            </c:extLst>
          </c:dPt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E-2C46-ADAA-071CB52FF472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E-2C46-ADAA-071CB52FF472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E-2C46-ADAA-071CB52FF472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B4E-2C46-ADAA-071CB52FF472}"/>
                </c:ext>
              </c:extLst>
            </c:dLbl>
            <c:dLbl>
              <c:idx val="4"/>
              <c:layout>
                <c:manualLayout>
                  <c:x val="-9.368341573298817E-17"/>
                  <c:y val="1.32262431033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00872975891764E-2"/>
                      <c:h val="6.9752716288304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4E-2C46-ADAA-071CB52FF4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11894</c:v>
                </c:pt>
                <c:pt idx="1">
                  <c:v>18038</c:v>
                </c:pt>
                <c:pt idx="2">
                  <c:v>16521</c:v>
                </c:pt>
                <c:pt idx="3">
                  <c:v>-30428</c:v>
                </c:pt>
                <c:pt idx="4">
                  <c:v>-1143</c:v>
                </c:pt>
                <c:pt idx="5">
                  <c:v>10228</c:v>
                </c:pt>
                <c:pt idx="6">
                  <c:v>1511</c:v>
                </c:pt>
                <c:pt idx="7">
                  <c:v>63862</c:v>
                </c:pt>
                <c:pt idx="8">
                  <c:v>16682</c:v>
                </c:pt>
                <c:pt idx="9">
                  <c:v>11176</c:v>
                </c:pt>
                <c:pt idx="10">
                  <c:v>13142</c:v>
                </c:pt>
                <c:pt idx="11">
                  <c:v>10891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4E-2C46-ADAA-071CB52FF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solidFill>
            <a:schemeClr val="accent1"/>
          </a:solidFill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2583267</c:v>
                </c:pt>
                <c:pt idx="1">
                  <c:v>3149774</c:v>
                </c:pt>
                <c:pt idx="2">
                  <c:v>3589283</c:v>
                </c:pt>
                <c:pt idx="3">
                  <c:v>3992044</c:v>
                </c:pt>
                <c:pt idx="4">
                  <c:v>4482528</c:v>
                </c:pt>
                <c:pt idx="5">
                  <c:v>4497902</c:v>
                </c:pt>
                <c:pt idx="6">
                  <c:v>4843847</c:v>
                </c:pt>
                <c:pt idx="7">
                  <c:v>4986221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Yleisömediat
(127 kpl)</c:v>
                </c:pt>
                <c:pt idx="1">
                  <c:v>Ammatti- ja järjestömediat
(77 kpl)</c:v>
                </c:pt>
                <c:pt idx="2">
                  <c:v>Asiakasmediat
(7 kpl)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3887658</c:v>
                </c:pt>
                <c:pt idx="1">
                  <c:v>775375</c:v>
                </c:pt>
                <c:pt idx="2">
                  <c:v>323188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39.318394325326452</c:v>
                </c:pt>
                <c:pt idx="1">
                  <c:v>41.006473012611856</c:v>
                </c:pt>
                <c:pt idx="2">
                  <c:v>47.437274575078362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D-A04A-BC9A-61D37233BE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16.340738352410124</c:v>
                </c:pt>
                <c:pt idx="1">
                  <c:v>45.01745114298798</c:v>
                </c:pt>
                <c:pt idx="2">
                  <c:v>35.820743491325629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D-A04A-BC9A-61D37233BE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81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40.664710623891665</c:v>
                </c:pt>
                <c:pt idx="1">
                  <c:v>0.40409916209760266</c:v>
                </c:pt>
                <c:pt idx="2">
                  <c:v>9.4587538307124746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D-A04A-BC9A-61D37233BE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Sheet1!$E$2:$E$4</c:f>
              <c:numCache>
                <c:formatCode>0</c:formatCode>
                <c:ptCount val="3"/>
                <c:pt idx="0">
                  <c:v>3.6740931807190069</c:v>
                </c:pt>
                <c:pt idx="1">
                  <c:v>6.1122318897978882</c:v>
                </c:pt>
                <c:pt idx="2">
                  <c:v>3.819651831513986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D-A04A-BC9A-61D37233BE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43082583454982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4D-A04A-BC9A-61D37233BE07}"/>
                </c:ext>
              </c:extLst>
            </c:dLbl>
            <c:dLbl>
              <c:idx val="1"/>
              <c:layout>
                <c:manualLayout>
                  <c:x val="3.9311276099530127E-4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4D-A04A-BC9A-61D37233BE07}"/>
                </c:ext>
              </c:extLst>
            </c:dLbl>
            <c:dLbl>
              <c:idx val="2"/>
              <c:layout>
                <c:manualLayout>
                  <c:x val="-2.496084967078315E-3"/>
                  <c:y val="-2.92879270441514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Sheet1!$F$2:$F$4</c:f>
              <c:numCache>
                <c:formatCode>0</c:formatCode>
                <c:ptCount val="3"/>
                <c:pt idx="0">
                  <c:v>1.9345477994518782E-3</c:v>
                </c:pt>
                <c:pt idx="1">
                  <c:v>1.6426971298439299</c:v>
                </c:pt>
                <c:pt idx="2">
                  <c:v>2.3207288295421047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4D-A04A-BC9A-61D37233BE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1627382215047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6-BE44-B72A-A944697A4CF9}"/>
                </c:ext>
              </c:extLst>
            </c:dLbl>
            <c:dLbl>
              <c:idx val="1"/>
              <c:layout>
                <c:manualLayout>
                  <c:x val="1.0220127051469203E-2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E6-BE44-B72A-A944697A4CF9}"/>
                </c:ext>
              </c:extLst>
            </c:dLbl>
            <c:dLbl>
              <c:idx val="2"/>
              <c:layout>
                <c:manualLayout>
                  <c:x val="5.11006352573460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6-BE44-B72A-A944697A4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Sheet1!$G$2:$G$4</c:f>
              <c:numCache>
                <c:formatCode>0</c:formatCode>
                <c:ptCount val="3"/>
                <c:pt idx="0">
                  <c:v>1.2896985329679189E-4</c:v>
                </c:pt>
                <c:pt idx="1">
                  <c:v>5.8170476626607419</c:v>
                </c:pt>
                <c:pt idx="2">
                  <c:v>1.1428474418274448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4D-A04A-BC9A-61D37233BE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78964387798146"/>
          <c:y val="2.2174168490506574E-2"/>
          <c:w val="0.6721331940069819"/>
          <c:h val="8.584912614466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Lbls>
            <c:dLbl>
              <c:idx val="0"/>
              <c:layout>
                <c:manualLayout>
                  <c:x val="-2.7654581637370196E-2"/>
                  <c:y val="3.9357475221074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7-8D45-964E-592300983542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7-8D45-964E-592300983542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7-8D45-964E-592300983542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77-8D45-964E-592300983542}"/>
                </c:ext>
              </c:extLst>
            </c:dLbl>
            <c:dLbl>
              <c:idx val="7"/>
              <c:layout>
                <c:manualLayout>
                  <c:x val="2.6661455784095837E-2"/>
                  <c:y val="-3.6838476866196679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07110078812954E-2"/>
                      <c:h val="8.25120714992652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B77-8D45-964E-5923009835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0" i="0">
                    <a:solidFill>
                      <a:schemeClr val="bg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45.8</c:v>
                </c:pt>
                <c:pt idx="1">
                  <c:v>47</c:v>
                </c:pt>
                <c:pt idx="2">
                  <c:v>49.1</c:v>
                </c:pt>
                <c:pt idx="3">
                  <c:v>50</c:v>
                </c:pt>
                <c:pt idx="4">
                  <c:v>52.5</c:v>
                </c:pt>
                <c:pt idx="5">
                  <c:v>55.8</c:v>
                </c:pt>
                <c:pt idx="6">
                  <c:v>58.4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77-8D45-964E-5923009835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dLbls>
            <c:dLbl>
              <c:idx val="0"/>
              <c:layout>
                <c:manualLayout>
                  <c:x val="-2.5766425003664408E-2"/>
                  <c:y val="-3.0453390738907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77-8D45-964E-592300983542}"/>
                </c:ext>
              </c:extLst>
            </c:dLbl>
            <c:dLbl>
              <c:idx val="7"/>
              <c:layout>
                <c:manualLayout>
                  <c:x val="2.755634731821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77-8D45-964E-5923009835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33.4</c:v>
                </c:pt>
                <c:pt idx="1">
                  <c:v>32.299999999999997</c:v>
                </c:pt>
                <c:pt idx="2">
                  <c:v>31.2</c:v>
                </c:pt>
                <c:pt idx="3">
                  <c:v>29</c:v>
                </c:pt>
                <c:pt idx="4">
                  <c:v>25.8</c:v>
                </c:pt>
                <c:pt idx="5">
                  <c:v>22</c:v>
                </c:pt>
                <c:pt idx="6">
                  <c:v>18.5</c:v>
                </c:pt>
                <c:pt idx="7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77-8D45-964E-5923009835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Lbls>
            <c:dLbl>
              <c:idx val="0"/>
              <c:layout>
                <c:manualLayout>
                  <c:x val="-1.65722969213570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77-8D45-964E-592300983542}"/>
                </c:ext>
              </c:extLst>
            </c:dLbl>
            <c:dLbl>
              <c:idx val="7"/>
              <c:layout>
                <c:manualLayout>
                  <c:x val="2.16714652048515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77-8D45-964E-592300983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13.7</c:v>
                </c:pt>
                <c:pt idx="1">
                  <c:v>14.3</c:v>
                </c:pt>
                <c:pt idx="2">
                  <c:v>14.7</c:v>
                </c:pt>
                <c:pt idx="3">
                  <c:v>16.3</c:v>
                </c:pt>
                <c:pt idx="4">
                  <c:v>17.600000000000001</c:v>
                </c:pt>
                <c:pt idx="5">
                  <c:v>18.899999999999999</c:v>
                </c:pt>
                <c:pt idx="6">
                  <c:v>20.3</c:v>
                </c:pt>
                <c:pt idx="7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77-8D45-964E-5923009835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6.3739603543681049E-3"/>
                  <c:y val="9.807504201307562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36275383071562E-2"/>
                      <c:h val="4.2518558506921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B77-8D45-964E-592300983542}"/>
                </c:ext>
              </c:extLst>
            </c:dLbl>
            <c:dLbl>
              <c:idx val="1"/>
              <c:layout>
                <c:manualLayout>
                  <c:x val="0"/>
                  <c:y val="4.164696171191856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36275383071562E-2"/>
                      <c:h val="3.1232942446690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B77-8D45-964E-592300983542}"/>
                </c:ext>
              </c:extLst>
            </c:dLbl>
            <c:dLbl>
              <c:idx val="2"/>
              <c:layout>
                <c:manualLayout>
                  <c:x val="0"/>
                  <c:y val="1.448737427593902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36275383071562E-2"/>
                      <c:h val="3.9697154491864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6B77-8D45-964E-592300983542}"/>
                </c:ext>
              </c:extLst>
            </c:dLbl>
            <c:dLbl>
              <c:idx val="3"/>
              <c:layout>
                <c:manualLayout>
                  <c:x val="9.3483671932710103E-17"/>
                  <c:y val="1.218114416432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77-8D45-964E-592300983542}"/>
                </c:ext>
              </c:extLst>
            </c:dLbl>
            <c:dLbl>
              <c:idx val="4"/>
              <c:layout>
                <c:manualLayout>
                  <c:x val="0"/>
                  <c:y val="1.2181144164320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77-8D45-964E-592300983542}"/>
                </c:ext>
              </c:extLst>
            </c:dLbl>
            <c:dLbl>
              <c:idx val="5"/>
              <c:layout>
                <c:manualLayout>
                  <c:x val="0"/>
                  <c:y val="2.13170022875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77-8D45-964E-592300983542}"/>
                </c:ext>
              </c:extLst>
            </c:dLbl>
            <c:dLbl>
              <c:idx val="6"/>
              <c:layout>
                <c:manualLayout>
                  <c:x val="0"/>
                  <c:y val="1.54504082704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77-8D45-964E-592300983542}"/>
                </c:ext>
              </c:extLst>
            </c:dLbl>
            <c:dLbl>
              <c:idx val="7"/>
              <c:layout>
                <c:manualLayout>
                  <c:x val="1.4022712779609831E-2"/>
                  <c:y val="2.436228832864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77-8D45-964E-5923009835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3.9</c:v>
                </c:pt>
                <c:pt idx="1">
                  <c:v>3.7</c:v>
                </c:pt>
                <c:pt idx="2">
                  <c:v>3</c:v>
                </c:pt>
                <c:pt idx="3">
                  <c:v>3</c:v>
                </c:pt>
                <c:pt idx="4">
                  <c:v>2.7</c:v>
                </c:pt>
                <c:pt idx="5">
                  <c:v>2.1</c:v>
                </c:pt>
                <c:pt idx="6">
                  <c:v>1.8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B77-8D45-964E-5923009835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-5.0991682834945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77-8D45-964E-592300983542}"/>
                </c:ext>
              </c:extLst>
            </c:dLbl>
            <c:dLbl>
              <c:idx val="2"/>
              <c:layout>
                <c:manualLayout>
                  <c:x val="8.95102096041312E-4"/>
                  <c:y val="1.186766948695989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87953681884294E-2"/>
                      <c:h val="3.43524822245993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6B77-8D45-964E-592300983542}"/>
                </c:ext>
              </c:extLst>
            </c:dLbl>
            <c:dLbl>
              <c:idx val="3"/>
              <c:layout>
                <c:manualLayout>
                  <c:x val="-9.3483671932710103E-17"/>
                  <c:y val="-3.0452860410801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77-8D45-964E-592300983542}"/>
                </c:ext>
              </c:extLst>
            </c:dLbl>
            <c:dLbl>
              <c:idx val="4"/>
              <c:layout>
                <c:manualLayout>
                  <c:x val="8.95102096041312E-4"/>
                  <c:y val="-9.135795063875920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87953681884294E-2"/>
                      <c:h val="3.6726238279787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6B77-8D45-964E-592300983542}"/>
                </c:ext>
              </c:extLst>
            </c:dLbl>
            <c:dLbl>
              <c:idx val="5"/>
              <c:layout>
                <c:manualLayout>
                  <c:x val="0"/>
                  <c:y val="-3.0452860410801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77-8D45-964E-592300983542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03485133779069E-2"/>
                      <c:h val="4.2490344466771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6B77-8D45-964E-592300983542}"/>
                </c:ext>
              </c:extLst>
            </c:dLbl>
            <c:dLbl>
              <c:idx val="7"/>
              <c:layout>
                <c:manualLayout>
                  <c:x val="1.147312863786259E-2"/>
                  <c:y val="-6.090572082160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77-8D45-964E-5923009835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1.9</c:v>
                </c:pt>
                <c:pt idx="1">
                  <c:v>1.8</c:v>
                </c:pt>
                <c:pt idx="2">
                  <c:v>1.8</c:v>
                </c:pt>
                <c:pt idx="3">
                  <c:v>1.6</c:v>
                </c:pt>
                <c:pt idx="4">
                  <c:v>1.4</c:v>
                </c:pt>
                <c:pt idx="5">
                  <c:v>1.1000000000000001</c:v>
                </c:pt>
                <c:pt idx="6">
                  <c:v>1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77-8D45-964E-5923009835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8243260239567488E-3"/>
                  <c:y val="-1.8271716246481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/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14843357665796E-2"/>
                      <c:h val="3.66805902579621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6B77-8D45-964E-592300983542}"/>
                </c:ext>
              </c:extLst>
            </c:dLbl>
            <c:dLbl>
              <c:idx val="1"/>
              <c:layout>
                <c:manualLayout>
                  <c:x val="0"/>
                  <c:y val="-1.8271716246481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chemeClr val="tx2"/>
                      </a:solidFill>
                    </a:defRPr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416506790676835E-2"/>
                      <c:h val="3.3635304216881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6B77-8D45-964E-592300983542}"/>
                </c:ext>
              </c:extLst>
            </c:dLbl>
            <c:dLbl>
              <c:idx val="2"/>
              <c:layout>
                <c:manualLayout>
                  <c:x val="-9.3483671932710103E-17"/>
                  <c:y val="-1.8271716246481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/>
                  </a:pPr>
                  <a:endParaRPr lang="en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416506790676835E-2"/>
                      <c:h val="2.7544732134721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6B77-8D45-964E-5923009835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77-8D45-964E-59230098354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77-8D45-964E-59230098354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77-8D45-964E-5923009835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B77-8D45-964E-5923009835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77-8D45-964E-592300983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1.3</c:v>
                </c:pt>
                <c:pt idx="1">
                  <c:v>0.8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B77-8D45-964E-592300983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568240"/>
        <c:axId val="-2116565920"/>
      </c:areaChart>
      <c:catAx>
        <c:axId val="-211656824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1"/>
        <c:axPos val="r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-2116568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917824243722592"/>
          <c:y val="0"/>
          <c:w val="0.17317301079027184"/>
          <c:h val="0.68164436972816222"/>
        </c:manualLayout>
      </c:layout>
      <c:overlay val="0"/>
      <c:txPr>
        <a:bodyPr/>
        <a:lstStyle/>
        <a:p>
          <a:pPr>
            <a:defRPr sz="1400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Asuminen, puutarha, pienrauta ja remontointi</c:v>
                </c:pt>
                <c:pt idx="1">
                  <c:v>Naistenmediat</c:v>
                </c:pt>
                <c:pt idx="2">
                  <c:v>Ruoka ja juoma</c:v>
                </c:pt>
                <c:pt idx="3">
                  <c:v>Luonto, maa- ja metsätalous</c:v>
                </c:pt>
                <c:pt idx="4">
                  <c:v>Talous, markkinointi ja media</c:v>
                </c:pt>
                <c:pt idx="5">
                  <c:v>Yleisaikakauslehdet</c:v>
                </c:pt>
                <c:pt idx="6">
                  <c:v>Autot, moottoriajoneuvot ja kuljetus</c:v>
                </c:pt>
                <c:pt idx="7">
                  <c:v>Kauppa, pankki ja palvelut</c:v>
                </c:pt>
                <c:pt idx="8">
                  <c:v>Lapset ja nuoret</c:v>
                </c:pt>
                <c:pt idx="9">
                  <c:v>TV ja viihde</c:v>
                </c:pt>
                <c:pt idx="10">
                  <c:v>Tiede ja opiskelu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730963</c:v>
                </c:pt>
                <c:pt idx="1">
                  <c:v>638411</c:v>
                </c:pt>
                <c:pt idx="2">
                  <c:v>412237</c:v>
                </c:pt>
                <c:pt idx="3">
                  <c:v>334256</c:v>
                </c:pt>
                <c:pt idx="4">
                  <c:v>313063</c:v>
                </c:pt>
                <c:pt idx="5">
                  <c:v>299895</c:v>
                </c:pt>
                <c:pt idx="6">
                  <c:v>258128</c:v>
                </c:pt>
                <c:pt idx="7">
                  <c:v>239637</c:v>
                </c:pt>
                <c:pt idx="8">
                  <c:v>229900</c:v>
                </c:pt>
                <c:pt idx="9">
                  <c:v>197456</c:v>
                </c:pt>
                <c:pt idx="10">
                  <c:v>195746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</c:scaling>
        <c:delete val="1"/>
        <c:axPos val="t"/>
        <c:majorGridlines>
          <c:spPr>
            <a:ln>
              <a:noFill/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Hyvinvointi, terveys, liikunta</c:v>
                </c:pt>
                <c:pt idx="1">
                  <c:v>Askartelu ja käsityöt</c:v>
                </c:pt>
                <c:pt idx="2">
                  <c:v>Potilaat ja terveydenhuolto</c:v>
                </c:pt>
                <c:pt idx="3">
                  <c:v>Perhe ja kasvatus</c:v>
                </c:pt>
                <c:pt idx="4">
                  <c:v>Maanpuolustus ja sotahistoria</c:v>
                </c:pt>
                <c:pt idx="5">
                  <c:v>Politiikka ja yhteiskunta</c:v>
                </c:pt>
                <c:pt idx="6">
                  <c:v>Urheilu, veikkaus ja pelaaminen</c:v>
                </c:pt>
                <c:pt idx="7">
                  <c:v>Matkailu ja muut maat</c:v>
                </c:pt>
                <c:pt idx="8">
                  <c:v>Tekniikka ja tietotekniikka</c:v>
                </c:pt>
                <c:pt idx="9">
                  <c:v>Taide, kulttuuri ja musiikki</c:v>
                </c:pt>
                <c:pt idx="10">
                  <c:v>Muut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188095</c:v>
                </c:pt>
                <c:pt idx="1">
                  <c:v>168218</c:v>
                </c:pt>
                <c:pt idx="2">
                  <c:v>157662</c:v>
                </c:pt>
                <c:pt idx="3">
                  <c:v>105560</c:v>
                </c:pt>
                <c:pt idx="4">
                  <c:v>96272</c:v>
                </c:pt>
                <c:pt idx="5">
                  <c:v>72494</c:v>
                </c:pt>
                <c:pt idx="6">
                  <c:v>72302</c:v>
                </c:pt>
                <c:pt idx="7">
                  <c:v>53154</c:v>
                </c:pt>
                <c:pt idx="8">
                  <c:v>52839</c:v>
                </c:pt>
                <c:pt idx="9">
                  <c:v>37224</c:v>
                </c:pt>
                <c:pt idx="10" formatCode="#\ ##0;\-#\ ##0;;@">
                  <c:v>132709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  <c:max val="800000"/>
        </c:scaling>
        <c:delete val="1"/>
        <c:axPos val="t"/>
        <c:numFmt formatCode="#,##0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4 986 221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0.74196</cdr:x>
      <cdr:y>0.06344</cdr:y>
    </cdr:from>
    <cdr:to>
      <cdr:x>0.97126</cdr:x>
      <cdr:y>0.2798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EDCDA83-A3B0-6B4A-95CE-D87CF39C4769}"/>
            </a:ext>
          </a:extLst>
        </cdr:cNvPr>
        <cdr:cNvSpPr txBox="1"/>
      </cdr:nvSpPr>
      <cdr:spPr>
        <a:xfrm xmlns:a="http://schemas.openxmlformats.org/drawingml/2006/main">
          <a:off x="7375902" y="243663"/>
          <a:ext cx="2279510" cy="8309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2400" spc="300" dirty="0">
              <a:solidFill>
                <a:schemeClr val="bg2"/>
              </a:solidFill>
              <a:latin typeface="Neue Haas Unica W1G Medium" panose="020B0504030206020203" pitchFamily="34" charset="0"/>
            </a:rPr>
            <a:t>+</a:t>
          </a:r>
          <a:r>
            <a:rPr lang="fi-FI" sz="2400" dirty="0">
              <a:solidFill>
                <a:schemeClr val="bg2"/>
              </a:solidFill>
              <a:latin typeface="Neue Haas Unica W1G Medium" panose="020B0504030206020203" pitchFamily="34" charset="0"/>
            </a:rPr>
            <a:t>11 865</a:t>
          </a:r>
          <a:b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</a:br>
          <a: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  <a:t>= keskimääräinen muutos kuukaudessa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5.3.2024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5.3.2024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57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41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7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12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00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0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</a:t>
            </a:r>
            <a:b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</a:b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 vuosiraportti 2023</a:t>
            </a:r>
          </a:p>
          <a:p>
            <a:pPr algn="l"/>
            <a:endParaRPr lang="fi-FI" sz="1000" b="0" i="0" noProof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 vuosiraportti 2023</a:t>
            </a:r>
          </a:p>
          <a:p>
            <a:pPr algn="l"/>
            <a:endParaRPr lang="fi-FI" sz="1000" b="0" i="0" noProof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kakausmedia.fi/some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uutiskirje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Vuosiraportti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b="1" dirty="0" err="1">
                <a:latin typeface="Neue Haas Unica Pro" panose="020B0504030206020203" pitchFamily="34" charset="77"/>
              </a:rPr>
              <a:t>Aikakausmedioiden</a:t>
            </a:r>
            <a:r>
              <a:rPr lang="fi-FI" sz="1800" b="1" dirty="0">
                <a:latin typeface="Neue Haas Unica Pro" panose="020B0504030206020203" pitchFamily="34" charset="77"/>
              </a:rPr>
              <a:t> someyleisöstä 78 % seuraa yleisömedioita</a:t>
            </a:r>
            <a:r>
              <a:rPr lang="fi-FI" sz="1800" dirty="0"/>
              <a:t>. </a:t>
            </a:r>
            <a:br>
              <a:rPr lang="fi-FI" sz="1800" dirty="0"/>
            </a:br>
            <a:r>
              <a:rPr lang="fi-FI" sz="1800" dirty="0"/>
              <a:t>Seurannassa oli mukana 127 yleisömediaa, joilla oli yhteensä </a:t>
            </a:r>
            <a:br>
              <a:rPr lang="fi-FI" sz="1800" dirty="0"/>
            </a:br>
            <a:r>
              <a:rPr lang="fi-FI" sz="1800" dirty="0"/>
              <a:t>385 somekanavaa.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b="1" dirty="0">
                <a:latin typeface="Neue Haas Unica Pro" panose="020B0504030206020203" pitchFamily="34" charset="77"/>
              </a:rPr>
              <a:t>Ammatti- ja järjestömedioiden yleisön osuus oli 16 %. </a:t>
            </a:r>
            <a:br>
              <a:rPr lang="fi-FI" sz="1800" dirty="0"/>
            </a:br>
            <a:r>
              <a:rPr lang="fi-FI" sz="1800" dirty="0"/>
              <a:t>Näitä medioita oli seurannassa 77 kappaletta, ja niillä oli yhteensä </a:t>
            </a:r>
            <a:br>
              <a:rPr lang="fi-FI" sz="1800" dirty="0"/>
            </a:br>
            <a:r>
              <a:rPr lang="fi-FI" sz="1800" dirty="0"/>
              <a:t>181 somekanavaa.</a:t>
            </a:r>
            <a:br>
              <a:rPr lang="fi-FI" sz="1800" dirty="0"/>
            </a:br>
            <a:br>
              <a:rPr lang="fi-FI" sz="1800" dirty="0"/>
            </a:br>
            <a:r>
              <a:rPr lang="fi-FI" sz="1800" b="1" dirty="0">
                <a:latin typeface="Neue Haas Unica Pro" panose="020B0504030206020203" pitchFamily="34" charset="77"/>
              </a:rPr>
              <a:t>Asiakasmedioiden osuus seuraajista oli 7 %. </a:t>
            </a:r>
            <a:br>
              <a:rPr lang="fi-FI" sz="1800" dirty="0"/>
            </a:br>
            <a:r>
              <a:rPr lang="fi-FI" sz="1800" dirty="0"/>
              <a:t>Asiakasmedioita oli mukana 7 kappaletta, ja niillä oli yhteensä </a:t>
            </a:r>
            <a:br>
              <a:rPr lang="fi-FI" sz="1800" dirty="0"/>
            </a:br>
            <a:r>
              <a:rPr lang="fi-FI" sz="1800" dirty="0"/>
              <a:t>16 somekanavaa.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*) Kaikkien seurattujen medioiden tykkääjät, seuraajat ja tilaajat Facebookissa, Instagramissa, X:ssä,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49663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Seuraajamäärä mediaryhmittäin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X, YouTube, Pinterest ja TikTok)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485976"/>
              </p:ext>
            </p:extLst>
          </p:nvPr>
        </p:nvGraphicFramePr>
        <p:xfrm>
          <a:off x="1147831" y="2039815"/>
          <a:ext cx="9962407" cy="398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67F566B3-E932-952D-A931-82B7C4020ABD}"/>
              </a:ext>
            </a:extLst>
          </p:cNvPr>
          <p:cNvSpPr txBox="1"/>
          <p:nvPr/>
        </p:nvSpPr>
        <p:spPr>
          <a:xfrm>
            <a:off x="3104941" y="1617351"/>
            <a:ext cx="116560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 spc="3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+</a:t>
            </a:r>
            <a:r>
              <a:rPr lang="fi-FI" sz="18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91 438</a:t>
            </a:r>
            <a:b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vrt. 2022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3B5FE8-8BF7-E14C-0319-2D2D93400AF7}"/>
              </a:ext>
            </a:extLst>
          </p:cNvPr>
          <p:cNvSpPr txBox="1"/>
          <p:nvPr/>
        </p:nvSpPr>
        <p:spPr>
          <a:xfrm>
            <a:off x="5937320" y="3624071"/>
            <a:ext cx="128995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+36 038</a:t>
            </a:r>
            <a:b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vrt. 2022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3D6B9CA-5526-615F-B25C-9157068F2E83}"/>
              </a:ext>
            </a:extLst>
          </p:cNvPr>
          <p:cNvSpPr txBox="1"/>
          <p:nvPr/>
        </p:nvSpPr>
        <p:spPr>
          <a:xfrm>
            <a:off x="8882741" y="3880971"/>
            <a:ext cx="119198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+15 304</a:t>
            </a:r>
            <a:b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accent1"/>
                </a:solidFill>
                <a:latin typeface="Neue Haas Unica W1G Medium" panose="020B0504030206020203" pitchFamily="34" charset="0"/>
              </a:rPr>
              <a:t>vrt. 2022</a:t>
            </a:r>
          </a:p>
        </p:txBody>
      </p:sp>
    </p:spTree>
    <p:extLst>
      <p:ext uri="{BB962C8B-B14F-4D97-AF65-F5344CB8AC3E}">
        <p14:creationId xmlns:p14="http://schemas.microsoft.com/office/powerpoint/2010/main" val="357884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jakauma eri mediaryhmissä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E15BDD-BD99-E640-83FB-5A57DB46B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823813"/>
              </p:ext>
            </p:extLst>
          </p:nvPr>
        </p:nvGraphicFramePr>
        <p:xfrm>
          <a:off x="1689419" y="1763770"/>
          <a:ext cx="9941168" cy="397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24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132"/>
            <a:ext cx="7599405" cy="110353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jakauma </a:t>
            </a:r>
            <a:br>
              <a:rPr lang="fi-FI" sz="3800" dirty="0"/>
            </a:br>
            <a:r>
              <a:rPr lang="fi-FI" sz="3800" dirty="0"/>
              <a:t>2016–2023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E5C29-DAA8-6246-AB40-B3F7B4555192}"/>
              </a:ext>
            </a:extLst>
          </p:cNvPr>
          <p:cNvSpPr txBox="1"/>
          <p:nvPr/>
        </p:nvSpPr>
        <p:spPr>
          <a:xfrm>
            <a:off x="4120481" y="6218758"/>
            <a:ext cx="1753546" cy="400110"/>
          </a:xfrm>
          <a:prstGeom prst="rect">
            <a:avLst/>
          </a:prstGeom>
          <a:noFill/>
          <a:ln>
            <a:solidFill>
              <a:srgbClr val="00264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lisättiin seurantaan vuonna 2021.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B1055-E9D0-4CE3-34F4-5BCBF36988A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00452185"/>
              </p:ext>
            </p:extLst>
          </p:nvPr>
        </p:nvGraphicFramePr>
        <p:xfrm>
          <a:off x="277793" y="1709031"/>
          <a:ext cx="7095280" cy="414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BE31A6-0462-43B2-E8E8-5DFA5E9E27BB}"/>
              </a:ext>
            </a:extLst>
          </p:cNvPr>
          <p:cNvSpPr txBox="1">
            <a:spLocks/>
          </p:cNvSpPr>
          <p:nvPr/>
        </p:nvSpPr>
        <p:spPr>
          <a:xfrm>
            <a:off x="8263559" y="1371601"/>
            <a:ext cx="3425934" cy="4663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Instagram-seuraajien osuus on kasvanut jokaisena seurantavuonna. 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 on menettänyt osuuttaan viimeisen viiden vuoden aikana kymmenen prosenttiyksikköä, vaikka seuraajamäärä on kasvanut.</a:t>
            </a:r>
          </a:p>
        </p:txBody>
      </p:sp>
    </p:spTree>
    <p:extLst>
      <p:ext uri="{BB962C8B-B14F-4D97-AF65-F5344CB8AC3E}">
        <p14:creationId xmlns:p14="http://schemas.microsoft.com/office/powerpoint/2010/main" val="184101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996970"/>
            <a:ext cx="8334651" cy="44093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Seuraajamäärältään suurimmat mediaryhmät </a:t>
            </a:r>
            <a:br>
              <a:rPr lang="fi-FI" sz="2400" dirty="0">
                <a:solidFill>
                  <a:srgbClr val="FF6464"/>
                </a:solidFill>
                <a:latin typeface="Canela Medium" pitchFamily="2" charset="77"/>
              </a:rPr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aiheen mukaan: 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>
                <a:solidFill>
                  <a:schemeClr val="accent1"/>
                </a:solidFill>
              </a:rPr>
              <a:t>1. Asuminen, puutarha, pienrauta ja remontointi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2. Naistenmediat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3. Ruoka ja juoma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4. Luonto, maa- ja metsätalous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5. Talous, markkinointi ja media</a:t>
            </a:r>
          </a:p>
          <a:p>
            <a:pPr marL="0" indent="0" algn="ctr" fontAlgn="b">
              <a:lnSpc>
                <a:spcPct val="120000"/>
              </a:lnSpc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>
                <a:solidFill>
                  <a:schemeClr val="accent1"/>
                </a:solidFill>
              </a:rPr>
              <a:t>Lehtiryhmistä nousivat lähes kaikki, eniten </a:t>
            </a:r>
            <a:r>
              <a:rPr lang="fi-FI" sz="1800" i="1" dirty="0">
                <a:solidFill>
                  <a:schemeClr val="accent1"/>
                </a:solidFill>
              </a:rPr>
              <a:t>luonto, maa- ja metsätalouslehdet</a:t>
            </a:r>
            <a:r>
              <a:rPr lang="fi-FI" sz="1800" dirty="0">
                <a:solidFill>
                  <a:schemeClr val="accent1"/>
                </a:solidFill>
              </a:rPr>
              <a:t>, </a:t>
            </a:r>
            <a:r>
              <a:rPr lang="fi-FI" sz="1800" i="1" dirty="0">
                <a:solidFill>
                  <a:schemeClr val="accent1"/>
                </a:solidFill>
              </a:rPr>
              <a:t>naistenlehdet</a:t>
            </a:r>
            <a:r>
              <a:rPr lang="fi-FI" sz="1800" dirty="0">
                <a:solidFill>
                  <a:schemeClr val="accent1"/>
                </a:solidFill>
              </a:rPr>
              <a:t> sekä </a:t>
            </a:r>
            <a:r>
              <a:rPr lang="fi-FI" sz="1800" i="1" dirty="0">
                <a:solidFill>
                  <a:schemeClr val="accent1"/>
                </a:solidFill>
              </a:rPr>
              <a:t>askartelu- ja käsityölehdet</a:t>
            </a:r>
            <a:r>
              <a:rPr lang="fi-FI" sz="1800" dirty="0">
                <a:solidFill>
                  <a:schemeClr val="accent1"/>
                </a:solidFill>
              </a:rPr>
              <a:t>.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>
                <a:solidFill>
                  <a:schemeClr val="accent1"/>
                </a:solidFill>
              </a:rPr>
              <a:t>Seuraajia menettivät </a:t>
            </a:r>
            <a:r>
              <a:rPr lang="fi-FI" sz="1800" i="1" dirty="0">
                <a:solidFill>
                  <a:schemeClr val="accent1"/>
                </a:solidFill>
              </a:rPr>
              <a:t>urheilun, veikkauksen ja pelaamisen lehdet</a:t>
            </a:r>
            <a:r>
              <a:rPr lang="fi-FI" sz="1800" dirty="0">
                <a:solidFill>
                  <a:schemeClr val="accent1"/>
                </a:solidFill>
              </a:rPr>
              <a:t>, </a:t>
            </a:r>
            <a:r>
              <a:rPr lang="fi-FI" sz="1800" i="1" dirty="0">
                <a:solidFill>
                  <a:schemeClr val="accent1"/>
                </a:solidFill>
              </a:rPr>
              <a:t>hyvinvoinnin, terveyden ja liikunnan lehdet</a:t>
            </a:r>
            <a:r>
              <a:rPr lang="fi-FI" sz="1800" dirty="0">
                <a:solidFill>
                  <a:schemeClr val="accent1"/>
                </a:solidFill>
              </a:rPr>
              <a:t>, </a:t>
            </a:r>
            <a:r>
              <a:rPr lang="fi-FI" sz="1800" i="1" dirty="0">
                <a:solidFill>
                  <a:schemeClr val="accent1"/>
                </a:solidFill>
              </a:rPr>
              <a:t>perhelehdet</a:t>
            </a:r>
            <a:r>
              <a:rPr lang="fi-FI" sz="1800" dirty="0">
                <a:solidFill>
                  <a:schemeClr val="accent1"/>
                </a:solidFill>
              </a:rPr>
              <a:t> sekä </a:t>
            </a:r>
            <a:r>
              <a:rPr lang="fi-FI" sz="1800" i="1" dirty="0">
                <a:solidFill>
                  <a:schemeClr val="accent1"/>
                </a:solidFill>
              </a:rPr>
              <a:t>tekniikan lehdet</a:t>
            </a:r>
            <a:r>
              <a:rPr lang="fi-FI" sz="18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X:ssä,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308093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2023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246435" y="6266001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X:ssä, YouTubessa, Pinterestissä ja TikTokissa. Luvut kerätty 31.12.2023.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X, YouTube, Pinterest ja TikTok)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948032"/>
              </p:ext>
            </p:extLst>
          </p:nvPr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7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2023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072719" y="6246894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X:ssä, YouTubessa, Pinterestissä ja TikTokissa. Luvut kerätty 31.12.2023.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X,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376568"/>
              </p:ext>
            </p:extLst>
          </p:nvPr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31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Instagram oli erityisen vahva seuraavien aiheiden medioissa:</a:t>
            </a:r>
            <a:br>
              <a:rPr lang="fi-FI" sz="1800" dirty="0">
                <a:highlight>
                  <a:srgbClr val="F9DAD4"/>
                </a:highlight>
              </a:rPr>
            </a:br>
            <a:br>
              <a:rPr lang="fi-FI" sz="1800" dirty="0"/>
            </a:br>
            <a:r>
              <a:rPr lang="fi-FI" sz="1800" dirty="0"/>
              <a:t>Askartelu ja käsityöt (63 % yleisöstä IG-seuraajia)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Ruoka ja juoma (61 % yleisöstä IG-seuraajia)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>
                <a:solidFill>
                  <a:schemeClr val="accent1"/>
                </a:solidFill>
              </a:rPr>
              <a:t>Asuminen, puutarha, pienrauta ja remontointi (60 % yleisöstä IG-seuraajia)</a:t>
            </a:r>
          </a:p>
        </p:txBody>
      </p:sp>
    </p:spTree>
    <p:extLst>
      <p:ext uri="{BB962C8B-B14F-4D97-AF65-F5344CB8AC3E}">
        <p14:creationId xmlns:p14="http://schemas.microsoft.com/office/powerpoint/2010/main" val="294649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X oli hallitseva kanava näissä aiheissa:</a:t>
            </a:r>
            <a:br>
              <a:rPr lang="fi-FI" sz="1800" dirty="0"/>
            </a:b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/>
              <a:t>Talous, markkinointi ja media (70 % yleisöstä X-seuraajia)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Tekniikka ja tietotekniikka (60 % yleisöstä X-seuraajia)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Yleisaikakauslehdet (55 % yleisöstä X-seuraajia)</a:t>
            </a:r>
          </a:p>
        </p:txBody>
      </p:sp>
    </p:spTree>
    <p:extLst>
      <p:ext uri="{BB962C8B-B14F-4D97-AF65-F5344CB8AC3E}">
        <p14:creationId xmlns:p14="http://schemas.microsoft.com/office/powerpoint/2010/main" val="243863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961646"/>
            <a:ext cx="8334651" cy="49347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YouTube-seuraajien osuus yleisöstä oli suurimmillaan seuraavissa aiheissa: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Autot, moottoriajoneuvot ja kuljetus (25 % yleisöstä YouTube-kanavan tilaajia)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Lapset ja nuoret (18 % yleisöstä YouTube-kanavan tilaajia)</a:t>
            </a:r>
            <a:br>
              <a:rPr lang="fi-FI" sz="1800" dirty="0"/>
            </a:br>
            <a:br>
              <a:rPr lang="fi-FI" sz="1800" dirty="0"/>
            </a:br>
            <a:r>
              <a:rPr lang="fi-FI" sz="2400" dirty="0" err="1">
                <a:solidFill>
                  <a:srgbClr val="FF6464"/>
                </a:solidFill>
                <a:latin typeface="Canela Medium" pitchFamily="2" charset="77"/>
              </a:rPr>
              <a:t>Pinterestiä</a:t>
            </a: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 käytettiin erityisesti näissä: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Naistenmediat (7 % yleisöstä Pinterest-seuraajia)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Asuminen, puutarhanhoito ja remontointi (4 % yleisöstä Pinterest-seuraajia)</a:t>
            </a:r>
          </a:p>
        </p:txBody>
      </p:sp>
    </p:spTree>
    <p:extLst>
      <p:ext uri="{BB962C8B-B14F-4D97-AF65-F5344CB8AC3E}">
        <p14:creationId xmlns:p14="http://schemas.microsoft.com/office/powerpoint/2010/main" val="111859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5113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-FI" sz="1800" dirty="0"/>
              <a:t>Aikakausmedioilla oli vuoden lopussa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800" b="1" dirty="0">
                <a:latin typeface="Neue Haas Unica Pro" panose="020B0504030206020203" pitchFamily="34" charset="77"/>
              </a:rPr>
              <a:t>4 986 221 someseuraajaa</a:t>
            </a:r>
            <a:r>
              <a:rPr lang="fi-FI" sz="1800" dirty="0"/>
              <a:t>. Someyleisö kasvoi vuoden aikana </a:t>
            </a:r>
            <a:r>
              <a:rPr lang="fi-FI" sz="1800" b="1" dirty="0">
                <a:latin typeface="Neue Haas Unica Pro" panose="020B0504030206020203" pitchFamily="34" charset="77"/>
              </a:rPr>
              <a:t>142 374 uudella seuraajalla</a:t>
            </a:r>
            <a:r>
              <a:rPr lang="fi-FI" sz="1800" dirty="0"/>
              <a:t>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Someyleisöstä melkein </a:t>
            </a:r>
            <a:r>
              <a:rPr lang="fi-FI" sz="1800" b="1" dirty="0">
                <a:latin typeface="Neue Haas Unica Pro" panose="020B0504030206020203" pitchFamily="34" charset="77"/>
              </a:rPr>
              <a:t>puolet seurasi aikkareita Facebookissa</a:t>
            </a:r>
            <a:r>
              <a:rPr lang="fi-FI" sz="1600" dirty="0">
                <a:latin typeface="Neue Haas Unica W1G" panose="020B0504030206020203" pitchFamily="34" charset="0"/>
              </a:rPr>
              <a:t>. </a:t>
            </a:r>
            <a:br>
              <a:rPr lang="fi-FI" sz="1600" dirty="0">
                <a:latin typeface="Neue Haas Unica W1G" panose="020B0504030206020203" pitchFamily="34" charset="0"/>
              </a:rPr>
            </a:br>
            <a:r>
              <a:rPr lang="fi-FI" sz="1800" dirty="0"/>
              <a:t>FB-seuraajien osuus yleisöstä on pienentynyt jokaisena seurantavuonna, </a:t>
            </a:r>
            <a:br>
              <a:rPr lang="fi-FI" sz="1800" dirty="0"/>
            </a:br>
            <a:r>
              <a:rPr lang="fi-FI" sz="1800" dirty="0"/>
              <a:t>mutta se on edelleen suurin kanava.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b="1" dirty="0">
                <a:latin typeface="Neue Haas Unica Pro" panose="020B0504030206020203" pitchFamily="34" charset="77"/>
              </a:rPr>
              <a:t>Eniten uusia seuraajia </a:t>
            </a:r>
            <a:r>
              <a:rPr lang="fi-FI" sz="1800" dirty="0"/>
              <a:t>aikakausmediat saivat Instagramissa. </a:t>
            </a:r>
            <a:br>
              <a:rPr lang="fi-FI" sz="1800" dirty="0"/>
            </a:br>
            <a:r>
              <a:rPr lang="fi-FI" sz="1800" b="1" dirty="0">
                <a:latin typeface="Neue Haas Unica Pro" panose="020B0504030206020203" pitchFamily="34" charset="77"/>
              </a:rPr>
              <a:t>X:ssä</a:t>
            </a:r>
            <a:r>
              <a:rPr lang="fi-FI" sz="1800" b="1" dirty="0"/>
              <a:t> </a:t>
            </a:r>
            <a:r>
              <a:rPr lang="fi-FI" sz="1800" dirty="0"/>
              <a:t>seuraajamäärä laski.</a:t>
            </a:r>
          </a:p>
        </p:txBody>
      </p:sp>
    </p:spTree>
    <p:extLst>
      <p:ext uri="{BB962C8B-B14F-4D97-AF65-F5344CB8AC3E}">
        <p14:creationId xmlns:p14="http://schemas.microsoft.com/office/powerpoint/2010/main" val="399976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2023 (1/2)</a:t>
            </a:r>
            <a:endParaRPr lang="fi-FI" sz="3000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F8AB79-61F5-8944-A612-6B8DB7DE9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95005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55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4D5C65-4D66-304D-8CFE-20A02D73E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183555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16585A1-15C4-2A4B-AF49-03BC24C0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2023 (2/2)</a:t>
            </a:r>
            <a:endParaRPr lang="fi-FI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005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B812C-9146-314E-A845-EC14AF62E93D}"/>
              </a:ext>
            </a:extLst>
          </p:cNvPr>
          <p:cNvSpPr txBox="1">
            <a:spLocks/>
          </p:cNvSpPr>
          <p:nvPr/>
        </p:nvSpPr>
        <p:spPr>
          <a:xfrm>
            <a:off x="1090362" y="202672"/>
            <a:ext cx="10335324" cy="6513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/>
              <a:t>Suurimmat aikakausmediat somessa aiheen mukaan 2023</a:t>
            </a:r>
            <a:endParaRPr lang="fi-FI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241A2-A35B-2848-9E07-6C17EC6F2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64288"/>
              </p:ext>
            </p:extLst>
          </p:nvPr>
        </p:nvGraphicFramePr>
        <p:xfrm>
          <a:off x="625962" y="1023535"/>
          <a:ext cx="11045376" cy="50964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84829">
                  <a:extLst>
                    <a:ext uri="{9D8B030D-6E8A-4147-A177-3AD203B41FA5}">
                      <a16:colId xmlns:a16="http://schemas.microsoft.com/office/drawing/2014/main" val="438144328"/>
                    </a:ext>
                  </a:extLst>
                </a:gridCol>
                <a:gridCol w="1507052">
                  <a:extLst>
                    <a:ext uri="{9D8B030D-6E8A-4147-A177-3AD203B41FA5}">
                      <a16:colId xmlns:a16="http://schemas.microsoft.com/office/drawing/2014/main" val="852460072"/>
                    </a:ext>
                  </a:extLst>
                </a:gridCol>
                <a:gridCol w="1551511">
                  <a:extLst>
                    <a:ext uri="{9D8B030D-6E8A-4147-A177-3AD203B41FA5}">
                      <a16:colId xmlns:a16="http://schemas.microsoft.com/office/drawing/2014/main" val="59390456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172470892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137654900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467497787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525630596"/>
                    </a:ext>
                  </a:extLst>
                </a:gridCol>
              </a:tblGrid>
              <a:tr h="706948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Asuminen, puutarha, pienrauta ja remontointi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Naistenmediat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Ruoka ja </a:t>
                      </a:r>
                      <a:b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juoma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Talous, markkinointi ja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Yleisaikakaus</a:t>
                      </a: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-mediat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Luonto, maa- ja metsätalous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Autot, moottoriajoneuvot ja kuljetus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35876"/>
                  </a:ext>
                </a:extLst>
              </a:tr>
              <a:tr h="1054940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Unelmien </a:t>
                      </a:r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Talo&amp;Koti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Maku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Tekniikka&amp;Talous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Image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Metsätrans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GTi</a:t>
                      </a:r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-Magazine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18207"/>
                  </a:ext>
                </a:extLst>
              </a:tr>
              <a:tr h="59198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Kauppa, pankki ja palvelut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Lapset ja nuoret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Hyvinvointi, terveys, liikunta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TV ja viihde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 ja opiskelu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Potilaat ja terveydenhuolto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Askartelu ja käsityöt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3136"/>
                  </a:ext>
                </a:extLst>
              </a:tr>
              <a:tr h="1099697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Pirkka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Pinni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Lastenkirkko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Hyvä Terveys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Seiska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SuomiViihde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Katso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TAITO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1505"/>
                  </a:ext>
                </a:extLst>
              </a:tr>
              <a:tr h="623564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Perhe ja kasvatus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Maanpuolustus ja sotahistoria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Urheilu, veikkaus ja pelaaminen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Politiikka ja yhteiskunta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 ja tietotekniikka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Matkailu ja muut maat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Rakentaminen ja kiinteistönhuolto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08167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Lapsen Maailma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Vapaussoturi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Juoksija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Pelit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Kuluttaja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Tivi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KotiMikro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Mondo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Caravan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Kiinteistölehti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Arkkitehti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5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24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11131190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sivutykkäyksiä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330241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53637476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+19%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423587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6602293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122 445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60 992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340770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11668685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+14 540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+19%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+306 %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117419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14933615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352744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810411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155225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77907242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8517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300" dirty="0"/>
              <a:t>Aikakausmedioiden someyleisö 2023</a:t>
            </a:r>
            <a:endParaRPr lang="en-FI" sz="3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 –1,3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 +1,1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X –0,5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+0,3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+0,1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TikTok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64514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Pinterestissä ja TikTokissa. Päällekkäisyyksiä ei ole huomioitu. </a:t>
            </a:r>
            <a:br>
              <a:rPr lang="fi-FI" sz="1200" dirty="0">
                <a:solidFill>
                  <a:schemeClr val="accent1"/>
                </a:solidFill>
              </a:rPr>
            </a:br>
            <a:r>
              <a:rPr lang="fi-FI" sz="1200" dirty="0">
                <a:solidFill>
                  <a:schemeClr val="accent1"/>
                </a:solidFill>
              </a:rPr>
              <a:t>Luvut on kerätty 31.12.2022 / 31.12.2023.</a:t>
            </a:r>
            <a:endParaRPr lang="en-FI" sz="1200" dirty="0">
              <a:solidFill>
                <a:schemeClr val="accent1"/>
              </a:solidFill>
            </a:endParaRPr>
          </a:p>
          <a:p>
            <a:pPr algn="ctr"/>
            <a:endParaRPr lang="fi-FI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05711195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↑+3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2986178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 err="1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00721285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↑+2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2087419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/>
          </a:bodyPr>
          <a:lstStyle/>
          <a:p>
            <a:r>
              <a:rPr lang="fi-FI" dirty="0"/>
              <a:t>Aikakausmedioiden somekanavien määrä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582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087016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7F58270-B247-5F21-4DA0-714E48B1F1D7}"/>
              </a:ext>
            </a:extLst>
          </p:cNvPr>
          <p:cNvSpPr/>
          <p:nvPr/>
        </p:nvSpPr>
        <p:spPr>
          <a:xfrm>
            <a:off x="603503" y="1456374"/>
            <a:ext cx="635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Suluissa vuoden 2022 luku.</a:t>
            </a:r>
          </a:p>
        </p:txBody>
      </p:sp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23 631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368754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CE836B-DFBC-4CD6-B2DA-833B2B32F298}"/>
              </a:ext>
            </a:extLst>
          </p:cNvPr>
          <p:cNvSpPr/>
          <p:nvPr/>
        </p:nvSpPr>
        <p:spPr>
          <a:xfrm>
            <a:off x="603503" y="1456374"/>
            <a:ext cx="635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Suluissa vuoden 2022 luku.</a:t>
            </a:r>
          </a:p>
        </p:txBody>
      </p:sp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Sauna-lehti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Aikakausmediat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</a:t>
            </a:r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somessa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-seuranta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94060" y="1110343"/>
            <a:ext cx="7491187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Aikakausmedia seuraa kuukausittain suomalaisten </a:t>
            </a:r>
            <a:r>
              <a:rPr lang="fi-FI" sz="1600" dirty="0" err="1">
                <a:latin typeface="+mn-lt"/>
              </a:rPr>
              <a:t>aikakausmedioiden</a:t>
            </a:r>
            <a:r>
              <a:rPr lang="fi-FI" sz="1600" dirty="0">
                <a:latin typeface="+mn-lt"/>
              </a:rPr>
              <a:t> tykkääjä-, seuraaja- ja tilaajamääriä Facebookissa, Instagramissa, X:ssä, YouTubessa, Pinterestissä ja TikTokissa.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Seurannassa ovat mukana Aikakausmedian jäsenten mediat, joilla on käytössään yksi tai useampi mainittu sosiaalisen median kanava.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Seuranta tehdään jokaisen kuukauden viimeisenä päivänä. Tulokset raportoidaan kuukausittain: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  <a:hlinkClick r:id="rId2"/>
              </a:rPr>
              <a:t>www.aikakausmedia.fi/some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0"/>
            <a:ext cx="5638798" cy="6858000"/>
          </a:xfr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CA18D5A-8C53-63CA-6D91-6FEC6A4401F4}"/>
              </a:ext>
            </a:extLst>
          </p:cNvPr>
          <p:cNvSpPr txBox="1">
            <a:spLocks/>
          </p:cNvSpPr>
          <p:nvPr/>
        </p:nvSpPr>
        <p:spPr>
          <a:xfrm>
            <a:off x="741219" y="3274621"/>
            <a:ext cx="4473876" cy="145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</a:t>
            </a:r>
            <a:r>
              <a:rPr lang="fi-FI" sz="1600" dirty="0" err="1"/>
              <a:t>aikakausmedioiden</a:t>
            </a:r>
            <a:r>
              <a:rPr lang="fi-FI" sz="1600" dirty="0"/>
              <a:t>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A41F90-2BBA-DC77-87FF-5FA9A4A56BE8}"/>
              </a:ext>
            </a:extLst>
          </p:cNvPr>
          <p:cNvSpPr txBox="1">
            <a:spLocks/>
          </p:cNvSpPr>
          <p:nvPr/>
        </p:nvSpPr>
        <p:spPr>
          <a:xfrm>
            <a:off x="742804" y="1412338"/>
            <a:ext cx="5540301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649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/>
              <a:t>Saatko jo</a:t>
            </a:r>
            <a:br>
              <a:rPr lang="fi-FI" sz="3000" dirty="0"/>
            </a:br>
            <a:r>
              <a:rPr lang="fi-FI" sz="3000" dirty="0"/>
              <a:t>uutiskirjeemme?</a:t>
            </a:r>
            <a:endParaRPr lang="fi-FI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000" dirty="0"/>
              <a:t>Aikakausmedioiden seuraajamäärä 2023</a:t>
            </a:r>
            <a:endParaRPr lang="en-FI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edellisvuoteen verrattuna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+142 374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+99 279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+23 000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+18 201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+6 229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+2 715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–7 050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/>
        </p:nvGraphicFramePr>
        <p:xfrm>
          <a:off x="502507" y="2067953"/>
          <a:ext cx="7096898" cy="406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 31.12. 2023.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648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kasvu kuukausittain vuonna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1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 seuratut kanavat (Facebook, Instagram, X, YouTube, Pinterest ja TikTok) yhteensä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D4CE48B-CBE4-6242-8404-6DF54EB38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960109"/>
              </p:ext>
            </p:extLst>
          </p:nvPr>
        </p:nvGraphicFramePr>
        <p:xfrm>
          <a:off x="1169071" y="1867268"/>
          <a:ext cx="9941168" cy="384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92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 </a:t>
            </a:r>
            <a:r>
              <a:rPr lang="fi-FI" sz="3800" dirty="0" err="1"/>
              <a:t>aikakausmedioissa</a:t>
            </a:r>
            <a:r>
              <a:rPr lang="fi-FI" sz="3800" dirty="0"/>
              <a:t> 2016–2023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X, YouTube, Pinterest ja TikTok*)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/>
        </p:nvGraphicFramePr>
        <p:xfrm>
          <a:off x="1147831" y="1833181"/>
          <a:ext cx="9962407" cy="4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52979C-E5C9-B148-9BA8-8D525C620B7F}"/>
              </a:ext>
            </a:extLst>
          </p:cNvPr>
          <p:cNvSpPr txBox="1"/>
          <p:nvPr/>
        </p:nvSpPr>
        <p:spPr>
          <a:xfrm>
            <a:off x="2287690" y="1833181"/>
            <a:ext cx="227951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400" spc="3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+</a:t>
            </a:r>
            <a:r>
              <a:rPr lang="fi-FI" sz="24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343 279</a:t>
            </a:r>
            <a:b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= keskimääräinen muutos vuodessa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E5C29-DAA8-6246-AB40-B3F7B4555192}"/>
              </a:ext>
            </a:extLst>
          </p:cNvPr>
          <p:cNvSpPr txBox="1"/>
          <p:nvPr/>
        </p:nvSpPr>
        <p:spPr>
          <a:xfrm>
            <a:off x="3180478" y="6327516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TikTok lisätty seurantaan vuonna 2021.</a:t>
            </a:r>
          </a:p>
        </p:txBody>
      </p:sp>
    </p:spTree>
    <p:extLst>
      <p:ext uri="{BB962C8B-B14F-4D97-AF65-F5344CB8AC3E}">
        <p14:creationId xmlns:p14="http://schemas.microsoft.com/office/powerpoint/2010/main" val="105979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dirty="0"/>
              <a:t>Suurin aikakausmedia somessa vuoden 2023 lopussa oli </a:t>
            </a:r>
            <a:br>
              <a:rPr lang="fi-FI" sz="1600" dirty="0"/>
            </a:br>
            <a:r>
              <a:rPr lang="fi-FI" b="1" dirty="0">
                <a:latin typeface="Neue Haas Unica Pro" panose="020B0504030206020203" pitchFamily="34" charset="77"/>
              </a:rPr>
              <a:t>Suomen Luonto</a:t>
            </a:r>
            <a:r>
              <a:rPr lang="fi-FI" dirty="0"/>
              <a:t>, jolla oli yhteensä 246 745 seuraajaa. Lehti nousi suurimmaksi maaliskuussa ohittaen pitkään kärkisijaa pitäneen Talouselämän.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Suomen Luonto oli myös eniten someyleisöään kasvattanut media. </a:t>
            </a:r>
            <a:br>
              <a:rPr lang="fi-FI" dirty="0"/>
            </a:br>
            <a:r>
              <a:rPr lang="fi-FI" dirty="0"/>
              <a:t>Se sai vuoden aikana 14 948 </a:t>
            </a:r>
            <a:r>
              <a:rPr lang="en-FI" dirty="0"/>
              <a:t>uutta seuraajaa.</a:t>
            </a:r>
          </a:p>
        </p:txBody>
      </p:sp>
    </p:spTree>
    <p:extLst>
      <p:ext uri="{BB962C8B-B14F-4D97-AF65-F5344CB8AC3E}">
        <p14:creationId xmlns:p14="http://schemas.microsoft.com/office/powerpoint/2010/main" val="217828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someyleisöt </a:t>
            </a:r>
            <a:r>
              <a:rPr lang="fi-FI" sz="3000" u="sng" dirty="0">
                <a:solidFill>
                  <a:schemeClr val="accent1"/>
                </a:solidFill>
              </a:rPr>
              <a:t>kaikissa kanavissa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65381988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Seuraajamäärä*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7200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246 745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240 753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211 454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195 361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186 978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183 401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180 638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134 006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↑+2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128 691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124 825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*) 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Pro" panose="020B0504030206020203" pitchFamily="34" charset="77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Pro" panose="020B0504030206020203" pitchFamily="34" charset="77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. Päällekkäisyyksiä ei ole huomioitu.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6738E-8711-6E4D-A437-E880A3F94987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49192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</a:t>
            </a:r>
            <a:r>
              <a:rPr lang="fi-FI" sz="3000" u="sng" dirty="0">
                <a:solidFill>
                  <a:schemeClr val="accent1"/>
                </a:solidFill>
              </a:rPr>
              <a:t>uusia seuraajia kaikissa kanavissa</a:t>
            </a:r>
            <a:r>
              <a:rPr lang="fi-FI" sz="3000" dirty="0">
                <a:solidFill>
                  <a:schemeClr val="accent1"/>
                </a:solidFill>
              </a:rPr>
              <a:t> vuonna 2023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04375446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seuraajia* vuonna 2023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+14 948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+14 107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+7 499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+4 786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163E15-01AB-3442-A040-948DFDED379E}"/>
              </a:ext>
            </a:extLst>
          </p:cNvPr>
          <p:cNvSpPr txBox="1"/>
          <p:nvPr/>
        </p:nvSpPr>
        <p:spPr>
          <a:xfrm>
            <a:off x="3147444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*) 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Pro" panose="020B0504030206020203" pitchFamily="34" charset="77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Pro" panose="020B0504030206020203" pitchFamily="34" charset="77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. Päällekkäisyyksiä ei ole huomioitu.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246E3-9403-B549-BC58-9AD6E049CCEC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31.12.2022 / 31.12.2023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8" ma:contentTypeDescription="Luo uusi asiakirja." ma:contentTypeScope="" ma:versionID="9c253d60e62475b883249c8aa6bfcf48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81049b0714fee14a638bbb389c11995a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57AD5-4D01-42B9-8604-4D47EDA8D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b8458977-e6f2-40e9-9621-96f4298c6bbe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5701</TotalTime>
  <Words>2913</Words>
  <Application>Microsoft Macintosh PowerPoint</Application>
  <PresentationFormat>Widescreen</PresentationFormat>
  <Paragraphs>740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Canela Medium</vt:lpstr>
      <vt:lpstr>Neue Haas Unica W1G Medium</vt:lpstr>
      <vt:lpstr>Neue Haas Unica W1G Light</vt:lpstr>
      <vt:lpstr>Calibri</vt:lpstr>
      <vt:lpstr>Neue Haas Unica Pro</vt:lpstr>
      <vt:lpstr>Clattering</vt:lpstr>
      <vt:lpstr>Neue Haas Unica W1G</vt:lpstr>
      <vt:lpstr>Office Theme</vt:lpstr>
      <vt:lpstr>Aikakausmediat somessa</vt:lpstr>
      <vt:lpstr>PowerPoint Presentation</vt:lpstr>
      <vt:lpstr>Aikakausmedioiden someyleisö 2023</vt:lpstr>
      <vt:lpstr>Aikakausmedioiden seuraajamäärä 2023</vt:lpstr>
      <vt:lpstr>Someyleisön kasvu kuukausittain vuonna 2023</vt:lpstr>
      <vt:lpstr>Someyleisö aikakausmedioissa 2016–2023</vt:lpstr>
      <vt:lpstr>PowerPoint Presentation</vt:lpstr>
      <vt:lpstr>Suurimmat someyleisöt kaikissa kanavissa vuonna 2023</vt:lpstr>
      <vt:lpstr>Eniten uusia seuraajia kaikissa kanavissa vuonna 2023</vt:lpstr>
      <vt:lpstr>PowerPoint Presentation</vt:lpstr>
      <vt:lpstr>Seuraajamäärä mediaryhmittäin 2023</vt:lpstr>
      <vt:lpstr>Someyleisön jakauma eri mediaryhmissä 2023</vt:lpstr>
      <vt:lpstr>Someyleisön jakauma  2016–2023</vt:lpstr>
      <vt:lpstr>PowerPoint Presentation</vt:lpstr>
      <vt:lpstr>Someyleisö median aiheen mukaan vuonna 2023 (1/2)</vt:lpstr>
      <vt:lpstr>Someyleisö median aiheen mukaan vuonna 2023 (2/2)</vt:lpstr>
      <vt:lpstr>PowerPoint Presentation</vt:lpstr>
      <vt:lpstr>PowerPoint Presentation</vt:lpstr>
      <vt:lpstr>PowerPoint Presentation</vt:lpstr>
      <vt:lpstr>Someyleisön jakauma median aihealueen mukaan 2023 (1/2)</vt:lpstr>
      <vt:lpstr>Someyleisön jakauma median aihealueen mukaan 2023 (2/2)</vt:lpstr>
      <vt:lpstr>PowerPoint Presentation</vt:lpstr>
      <vt:lpstr>Suurimmat yleisöt Facebookissa vuonna 2023</vt:lpstr>
      <vt:lpstr>Eniten uusia tykkääjiä Facebookissa vuonna 2023</vt:lpstr>
      <vt:lpstr>Suurimmat yleisöt Instagramissa vuonna 2023</vt:lpstr>
      <vt:lpstr>Eniten uusia seuraajia Instagramissa vuonna 2023</vt:lpstr>
      <vt:lpstr>Suurimmat yleisöt X:ssä vuonna 2023</vt:lpstr>
      <vt:lpstr>Eniten uusia seuraajia X:ssä vuonna 2023</vt:lpstr>
      <vt:lpstr>Suurimmat yleisöt YouTubessa vuonna 2023</vt:lpstr>
      <vt:lpstr>Suurimmat yleisöt Pinterestissä vuonna 2023</vt:lpstr>
      <vt:lpstr>Suurimmat yleisöt TikTokissa vuonna 2023</vt:lpstr>
      <vt:lpstr>Aikakausmedioiden somekanavien määrä 2023</vt:lpstr>
      <vt:lpstr>Yleisön keskimääräinen koko 2023</vt:lpstr>
      <vt:lpstr>Seurannassa olleet mediat (211 kpl) / joulukuu 2023</vt:lpstr>
      <vt:lpstr>Seurannassa olleet mediat (211 kpl) / joulukuu 2023</vt:lpstr>
      <vt:lpstr>Aikakausmediat somessa -seuranta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265</cp:revision>
  <dcterms:created xsi:type="dcterms:W3CDTF">2021-01-05T09:04:45Z</dcterms:created>
  <dcterms:modified xsi:type="dcterms:W3CDTF">2024-03-05T10:41:20Z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