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9" r:id="rId4"/>
  </p:sldMasterIdLst>
  <p:notesMasterIdLst>
    <p:notesMasterId r:id="rId82"/>
  </p:notesMasterIdLst>
  <p:handoutMasterIdLst>
    <p:handoutMasterId r:id="rId83"/>
  </p:handoutMasterIdLst>
  <p:sldIdLst>
    <p:sldId id="256" r:id="rId5"/>
    <p:sldId id="1254" r:id="rId6"/>
    <p:sldId id="1356" r:id="rId7"/>
    <p:sldId id="1342" r:id="rId8"/>
    <p:sldId id="1257" r:id="rId9"/>
    <p:sldId id="1259" r:id="rId10"/>
    <p:sldId id="1261" r:id="rId11"/>
    <p:sldId id="1262" r:id="rId12"/>
    <p:sldId id="1263" r:id="rId13"/>
    <p:sldId id="1264" r:id="rId14"/>
    <p:sldId id="1266" r:id="rId15"/>
    <p:sldId id="1268" r:id="rId16"/>
    <p:sldId id="1269" r:id="rId17"/>
    <p:sldId id="1270" r:id="rId18"/>
    <p:sldId id="1271" r:id="rId19"/>
    <p:sldId id="1272" r:id="rId20"/>
    <p:sldId id="1274" r:id="rId21"/>
    <p:sldId id="1273" r:id="rId22"/>
    <p:sldId id="1276" r:id="rId23"/>
    <p:sldId id="1277" r:id="rId24"/>
    <p:sldId id="1278" r:id="rId25"/>
    <p:sldId id="1279" r:id="rId26"/>
    <p:sldId id="1281" r:id="rId27"/>
    <p:sldId id="1282" r:id="rId28"/>
    <p:sldId id="1351" r:id="rId29"/>
    <p:sldId id="1345" r:id="rId30"/>
    <p:sldId id="1285" r:id="rId31"/>
    <p:sldId id="1286" r:id="rId32"/>
    <p:sldId id="1287" r:id="rId33"/>
    <p:sldId id="1288" r:id="rId34"/>
    <p:sldId id="1289" r:id="rId35"/>
    <p:sldId id="1290" r:id="rId36"/>
    <p:sldId id="1291" r:id="rId37"/>
    <p:sldId id="1292" r:id="rId38"/>
    <p:sldId id="1293" r:id="rId39"/>
    <p:sldId id="1352" r:id="rId40"/>
    <p:sldId id="1296" r:id="rId41"/>
    <p:sldId id="1347" r:id="rId42"/>
    <p:sldId id="1303" r:id="rId43"/>
    <p:sldId id="1341" r:id="rId44"/>
    <p:sldId id="1298" r:id="rId45"/>
    <p:sldId id="1299" r:id="rId46"/>
    <p:sldId id="1300" r:id="rId47"/>
    <p:sldId id="1301" r:id="rId48"/>
    <p:sldId id="1302" r:id="rId49"/>
    <p:sldId id="1304" r:id="rId50"/>
    <p:sldId id="1256" r:id="rId51"/>
    <p:sldId id="1305" r:id="rId52"/>
    <p:sldId id="1306" r:id="rId53"/>
    <p:sldId id="1307" r:id="rId54"/>
    <p:sldId id="1308" r:id="rId55"/>
    <p:sldId id="1309" r:id="rId56"/>
    <p:sldId id="1311" r:id="rId57"/>
    <p:sldId id="1312" r:id="rId58"/>
    <p:sldId id="1313" r:id="rId59"/>
    <p:sldId id="1314" r:id="rId60"/>
    <p:sldId id="1315" r:id="rId61"/>
    <p:sldId id="1317" r:id="rId62"/>
    <p:sldId id="1318" r:id="rId63"/>
    <p:sldId id="1319" r:id="rId64"/>
    <p:sldId id="1320" r:id="rId65"/>
    <p:sldId id="1334" r:id="rId66"/>
    <p:sldId id="1321" r:id="rId67"/>
    <p:sldId id="1322" r:id="rId68"/>
    <p:sldId id="1324" r:id="rId69"/>
    <p:sldId id="1325" r:id="rId70"/>
    <p:sldId id="1326" r:id="rId71"/>
    <p:sldId id="1327" r:id="rId72"/>
    <p:sldId id="1329" r:id="rId73"/>
    <p:sldId id="1330" r:id="rId74"/>
    <p:sldId id="1332" r:id="rId75"/>
    <p:sldId id="1335" r:id="rId76"/>
    <p:sldId id="1350" r:id="rId77"/>
    <p:sldId id="1337" r:id="rId78"/>
    <p:sldId id="1338" r:id="rId79"/>
    <p:sldId id="1339" r:id="rId80"/>
    <p:sldId id="275" r:id="rId81"/>
  </p:sldIdLst>
  <p:sldSz cx="12192000" cy="6858000"/>
  <p:notesSz cx="6858000" cy="9144000"/>
  <p:embeddedFontLst>
    <p:embeddedFont>
      <p:font typeface="Canela Medium" pitchFamily="2" charset="77"/>
      <p:regular r:id="rId84"/>
    </p:embeddedFont>
    <p:embeddedFont>
      <p:font typeface="Clattering" pitchFamily="2" charset="0"/>
      <p:regular r:id="rId85"/>
    </p:embeddedFont>
    <p:embeddedFont>
      <p:font typeface="Neue Haas Unica Pro" panose="020B0504030206020203" pitchFamily="34" charset="77"/>
      <p:regular r:id="rId86"/>
      <p:bold r:id="rId87"/>
      <p:italic r:id="rId88"/>
      <p:boldItalic r:id="rId89"/>
    </p:embeddedFont>
    <p:embeddedFont>
      <p:font typeface="Neue Haas Unica W1G" panose="020B0404030206020203" pitchFamily="34" charset="0"/>
      <p:regular r:id="rId90"/>
      <p:bold r:id="rId91"/>
      <p:italic r:id="rId92"/>
      <p:boldItalic r:id="rId93"/>
    </p:embeddedFont>
    <p:embeddedFont>
      <p:font typeface="Neue Haas Unica W1G Light" panose="020B0404030206020203" pitchFamily="34" charset="0"/>
      <p:regular r:id="rId94"/>
      <p:italic r:id="rId95"/>
    </p:embeddedFont>
    <p:embeddedFont>
      <p:font typeface="Neue Haas Unica W1G Medium" panose="020B0404030206020203" pitchFamily="34" charset="0"/>
      <p:regular r:id="rId96"/>
      <p:italic r:id="rId97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4F7"/>
    <a:srgbClr val="002649"/>
    <a:srgbClr val="FFF6FA"/>
    <a:srgbClr val="9CFFF8"/>
    <a:srgbClr val="8DEBE6"/>
    <a:srgbClr val="FF6464"/>
    <a:srgbClr val="F4C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C79EB1-DDAB-0649-8F8C-C526D8A3FB56}" v="1" dt="2025-10-13T13:36:19.1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33" autoAdjust="0"/>
    <p:restoredTop sz="85102" autoAdjust="0"/>
  </p:normalViewPr>
  <p:slideViewPr>
    <p:cSldViewPr snapToGrid="0" snapToObjects="1">
      <p:cViewPr varScale="1">
        <p:scale>
          <a:sx n="108" d="100"/>
          <a:sy n="108" d="100"/>
        </p:scale>
        <p:origin x="8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font" Target="fonts/font1.fntdata"/><Relationship Id="rId89" Type="http://schemas.openxmlformats.org/officeDocument/2006/relationships/font" Target="fonts/font6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microsoft.com/office/2015/10/relationships/revisionInfo" Target="revisionInfo.xml"/><Relationship Id="rId5" Type="http://schemas.openxmlformats.org/officeDocument/2006/relationships/slide" Target="slides/slide1.xml"/><Relationship Id="rId90" Type="http://schemas.openxmlformats.org/officeDocument/2006/relationships/font" Target="fonts/font7.fntdata"/><Relationship Id="rId95" Type="http://schemas.openxmlformats.org/officeDocument/2006/relationships/font" Target="fonts/font12.fntdata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font" Target="fonts/font2.fntdata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handoutMaster" Target="handoutMasters/handoutMaster1.xml"/><Relationship Id="rId88" Type="http://schemas.openxmlformats.org/officeDocument/2006/relationships/font" Target="fonts/font5.fntdata"/><Relationship Id="rId91" Type="http://schemas.openxmlformats.org/officeDocument/2006/relationships/font" Target="fonts/font8.fntdata"/><Relationship Id="rId96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font" Target="fonts/font3.fntdata"/><Relationship Id="rId94" Type="http://schemas.openxmlformats.org/officeDocument/2006/relationships/font" Target="fonts/font11.fntdata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font" Target="fonts/font14.fntdata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font" Target="fonts/font9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font" Target="fonts/font4.fntdata"/><Relationship Id="rId61" Type="http://schemas.openxmlformats.org/officeDocument/2006/relationships/slide" Target="slides/slide57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font" Target="fonts/font10.fntdata"/><Relationship Id="rId98" Type="http://schemas.openxmlformats.org/officeDocument/2006/relationships/presProps" Target="presProps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13.10.2025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13.10.2025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39018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15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347347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32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3854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36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35036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44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08989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46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30015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48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61927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69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04609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28.emf"/><Relationship Id="rId3" Type="http://schemas.openxmlformats.org/officeDocument/2006/relationships/image" Target="../media/image3.emf"/><Relationship Id="rId7" Type="http://schemas.openxmlformats.org/officeDocument/2006/relationships/image" Target="../media/image23.emf"/><Relationship Id="rId12" Type="http://schemas.openxmlformats.org/officeDocument/2006/relationships/image" Target="../media/image27.emf"/><Relationship Id="rId2" Type="http://schemas.openxmlformats.org/officeDocument/2006/relationships/image" Target="../media/image19.emf"/><Relationship Id="rId16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emf"/><Relationship Id="rId11" Type="http://schemas.openxmlformats.org/officeDocument/2006/relationships/image" Target="../media/image26.emf"/><Relationship Id="rId5" Type="http://schemas.openxmlformats.org/officeDocument/2006/relationships/image" Target="../media/image21.emf"/><Relationship Id="rId15" Type="http://schemas.openxmlformats.org/officeDocument/2006/relationships/image" Target="../media/image30.emf"/><Relationship Id="rId10" Type="http://schemas.openxmlformats.org/officeDocument/2006/relationships/image" Target="../media/image5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Relationship Id="rId14" Type="http://schemas.openxmlformats.org/officeDocument/2006/relationships/image" Target="../media/image29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accent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accent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accent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accent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accent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2C2ED44-8466-AB4A-B943-43581EE5A5C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659444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05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981ECBC-FD4B-0144-A0E8-E0EBABF812B9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659444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06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D9B1A87-0183-1B4B-AFFB-8E4201A382D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659444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07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8E3D2EE-F34B-8841-B73B-69AFABF62F6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659444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08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D3F80C1-F973-C545-AEDB-58F9B2D1F7B0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7916744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accent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Viides</a:t>
            </a:r>
            <a:endParaRPr lang="en-GB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15529C0F-0069-FE4B-8BF6-4416DB2D1BBD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7916744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accent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Kuudes</a:t>
            </a:r>
            <a:endParaRPr lang="en-GB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6C50CF9-FA90-0647-8802-782C5ADC5477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7916744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accent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Seitsemäs</a:t>
            </a:r>
            <a:endParaRPr lang="en-GB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76E4FB40-6DD7-7540-AC15-F6636C11C1EE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916744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accent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Yhteenveto</a:t>
            </a:r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D5F5AD9-DEA9-C04A-800C-E953ECA2E1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517" r="25288"/>
          <a:stretch/>
        </p:blipFill>
        <p:spPr>
          <a:xfrm>
            <a:off x="8420669" y="0"/>
            <a:ext cx="3771331" cy="3075358"/>
          </a:xfrm>
          <a:prstGeom prst="rect">
            <a:avLst/>
          </a:prstGeom>
        </p:spPr>
      </p:pic>
      <p:sp>
        <p:nvSpPr>
          <p:cNvPr id="41" name="Subtitle 2">
            <a:extLst>
              <a:ext uri="{FF2B5EF4-FFF2-40B4-BE49-F238E27FC236}">
                <a16:creationId xmlns:a16="http://schemas.microsoft.com/office/drawing/2014/main" id="{15008582-E50E-0B4C-B615-57B3C8CD20A7}"/>
              </a:ext>
            </a:extLst>
          </p:cNvPr>
          <p:cNvSpPr txBox="1">
            <a:spLocks/>
          </p:cNvSpPr>
          <p:nvPr userDrawn="1"/>
        </p:nvSpPr>
        <p:spPr>
          <a:xfrm>
            <a:off x="3561080" y="6419434"/>
            <a:ext cx="5069840" cy="15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200" dirty="0">
                <a:solidFill>
                  <a:schemeClr val="tx2"/>
                </a:solidFill>
              </a:rPr>
              <a:t> 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3B0EFA3-04EB-1C4D-8910-C39ABBB4F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0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7DFE61-9C82-874D-91B5-3D1F31183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06" y="6383715"/>
            <a:ext cx="1467633" cy="1440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7D13BF-4B3D-E24C-8F77-FF357D5127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C403AB-C46A-C743-93B2-E7EEBA622C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34730D3A-AD3A-1E47-A570-4384CEE2C511}"/>
              </a:ext>
            </a:extLst>
          </p:cNvPr>
          <p:cNvSpPr txBox="1">
            <a:spLocks/>
          </p:cNvSpPr>
          <p:nvPr userDrawn="1"/>
        </p:nvSpPr>
        <p:spPr>
          <a:xfrm>
            <a:off x="-95534" y="6374830"/>
            <a:ext cx="12312935" cy="166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13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9691C89-5099-9D4B-8627-694BB93286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202" t="54689" r="9393" b="5050"/>
          <a:stretch/>
        </p:blipFill>
        <p:spPr>
          <a:xfrm>
            <a:off x="0" y="-1036"/>
            <a:ext cx="12217400" cy="687228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1E858974-8B02-874F-900C-87685F6B9FAC}"/>
              </a:ext>
            </a:extLst>
          </p:cNvPr>
          <p:cNvSpPr txBox="1">
            <a:spLocks/>
          </p:cNvSpPr>
          <p:nvPr userDrawn="1"/>
        </p:nvSpPr>
        <p:spPr>
          <a:xfrm>
            <a:off x="0" y="6323278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40956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BECA03D-E64E-3D48-89AD-CC1E4431D48D}"/>
              </a:ext>
            </a:extLst>
          </p:cNvPr>
          <p:cNvSpPr txBox="1">
            <a:spLocks/>
          </p:cNvSpPr>
          <p:nvPr/>
        </p:nvSpPr>
        <p:spPr>
          <a:xfrm>
            <a:off x="25401" y="6375470"/>
            <a:ext cx="12192000" cy="166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tx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94877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CA1D08-6572-334F-B6F2-83560CA37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761"/>
          <a:stretch/>
        </p:blipFill>
        <p:spPr>
          <a:xfrm>
            <a:off x="511911" y="4451375"/>
            <a:ext cx="4001507" cy="2406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62116D-E428-1542-8D91-02F803356A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22" r="-2" b="9528"/>
          <a:stretch/>
        </p:blipFill>
        <p:spPr>
          <a:xfrm rot="10800000">
            <a:off x="8585199" y="-1370"/>
            <a:ext cx="3632201" cy="46933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endParaRPr lang="en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3D8BADF-4F6C-6947-81EE-674068FA39D8}"/>
              </a:ext>
            </a:extLst>
          </p:cNvPr>
          <p:cNvSpPr txBox="1">
            <a:spLocks/>
          </p:cNvSpPr>
          <p:nvPr/>
        </p:nvSpPr>
        <p:spPr>
          <a:xfrm>
            <a:off x="25401" y="6375470"/>
            <a:ext cx="12192000" cy="166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tx2"/>
                </a:solidFill>
              </a:rPr>
              <a:t>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B7A15B-D8A5-8B44-A90A-23603F06CA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3462"/>
          <a:stretch/>
        </p:blipFill>
        <p:spPr>
          <a:xfrm>
            <a:off x="3256223" y="-1373"/>
            <a:ext cx="3183137" cy="154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11063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äliotsikk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9F6BB2-C1B8-7740-A54C-80F05EC41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59" b="63423"/>
          <a:stretch/>
        </p:blipFill>
        <p:spPr>
          <a:xfrm>
            <a:off x="-25401" y="2311400"/>
            <a:ext cx="4578017" cy="45466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B02E8-0C9B-0840-BF76-40E7D4C4F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777EA4-FBA3-4D4F-B7C4-52EDB256EA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958"/>
          <a:stretch/>
        </p:blipFill>
        <p:spPr>
          <a:xfrm>
            <a:off x="7111999" y="-11205"/>
            <a:ext cx="5105401" cy="2810155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FF2BDEF4-D97D-1344-AEB5-E2B587A380FD}"/>
              </a:ext>
            </a:extLst>
          </p:cNvPr>
          <p:cNvSpPr txBox="1">
            <a:spLocks/>
          </p:cNvSpPr>
          <p:nvPr userDrawn="1"/>
        </p:nvSpPr>
        <p:spPr>
          <a:xfrm>
            <a:off x="0" y="6323278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13230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äli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B02E8-0C9B-0840-BF76-40E7D4C4F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572F6B-BE08-2D4B-937C-4E58EDC80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" y="0"/>
            <a:ext cx="4152900" cy="4927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A9D8FE-23AB-8E4B-9D11-5650854F07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9419"/>
          <a:stretch/>
        </p:blipFill>
        <p:spPr>
          <a:xfrm rot="5400000">
            <a:off x="9971464" y="3867282"/>
            <a:ext cx="3407833" cy="1084041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05D83BE7-FD7E-7942-AF0E-E3AD873492D1}"/>
              </a:ext>
            </a:extLst>
          </p:cNvPr>
          <p:cNvSpPr txBox="1">
            <a:spLocks/>
          </p:cNvSpPr>
          <p:nvPr userDrawn="1"/>
        </p:nvSpPr>
        <p:spPr>
          <a:xfrm>
            <a:off x="0" y="6323278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43911850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AB20575F-C790-084A-94FC-EF7165CC1E50}"/>
              </a:ext>
            </a:extLst>
          </p:cNvPr>
          <p:cNvSpPr txBox="1">
            <a:spLocks/>
          </p:cNvSpPr>
          <p:nvPr userDrawn="1"/>
        </p:nvSpPr>
        <p:spPr>
          <a:xfrm>
            <a:off x="0" y="6336926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tx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63372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buNone/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buFont typeface="Arial" panose="020B0604020202020204" pitchFamily="34" charset="0"/>
              <a:buChar char="•"/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buFont typeface="Arial" panose="020B0604020202020204" pitchFamily="34" charset="0"/>
              <a:buChar char="•"/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buNone/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buFont typeface="Arial" panose="020B0604020202020204" pitchFamily="34" charset="0"/>
              <a:buChar char="•"/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buFont typeface="Arial" panose="020B0604020202020204" pitchFamily="34" charset="0"/>
              <a:buChar char="•"/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7983ABFB-F64F-294C-B8CB-C5EA55F24097}"/>
              </a:ext>
            </a:extLst>
          </p:cNvPr>
          <p:cNvSpPr txBox="1">
            <a:spLocks/>
          </p:cNvSpPr>
          <p:nvPr userDrawn="1"/>
        </p:nvSpPr>
        <p:spPr>
          <a:xfrm>
            <a:off x="0" y="6323278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/>
              <a:t>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A305A71-D894-0D42-A1EE-809702D925C7}"/>
              </a:ext>
            </a:extLst>
          </p:cNvPr>
          <p:cNvSpPr txBox="1">
            <a:spLocks/>
          </p:cNvSpPr>
          <p:nvPr userDrawn="1"/>
        </p:nvSpPr>
        <p:spPr>
          <a:xfrm>
            <a:off x="0" y="6336926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tx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69858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50545656-FF06-0343-B43B-3C56AB614800}"/>
              </a:ext>
            </a:extLst>
          </p:cNvPr>
          <p:cNvSpPr txBox="1">
            <a:spLocks/>
          </p:cNvSpPr>
          <p:nvPr userDrawn="1"/>
        </p:nvSpPr>
        <p:spPr>
          <a:xfrm>
            <a:off x="0" y="6336926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tx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06607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erustyyli 2 yksi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58282"/>
            <a:ext cx="10515599" cy="479918"/>
          </a:xfrm>
          <a:solidFill>
            <a:schemeClr val="accent1"/>
          </a:solidFill>
        </p:spPr>
        <p:txBody>
          <a:bodyPr/>
          <a:lstStyle>
            <a:lvl1pPr algn="ctr">
              <a:defRPr sz="2000">
                <a:solidFill>
                  <a:schemeClr val="bg1"/>
                </a:solidFill>
                <a:latin typeface="Canela Medium" pitchFamily="2" charset="77"/>
              </a:defRPr>
            </a:lvl1pPr>
          </a:lstStyle>
          <a:p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8605"/>
            <a:ext cx="10515600" cy="4821195"/>
          </a:xfrm>
        </p:spPr>
        <p:txBody>
          <a:bodyPr/>
          <a:lstStyle>
            <a:lvl1pPr>
              <a:lnSpc>
                <a:spcPct val="120000"/>
              </a:lnSpc>
              <a:defRPr sz="17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7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7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8BA7B85E-22A4-5940-94B9-3339E5781032}"/>
              </a:ext>
            </a:extLst>
          </p:cNvPr>
          <p:cNvSpPr txBox="1">
            <a:spLocks/>
          </p:cNvSpPr>
          <p:nvPr userDrawn="1"/>
        </p:nvSpPr>
        <p:spPr>
          <a:xfrm>
            <a:off x="0" y="6336926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tx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2952085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229201"/>
            <a:ext cx="9941170" cy="1137606"/>
          </a:xfrm>
        </p:spPr>
        <p:txBody>
          <a:bodyPr/>
          <a:lstStyle>
            <a:lvl1pPr algn="ctr">
              <a:defRPr sz="40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AD1194-FA7F-D140-9C73-B770478B9740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>
            <a:extLst>
              <a:ext uri="{FF2B5EF4-FFF2-40B4-BE49-F238E27FC236}">
                <a16:creationId xmlns:a16="http://schemas.microsoft.com/office/drawing/2014/main" id="{9BA59A9A-C09F-764B-802C-3CDB99BB3666}"/>
              </a:ext>
            </a:extLst>
          </p:cNvPr>
          <p:cNvSpPr txBox="1">
            <a:spLocks/>
          </p:cNvSpPr>
          <p:nvPr userDrawn="1"/>
        </p:nvSpPr>
        <p:spPr>
          <a:xfrm>
            <a:off x="3561080" y="6426319"/>
            <a:ext cx="5069840" cy="15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200" dirty="0">
                <a:solidFill>
                  <a:schemeClr val="tx2"/>
                </a:solidFill>
              </a:rPr>
              <a:t>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D36FD3-12C0-1E40-A11D-D7EC3A57E8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1DD795D0-F41A-A4B0-477F-C9EFF0D76034}"/>
              </a:ext>
            </a:extLst>
          </p:cNvPr>
          <p:cNvSpPr txBox="1"/>
          <p:nvPr userDrawn="1"/>
        </p:nvSpPr>
        <p:spPr>
          <a:xfrm>
            <a:off x="415636" y="6389170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sz="1000" dirty="0">
                <a:latin typeface="Neue Haas Unica Pro" panose="020B0504030206020203" pitchFamily="34" charset="77"/>
                <a:sym typeface="Wingdings" pitchFamily="2" charset="2"/>
              </a:rPr>
              <a:t>Lähde: KMT 2025</a:t>
            </a:r>
          </a:p>
        </p:txBody>
      </p:sp>
    </p:spTree>
    <p:extLst>
      <p:ext uri="{BB962C8B-B14F-4D97-AF65-F5344CB8AC3E}">
        <p14:creationId xmlns:p14="http://schemas.microsoft.com/office/powerpoint/2010/main" val="3514123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erustyyli 2 juoksevaa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58281"/>
            <a:ext cx="10515599" cy="826483"/>
          </a:xfrm>
          <a:solidFill>
            <a:schemeClr val="accent1"/>
          </a:solidFill>
        </p:spPr>
        <p:txBody>
          <a:bodyPr/>
          <a:lstStyle>
            <a:lvl1pPr algn="ctr">
              <a:defRPr sz="2000">
                <a:solidFill>
                  <a:schemeClr val="bg1"/>
                </a:solidFill>
                <a:latin typeface="Canela Medium" pitchFamily="2" charset="77"/>
              </a:defRPr>
            </a:lvl1pPr>
          </a:lstStyle>
          <a:p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837"/>
            <a:ext cx="10515600" cy="4531963"/>
          </a:xfrm>
        </p:spPr>
        <p:txBody>
          <a:bodyPr numCol="2" spcCol="360000"/>
          <a:lstStyle>
            <a:lvl1pPr>
              <a:lnSpc>
                <a:spcPct val="120000"/>
              </a:lnSpc>
              <a:defRPr sz="17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7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7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B9040D-8E9C-A94D-B953-DE4C434F820C}"/>
              </a:ext>
            </a:extLst>
          </p:cNvPr>
          <p:cNvSpPr txBox="1">
            <a:spLocks/>
          </p:cNvSpPr>
          <p:nvPr userDrawn="1"/>
        </p:nvSpPr>
        <p:spPr>
          <a:xfrm>
            <a:off x="0" y="6336926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tx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90615376"/>
      </p:ext>
    </p:extLst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buNone/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buNone/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0A7C506D-7846-5449-82DB-9AAADFF8CFAF}"/>
              </a:ext>
            </a:extLst>
          </p:cNvPr>
          <p:cNvSpPr txBox="1">
            <a:spLocks/>
          </p:cNvSpPr>
          <p:nvPr userDrawn="1"/>
        </p:nvSpPr>
        <p:spPr>
          <a:xfrm>
            <a:off x="0" y="6374199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tx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39680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82707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04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B2C479-6C3F-E340-A7C0-D2F9F75EF7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73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4AED1D-77CF-2847-8FC0-868724C870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23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328F45-06EB-8246-85E3-AE421CEEA6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4BC0CF29-7C56-894F-99D0-7610F489558C}"/>
              </a:ext>
            </a:extLst>
          </p:cNvPr>
          <p:cNvSpPr txBox="1">
            <a:spLocks/>
          </p:cNvSpPr>
          <p:nvPr userDrawn="1"/>
        </p:nvSpPr>
        <p:spPr>
          <a:xfrm>
            <a:off x="0" y="6374199"/>
            <a:ext cx="12217401" cy="23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tx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38033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2297D2B-70FB-C44F-B6F7-90D9BB2899F8}"/>
              </a:ext>
            </a:extLst>
          </p:cNvPr>
          <p:cNvSpPr txBox="1">
            <a:spLocks/>
          </p:cNvSpPr>
          <p:nvPr/>
        </p:nvSpPr>
        <p:spPr>
          <a:xfrm>
            <a:off x="0" y="315889"/>
            <a:ext cx="5637211" cy="346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bg1"/>
                </a:solidFill>
              </a:rPr>
              <a:t>ADAM-lukijatutkimus, Puulehti 01/2021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54BD40-A9F0-DA46-AFA3-A08D0C8FA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06" y="6383715"/>
            <a:ext cx="1467633" cy="1440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C3EBCBD-919F-394A-B4A6-C449EFBF2554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935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1DF3D-FFF1-544C-9D09-EC9A99E369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5637213" cy="6858000"/>
          </a:xfrm>
        </p:spPr>
        <p:txBody>
          <a:bodyPr lIns="720000" tIns="720000" rIns="720000" bIns="720000" anchor="ctr"/>
          <a:lstStyle>
            <a:lvl1pPr algn="ctr">
              <a:buNone/>
              <a:defRPr sz="2000"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1pPr>
            <a:lvl2pPr>
              <a:buNone/>
              <a:defRPr sz="1600"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5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tulee</a:t>
            </a:r>
            <a:r>
              <a:rPr lang="en-GB" dirty="0"/>
              <a:t> </a:t>
            </a:r>
            <a:r>
              <a:rPr lang="en-GB" dirty="0" err="1"/>
              <a:t>tekstiä</a:t>
            </a:r>
            <a:r>
              <a:rPr lang="en-GB" dirty="0"/>
              <a:t>. Kuvan </a:t>
            </a:r>
            <a:r>
              <a:rPr lang="en-GB" dirty="0" err="1"/>
              <a:t>paikka</a:t>
            </a:r>
            <a:r>
              <a:rPr lang="en-GB" dirty="0"/>
              <a:t> </a:t>
            </a:r>
            <a:r>
              <a:rPr lang="en-GB" dirty="0" err="1"/>
              <a:t>oikealla</a:t>
            </a:r>
            <a:r>
              <a:rPr lang="en-GB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D1CFA4-EDDE-694D-8513-0734361DED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48" r="39959"/>
          <a:stretch/>
        </p:blipFill>
        <p:spPr>
          <a:xfrm>
            <a:off x="10504168" y="0"/>
            <a:ext cx="1687831" cy="183251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B2955371-8161-1A4C-939E-CE41C32115AB}"/>
              </a:ext>
            </a:extLst>
          </p:cNvPr>
          <p:cNvSpPr txBox="1">
            <a:spLocks/>
          </p:cNvSpPr>
          <p:nvPr/>
        </p:nvSpPr>
        <p:spPr>
          <a:xfrm>
            <a:off x="0" y="315889"/>
            <a:ext cx="5637211" cy="346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91790273"/>
      </p:ext>
    </p:extLst>
  </p:cSld>
  <p:clrMapOvr>
    <a:masterClrMapping/>
  </p:clrMapOvr>
  <p:hf sldNum="0"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CD418292-9197-6C47-84C7-708C2F428EBA}"/>
              </a:ext>
            </a:extLst>
          </p:cNvPr>
          <p:cNvSpPr txBox="1">
            <a:spLocks/>
          </p:cNvSpPr>
          <p:nvPr/>
        </p:nvSpPr>
        <p:spPr>
          <a:xfrm>
            <a:off x="6554789" y="315889"/>
            <a:ext cx="5637211" cy="346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600" dirty="0">
                <a:solidFill>
                  <a:schemeClr val="bg1"/>
                </a:solidFill>
              </a:rPr>
              <a:t>ADAM-lukijatutkimus, Puulehti 01/2021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3DF99D-FF4E-C34E-B87F-249B92580806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BDC0AA-EA59-9149-981A-D2DD250FF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1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98783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446665"/>
            <a:ext cx="9941169" cy="4168943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11938C1-C2DD-D149-BF51-34606957DD37}"/>
              </a:ext>
            </a:extLst>
          </p:cNvPr>
          <p:cNvSpPr txBox="1">
            <a:spLocks/>
          </p:cNvSpPr>
          <p:nvPr userDrawn="1"/>
        </p:nvSpPr>
        <p:spPr>
          <a:xfrm>
            <a:off x="3561080" y="6426319"/>
            <a:ext cx="5069840" cy="15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200" dirty="0">
                <a:solidFill>
                  <a:schemeClr val="tx2"/>
                </a:solidFill>
              </a:rPr>
              <a:t>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AFE327-151E-544C-8160-C28991F585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078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C93556-6808-CF4D-9C3C-01F8D686B6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59" t="65667"/>
          <a:stretch/>
        </p:blipFill>
        <p:spPr>
          <a:xfrm flipH="1">
            <a:off x="9994839" y="4811"/>
            <a:ext cx="2197161" cy="1048027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0B9EC05-4D0B-224B-B696-FFAFD1F981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3200" y="0"/>
            <a:ext cx="5638800" cy="6858000"/>
          </a:xfrm>
        </p:spPr>
        <p:txBody>
          <a:bodyPr lIns="720000" tIns="720000" rIns="720000" bIns="720000" anchor="ctr"/>
          <a:lstStyle>
            <a:lvl1pPr algn="ctr">
              <a:buNone/>
              <a:defRPr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1pPr>
            <a:lvl2pPr>
              <a:buNone/>
              <a:defRPr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2pPr>
            <a:lvl3pPr>
              <a:buNone/>
              <a:defRPr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3pPr>
            <a:lvl4pPr>
              <a:buNone/>
              <a:defRPr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4pPr>
            <a:lvl5pPr>
              <a:buNone/>
              <a:defRPr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5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tulee</a:t>
            </a:r>
            <a:r>
              <a:rPr lang="en-GB" dirty="0"/>
              <a:t> </a:t>
            </a:r>
            <a:r>
              <a:rPr lang="en-GB" dirty="0" err="1"/>
              <a:t>tekstiä</a:t>
            </a:r>
            <a:r>
              <a:rPr lang="en-GB" dirty="0"/>
              <a:t>. </a:t>
            </a:r>
            <a:r>
              <a:rPr lang="en-GB" dirty="0" err="1"/>
              <a:t>Korostukset</a:t>
            </a:r>
            <a:r>
              <a:rPr lang="en-GB" dirty="0"/>
              <a:t> </a:t>
            </a:r>
            <a:r>
              <a:rPr lang="en-GB" dirty="0" err="1"/>
              <a:t>tekstissä</a:t>
            </a:r>
            <a:r>
              <a:rPr lang="en-GB" dirty="0"/>
              <a:t> 100 % </a:t>
            </a:r>
            <a:r>
              <a:rPr lang="en-GB" dirty="0" err="1"/>
              <a:t>suuremmalla</a:t>
            </a:r>
            <a:r>
              <a:rPr lang="en-GB" dirty="0"/>
              <a:t> </a:t>
            </a:r>
            <a:r>
              <a:rPr lang="en-GB" dirty="0" err="1"/>
              <a:t>pistekoolla</a:t>
            </a:r>
            <a:r>
              <a:rPr lang="en-GB" dirty="0"/>
              <a:t>. Kuvan </a:t>
            </a:r>
            <a:r>
              <a:rPr lang="en-GB" dirty="0" err="1"/>
              <a:t>paikka</a:t>
            </a:r>
            <a:r>
              <a:rPr lang="en-GB" dirty="0"/>
              <a:t> </a:t>
            </a:r>
            <a:r>
              <a:rPr lang="en-GB" dirty="0" err="1"/>
              <a:t>vasemmalla</a:t>
            </a:r>
            <a:r>
              <a:rPr lang="en-GB" dirty="0"/>
              <a:t>.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B54250C-4BB0-0A49-A3D2-6B81567CEA3C}"/>
              </a:ext>
            </a:extLst>
          </p:cNvPr>
          <p:cNvSpPr txBox="1">
            <a:spLocks/>
          </p:cNvSpPr>
          <p:nvPr/>
        </p:nvSpPr>
        <p:spPr>
          <a:xfrm>
            <a:off x="0" y="182668"/>
            <a:ext cx="6551611" cy="346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200" dirty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09189162"/>
      </p:ext>
    </p:extLst>
  </p:cSld>
  <p:clrMapOvr>
    <a:masterClrMapping/>
  </p:clrMapOvr>
  <p:hf sldNum="0"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32D34A-F893-724A-BF28-4B62C7935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06" y="6383715"/>
            <a:ext cx="1467633" cy="1440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0E1B92-F255-0A44-A80C-E456CF5F0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4C6A9A2-498A-FD47-833B-F32ACE32E5DD}"/>
              </a:ext>
            </a:extLst>
          </p:cNvPr>
          <p:cNvSpPr txBox="1">
            <a:spLocks/>
          </p:cNvSpPr>
          <p:nvPr userDrawn="1"/>
        </p:nvSpPr>
        <p:spPr>
          <a:xfrm>
            <a:off x="-533400" y="603220"/>
            <a:ext cx="6170611" cy="222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bg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15914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7AC82C0-356E-AE4A-A28E-AF15343747D6}"/>
              </a:ext>
            </a:extLst>
          </p:cNvPr>
          <p:cNvSpPr txBox="1">
            <a:spLocks/>
          </p:cNvSpPr>
          <p:nvPr userDrawn="1"/>
        </p:nvSpPr>
        <p:spPr>
          <a:xfrm>
            <a:off x="1618712" y="6309629"/>
            <a:ext cx="4018499" cy="299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FI" sz="1400" dirty="0">
                <a:solidFill>
                  <a:schemeClr val="accent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83884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 dirty="0"/>
              <a:t>Click icon to add picture</a:t>
            </a:r>
            <a:endParaRPr lang="en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B0CB6C-24BF-A648-85CC-94386D270B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107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6C5B4B8-E971-DE4C-87F0-64091756B9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4517" y="5982271"/>
            <a:ext cx="1697189" cy="1665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79EA02-CD41-C242-ABA9-3C6F29DEE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33743C-49D2-D643-8C68-2ED4538F5C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1845CE2-189F-084E-8C43-6685E374E822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FA0C3B-F9AD-191A-5A91-3F44433E5195}"/>
              </a:ext>
            </a:extLst>
          </p:cNvPr>
          <p:cNvSpPr txBox="1"/>
          <p:nvPr userDrawn="1"/>
        </p:nvSpPr>
        <p:spPr>
          <a:xfrm>
            <a:off x="3992377" y="52771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49E2A1-800F-C81F-CCAF-03EC4F0D8004}"/>
              </a:ext>
            </a:extLst>
          </p:cNvPr>
          <p:cNvGrpSpPr/>
          <p:nvPr userDrawn="1"/>
        </p:nvGrpSpPr>
        <p:grpSpPr>
          <a:xfrm>
            <a:off x="5213977" y="4858664"/>
            <a:ext cx="2068842" cy="236236"/>
            <a:chOff x="5061577" y="4706264"/>
            <a:chExt cx="2068842" cy="23623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FE04913-7DC9-0983-7A78-E621CC0DF0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9458" y="4706264"/>
              <a:ext cx="236236" cy="23623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6E2E0F7-254C-70F2-E340-CDD9B2686D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6443" y="4723592"/>
              <a:ext cx="218908" cy="21890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F9F2346-26E2-4F47-889B-50D63AA4CF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8682" y="4737165"/>
              <a:ext cx="205335" cy="20533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3BCBFE9-1020-0EBE-B661-6C3A234E49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1577" y="4732519"/>
              <a:ext cx="296937" cy="20998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DDAD3E1-0AA5-A2EA-32DF-859A6DDAE6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7348" y="4736510"/>
              <a:ext cx="193071" cy="193071"/>
            </a:xfrm>
            <a:prstGeom prst="rect">
              <a:avLst/>
            </a:prstGeom>
          </p:spPr>
        </p:pic>
        <p:pic>
          <p:nvPicPr>
            <p:cNvPr id="32" name="Picture 31" descr="A white butterfly on a black background&#10;&#10;AI-generated content may be incorrect.">
              <a:extLst>
                <a:ext uri="{FF2B5EF4-FFF2-40B4-BE49-F238E27FC236}">
                  <a16:creationId xmlns:a16="http://schemas.microsoft.com/office/drawing/2014/main" id="{43F5F940-0B04-BDCF-ACBF-CAA711F818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56688" y="4723592"/>
              <a:ext cx="248760" cy="218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769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E50865-2444-6644-BAE7-1B5412772E05}"/>
              </a:ext>
            </a:extLst>
          </p:cNvPr>
          <p:cNvSpPr/>
          <p:nvPr userDrawn="1"/>
        </p:nvSpPr>
        <p:spPr>
          <a:xfrm>
            <a:off x="7599405" y="0"/>
            <a:ext cx="4592594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41F60D-07F8-FD4F-8D2B-BB4AA02F3571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DBC8BBD-73D2-6845-9CDC-881F0950E7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03A156C6-BF76-FC4F-85A0-B544BE1E3AD6}"/>
              </a:ext>
            </a:extLst>
          </p:cNvPr>
          <p:cNvSpPr txBox="1">
            <a:spLocks/>
          </p:cNvSpPr>
          <p:nvPr userDrawn="1"/>
        </p:nvSpPr>
        <p:spPr>
          <a:xfrm>
            <a:off x="7599405" y="260860"/>
            <a:ext cx="4592596" cy="137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200" dirty="0">
                <a:solidFill>
                  <a:schemeClr val="bg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2147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311" y="0"/>
            <a:ext cx="6342187" cy="1554763"/>
          </a:xfrm>
        </p:spPr>
        <p:txBody>
          <a:bodyPr/>
          <a:lstStyle>
            <a:lvl1pPr algn="ctr">
              <a:defRPr sz="2500">
                <a:latin typeface="Canela Medium" pitchFamily="2" charset="77"/>
              </a:defRPr>
            </a:lvl1pPr>
          </a:lstStyle>
          <a:p>
            <a:r>
              <a:rPr lang="en-GB" dirty="0" err="1"/>
              <a:t>Kolmen</a:t>
            </a:r>
            <a:r>
              <a:rPr lang="en-GB" dirty="0"/>
              <a:t> </a:t>
            </a:r>
            <a:r>
              <a:rPr lang="en-GB" dirty="0" err="1"/>
              <a:t>rivin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pitkäpitkä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otsikko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554763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554763"/>
            <a:ext cx="3659703" cy="4169750"/>
          </a:xfrm>
        </p:spPr>
        <p:txBody>
          <a:bodyPr anchor="ctr"/>
          <a:lstStyle>
            <a:lvl1pPr marL="0" indent="0" algn="ctr">
              <a:lnSpc>
                <a:spcPct val="120000"/>
              </a:lnSpc>
              <a:buNone/>
              <a:defRPr sz="2500"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B503A4-5232-A243-B4F9-C0B8026548C4}"/>
              </a:ext>
            </a:extLst>
          </p:cNvPr>
          <p:cNvSpPr/>
          <p:nvPr userDrawn="1"/>
        </p:nvSpPr>
        <p:spPr>
          <a:xfrm>
            <a:off x="7599404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74CBA7-2DEA-2049-84B9-132C52E726B4}"/>
              </a:ext>
            </a:extLst>
          </p:cNvPr>
          <p:cNvCxnSpPr>
            <a:cxnSpLocks/>
          </p:cNvCxnSpPr>
          <p:nvPr userDrawn="1"/>
        </p:nvCxnSpPr>
        <p:spPr>
          <a:xfrm>
            <a:off x="602312" y="1554763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D3D4545-5627-334E-9F84-D03769BA33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B8CA6126-79BC-654A-B4E4-BD7714C2681E}"/>
              </a:ext>
            </a:extLst>
          </p:cNvPr>
          <p:cNvSpPr txBox="1">
            <a:spLocks/>
          </p:cNvSpPr>
          <p:nvPr userDrawn="1"/>
        </p:nvSpPr>
        <p:spPr>
          <a:xfrm>
            <a:off x="7599405" y="260860"/>
            <a:ext cx="4592596" cy="137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200" dirty="0">
                <a:solidFill>
                  <a:schemeClr val="bg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0212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42C0DB-82DD-9543-A9E7-EF79F1C980AF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6B6378-5482-0348-BFF0-18E4FBD8B15D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499E153-E9F0-5A45-8C97-FD9560087B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3745342E-2AAF-C54C-A02B-5970AC13AD27}"/>
              </a:ext>
            </a:extLst>
          </p:cNvPr>
          <p:cNvSpPr txBox="1">
            <a:spLocks/>
          </p:cNvSpPr>
          <p:nvPr userDrawn="1"/>
        </p:nvSpPr>
        <p:spPr>
          <a:xfrm>
            <a:off x="7599405" y="260860"/>
            <a:ext cx="4592596" cy="137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200" dirty="0">
                <a:solidFill>
                  <a:schemeClr val="accent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6402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5BE251F2-BFC8-C741-B7B4-2612AC8730C2}"/>
              </a:ext>
            </a:extLst>
          </p:cNvPr>
          <p:cNvSpPr txBox="1">
            <a:spLocks/>
          </p:cNvSpPr>
          <p:nvPr/>
        </p:nvSpPr>
        <p:spPr>
          <a:xfrm>
            <a:off x="25401" y="6361182"/>
            <a:ext cx="12192000" cy="166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0796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AAFD3181-7E43-194E-BA4D-4BBA262E4433}"/>
              </a:ext>
            </a:extLst>
          </p:cNvPr>
          <p:cNvSpPr txBox="1">
            <a:spLocks/>
          </p:cNvSpPr>
          <p:nvPr userDrawn="1"/>
        </p:nvSpPr>
        <p:spPr>
          <a:xfrm>
            <a:off x="25401" y="6361182"/>
            <a:ext cx="12192000" cy="166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tx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6776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ADC8A169-AC5C-FC4A-8F68-BA9D7FC89203}"/>
              </a:ext>
            </a:extLst>
          </p:cNvPr>
          <p:cNvSpPr txBox="1">
            <a:spLocks/>
          </p:cNvSpPr>
          <p:nvPr/>
        </p:nvSpPr>
        <p:spPr>
          <a:xfrm>
            <a:off x="25401" y="6361182"/>
            <a:ext cx="12192000" cy="166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4461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4198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3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31" r:id="rId11"/>
    <p:sldLayoutId id="2147483700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0" r:id="rId31"/>
    <p:sldLayoutId id="2147483721" r:id="rId32"/>
    <p:sldLayoutId id="2147483722" r:id="rId33"/>
    <p:sldLayoutId id="2147483723" r:id="rId3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3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58DC86F-8EDF-B143-50A2-29ADB12E1D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6251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9849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FI" dirty="0"/>
              <a:t>Aikakauslehtien peiton kertymä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6300551"/>
            <a:ext cx="9144000" cy="2907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600" dirty="0">
                <a:solidFill>
                  <a:schemeClr val="bg1"/>
                </a:solidFill>
              </a:rPr>
              <a:t>KMT 2025</a:t>
            </a:r>
            <a:endParaRPr lang="en-FI" sz="16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6443C7-937E-404A-8BAE-6B359B643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4" name="Picture 2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10A12402-7363-96CA-0443-B117007768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01" y="6211474"/>
            <a:ext cx="1372335" cy="30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Arvopaperi</a:t>
            </a:r>
            <a:endParaRPr lang="en-FI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CAE3A62-ED75-D940-A203-95C6A3243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040374"/>
              </p:ext>
            </p:extLst>
          </p:nvPr>
        </p:nvGraphicFramePr>
        <p:xfrm>
          <a:off x="1294942" y="1781712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FF6FA"/>
                          </a:solidFill>
                          <a:effectLst/>
                          <a:latin typeface="Neue Haas Unica W1G" panose="020B0504030206090203" pitchFamily="34" charset="0"/>
                        </a:rPr>
                        <a:t>62 80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84 900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103 200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117 300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146 800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175 400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138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Auto Bild Suomi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096857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 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FF6FA"/>
                          </a:solidFill>
                          <a:effectLst/>
                          <a:latin typeface="Neue Haas Unica W1G" panose="020B0504030206090203" pitchFamily="34" charset="0"/>
                        </a:rPr>
                        <a:t>58 000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77 200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93 800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107 000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135 300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163 500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477500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Avotakka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803128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r>
                        <a:rPr lang="en-GB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FF6FA"/>
                          </a:solidFill>
                          <a:effectLst/>
                          <a:latin typeface="Neue Haas Unica W1G" panose="020B0504030206090203" pitchFamily="34" charset="0"/>
                        </a:rPr>
                        <a:t>141 700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205 500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251 800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288 200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363 700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432 800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811421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 err="1"/>
              <a:t>Caravan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980164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5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6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 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FF6FA"/>
                          </a:solidFill>
                          <a:effectLst/>
                          <a:latin typeface="Neue Haas Unica W1G" panose="020B0504030206090203" pitchFamily="34" charset="0"/>
                        </a:rPr>
                        <a:t>143 200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169 000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179 000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184 000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186 700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188 400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914736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 err="1"/>
              <a:t>Deko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527340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10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70 800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104 500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129 400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148 600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187 000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dirty="0">
                          <a:solidFill>
                            <a:srgbClr val="002649"/>
                          </a:solidFill>
                          <a:latin typeface="Neue Haas Unica W1G" panose="020B0504030206090203" pitchFamily="34" charset="0"/>
                        </a:rPr>
                        <a:t>209 800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234135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Eeva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214142"/>
              </p:ext>
            </p:extLst>
          </p:nvPr>
        </p:nvGraphicFramePr>
        <p:xfrm>
          <a:off x="1251286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262 100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335 200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379 400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409 600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461 300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498 500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48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616100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fi-FI" sz="3200"/>
              <a:t>Peiton kertymä / Erä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915026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132 700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196 700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239 100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270 000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325 900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366 500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298172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ET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477619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252 500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343 600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403 900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449 100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535 200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602 900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893968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ET Terveys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317844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143 600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212 500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254 100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281 800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326 000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345 000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493202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Gloria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268603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96 800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142 400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174 400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198 800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246 400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286 600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868939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71220"/>
            <a:ext cx="4799012" cy="1231900"/>
          </a:xfrm>
        </p:spPr>
        <p:txBody>
          <a:bodyPr>
            <a:normAutofit/>
          </a:bodyPr>
          <a:lstStyle/>
          <a:p>
            <a:r>
              <a:rPr lang="en-FI" sz="3200" dirty="0">
                <a:solidFill>
                  <a:schemeClr val="accent1"/>
                </a:solidFill>
              </a:rPr>
              <a:t>Peitto kumuloituu toistojen myötä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2B31F-B88B-7F4D-A6AD-F53A5355A3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423160"/>
            <a:ext cx="4799012" cy="338074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i-FI" sz="1600" dirty="0">
                <a:latin typeface="Neue Haas Unica W1G" panose="020B0504030206020203" pitchFamily="34" charset="0"/>
              </a:rPr>
              <a:t>Painetun aikakauslehden tyypillinen ominaisuus on, että </a:t>
            </a:r>
            <a:r>
              <a:rPr lang="fi-FI" sz="1600" b="1" dirty="0">
                <a:latin typeface="Neue Haas Unica W1G" panose="020B0504030206020203" pitchFamily="34" charset="0"/>
              </a:rPr>
              <a:t>tavoitettujen lukijoiden määrä kasvaa, kun mainos julkaistaan useammassa kuin yhdessä numerossa</a:t>
            </a:r>
            <a:r>
              <a:rPr lang="fi-FI" sz="1600" dirty="0">
                <a:latin typeface="Neue Haas Unica W1G" panose="020B0504030206020203" pitchFamily="34" charset="0"/>
              </a:rPr>
              <a:t>. Tämä johtuu siitä, että lehden lukijat eivät ole jokaisessa numerossa samoja.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1600" dirty="0">
                <a:latin typeface="Neue Haas Unica W1G" panose="020B0504030206020203" pitchFamily="34" charset="0"/>
              </a:rPr>
              <a:t>Tätä kutsutaan </a:t>
            </a:r>
            <a:r>
              <a:rPr lang="fi-FI" sz="1600" i="1" dirty="0">
                <a:latin typeface="Neue Haas Unica W1G" panose="020B0504030206020203" pitchFamily="34" charset="0"/>
              </a:rPr>
              <a:t>peiton kertymäksi </a:t>
            </a:r>
            <a:r>
              <a:rPr lang="fi-FI" sz="1600" dirty="0">
                <a:latin typeface="Neue Haas Unica W1G" panose="020B0504030206020203" pitchFamily="34" charset="0"/>
              </a:rPr>
              <a:t>tai </a:t>
            </a:r>
            <a:r>
              <a:rPr lang="fi-FI" sz="1600" i="1" dirty="0">
                <a:latin typeface="Neue Haas Unica W1G" panose="020B0504030206020203" pitchFamily="34" charset="0"/>
              </a:rPr>
              <a:t>peiton kumuloitumiseksi.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1600" dirty="0">
                <a:latin typeface="Neue Haas Unica W1G" panose="020B0504030206020203" pitchFamily="34" charset="0"/>
              </a:rPr>
              <a:t>Eniten peiton kasvua tuovat ensimmäinen </a:t>
            </a:r>
            <a:br>
              <a:rPr lang="fi-FI" sz="1600" dirty="0">
                <a:latin typeface="Neue Haas Unica W1G" panose="020B0504030206020203" pitchFamily="34" charset="0"/>
              </a:rPr>
            </a:br>
            <a:r>
              <a:rPr lang="fi-FI" sz="1600" dirty="0">
                <a:latin typeface="Neue Haas Unica W1G" panose="020B0504030206020203" pitchFamily="34" charset="0"/>
              </a:rPr>
              <a:t>(27 % lisää lukijoita) ja toinen (15 % lisää lukijoita) toisto. Ilmestymistiheys ei juurikaan vaikuta peiton kertymään.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456399-8FDB-3643-8038-C73BF3AEA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Placeholder 7" descr="A person holding a book and a dog on a leash&#10;&#10;Description automatically generated">
            <a:extLst>
              <a:ext uri="{FF2B5EF4-FFF2-40B4-BE49-F238E27FC236}">
                <a16:creationId xmlns:a16="http://schemas.microsoft.com/office/drawing/2014/main" id="{23700B6F-F687-D845-721E-5B96963AE50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7432" b="74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4600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Glorian Koti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689886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 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90 500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132 800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163 100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187 100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238 200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287 100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025105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Glorian </a:t>
            </a:r>
            <a:r>
              <a:rPr lang="fi-FI" sz="3200" dirty="0" err="1"/>
              <a:t>ruoka&amp;viini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886704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416360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887983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173 500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243 000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289 400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322 500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381 400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411 400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Yllä olevassa taulukossa on painetun lehden peiton kertymä, joka kertoo, kuinka lehden peitto kumuloituu toistojen myötä.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2649"/>
              </a:solidFill>
              <a:effectLst/>
              <a:uLnTx/>
              <a:uFillTx/>
              <a:latin typeface="Neue Haas Unica W1G" panose="020B0504030206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4203562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Golflehti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057737"/>
              </p:ext>
            </p:extLst>
          </p:nvPr>
        </p:nvGraphicFramePr>
        <p:xfrm>
          <a:off x="1294941" y="1781711"/>
          <a:ext cx="9110298" cy="1647287"/>
        </p:xfrm>
        <a:graphic>
          <a:graphicData uri="http://schemas.openxmlformats.org/drawingml/2006/table">
            <a:tbl>
              <a:tblPr/>
              <a:tblGrid>
                <a:gridCol w="1639832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579074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630464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630464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630464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165 400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178 600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183 500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185 400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795673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Hymy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116325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67 800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93 500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109 200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120 000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138 500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152 400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837698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Hyvä Terveys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489921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179 000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247 200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290 600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321 600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378 700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425 300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087889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Ihana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522880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5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6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50 500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76 900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83 400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87 900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91 300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512130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IS Urheilulehti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352489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51 000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90 400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103 300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130 200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156 000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832731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Katso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182857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44 600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75 900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90 200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102 700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953450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Kauneus &amp; Terveys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010289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97 900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149 300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184 800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211 100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261 100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303 200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874479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Kippari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697743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52 400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89 200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100 400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121 700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138 600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23464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fi-FI" sz="3200" dirty="0"/>
              <a:t>Peiton kertymä aikakauslehdissä  keskimäärin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530691"/>
              </p:ext>
            </p:extLst>
          </p:nvPr>
        </p:nvGraphicFramePr>
        <p:xfrm>
          <a:off x="1840288" y="1767840"/>
          <a:ext cx="8511423" cy="2539863"/>
        </p:xfrm>
        <a:graphic>
          <a:graphicData uri="http://schemas.openxmlformats.org/drawingml/2006/table">
            <a:tbl>
              <a:tblPr/>
              <a:tblGrid>
                <a:gridCol w="1755148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351255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351255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351255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351255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351255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586866">
                <a:tc>
                  <a:txBody>
                    <a:bodyPr/>
                    <a:lstStyle/>
                    <a:p>
                      <a:r>
                        <a:rPr lang="fi-FI" sz="1600" b="0" i="0" noProof="0" dirty="0">
                          <a:effectLst/>
                          <a:latin typeface="Neue Haas Unica W1G Medium" panose="020B0504030206020203" pitchFamily="34" charset="0"/>
                        </a:rPr>
                        <a:t>Lisää lukijoita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kern="1200" noProof="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 </a:t>
                      </a:r>
                    </a:p>
                    <a:p>
                      <a:pPr algn="ctr"/>
                      <a:r>
                        <a:rPr lang="fi-FI" sz="1600" kern="1200" noProof="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numero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noProof="0" dirty="0">
                          <a:effectLst/>
                          <a:latin typeface="Neue Haas Unica W1G" panose="020B0504030206020203" pitchFamily="34" charset="0"/>
                        </a:rPr>
                        <a:t>3. </a:t>
                      </a:r>
                    </a:p>
                    <a:p>
                      <a:pPr algn="ctr"/>
                      <a:r>
                        <a:rPr lang="fi-FI" sz="1600" noProof="0" dirty="0">
                          <a:effectLst/>
                          <a:latin typeface="Neue Haas Unica W1G" panose="020B0504030206020203" pitchFamily="34" charset="0"/>
                        </a:rPr>
                        <a:t>numero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noProof="0" dirty="0">
                          <a:effectLst/>
                          <a:latin typeface="Neue Haas Unica W1G" panose="020B0504030206020203" pitchFamily="34" charset="0"/>
                        </a:rPr>
                        <a:t>4. </a:t>
                      </a:r>
                    </a:p>
                    <a:p>
                      <a:pPr algn="ctr"/>
                      <a:r>
                        <a:rPr lang="fi-FI" sz="1600" noProof="0" dirty="0">
                          <a:effectLst/>
                          <a:latin typeface="Neue Haas Unica W1G" panose="020B0504030206020203" pitchFamily="34" charset="0"/>
                        </a:rPr>
                        <a:t>numero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noProof="0"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</a:p>
                    <a:p>
                      <a:pPr algn="ctr"/>
                      <a:r>
                        <a:rPr lang="fi-FI" sz="1600" noProof="0">
                          <a:effectLst/>
                          <a:latin typeface="Neue Haas Unica W1G" panose="020B0504030206020203" pitchFamily="34" charset="0"/>
                        </a:rPr>
                        <a:t>numero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noProof="0"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</a:p>
                    <a:p>
                      <a:pPr algn="ctr"/>
                      <a:r>
                        <a:rPr lang="fi-FI" sz="1600" noProof="0">
                          <a:effectLst/>
                          <a:latin typeface="Neue Haas Unica W1G" panose="020B0504030206020203" pitchFamily="34" charset="0"/>
                        </a:rPr>
                        <a:t>numero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644461">
                <a:tc>
                  <a:txBody>
                    <a:bodyPr/>
                    <a:lstStyle/>
                    <a:p>
                      <a:pPr algn="l"/>
                      <a:r>
                        <a:rPr lang="fi-FI" sz="1600" b="0" i="0" noProof="0" dirty="0">
                          <a:solidFill>
                            <a:schemeClr val="bg1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Kaikki aikakauslehdet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+27 %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+15 %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+9 %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+7 %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+5 %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435811"/>
                  </a:ext>
                </a:extLst>
              </a:tr>
              <a:tr h="644461">
                <a:tc>
                  <a:txBody>
                    <a:bodyPr/>
                    <a:lstStyle/>
                    <a:p>
                      <a:pPr algn="l"/>
                      <a:r>
                        <a:rPr lang="fi-FI" sz="1600" b="0" i="0" noProof="0" dirty="0">
                          <a:effectLst/>
                          <a:latin typeface="Neue Haas Unica W1G Medium" panose="020B0504030206020203" pitchFamily="34" charset="0"/>
                        </a:rPr>
                        <a:t> Viikkolehdet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+29 %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+17 %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+12 %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+9 %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+7 %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472451"/>
                  </a:ext>
                </a:extLst>
              </a:tr>
              <a:tr h="644461">
                <a:tc>
                  <a:txBody>
                    <a:bodyPr/>
                    <a:lstStyle/>
                    <a:p>
                      <a:pPr algn="l"/>
                      <a:r>
                        <a:rPr lang="fi-FI" sz="1600" b="0" i="0" noProof="0" dirty="0">
                          <a:effectLst/>
                          <a:latin typeface="Neue Haas Unica W1G Medium" panose="020B0504030206020203" pitchFamily="34" charset="0"/>
                        </a:rPr>
                        <a:t>Kuukausilehdet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+28 %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+15 %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+10 %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+7 %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+5 %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1838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3407507" y="4670174"/>
            <a:ext cx="5376984" cy="1421104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vertailtu kaikkien aikakauslehtien sekä viikoittain ja kuukausittain ilmestyvien aikakauslehtien toistoilla saavutettavien uusien lukijoiden määrää.</a:t>
            </a:r>
          </a:p>
        </p:txBody>
      </p:sp>
    </p:spTree>
    <p:extLst>
      <p:ext uri="{BB962C8B-B14F-4D97-AF65-F5344CB8AC3E}">
        <p14:creationId xmlns:p14="http://schemas.microsoft.com/office/powerpoint/2010/main" val="2004620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Kodin Kuvalehti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081420"/>
              </p:ext>
            </p:extLst>
          </p:nvPr>
        </p:nvGraphicFramePr>
        <p:xfrm>
          <a:off x="1294942" y="1781712"/>
          <a:ext cx="9689428" cy="1667324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76300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91024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 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251 500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357 400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430 400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487 100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604 900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718 300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580958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Kodin Pellervo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832519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10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148 900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198 600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225 600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243 100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271 600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285 000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43107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Koneviesti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637204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352565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951778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137 400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193 700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227 500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251 100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293 300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325 500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2668309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Koti ja keittiö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606807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18260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37142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95 900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137 700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169 000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193 900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245 700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293 100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5656707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Kotiliesi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236873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191 300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271 900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334 900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386 100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495 200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600 900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5697246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Kotiliesi Käsityö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10041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5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6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184 100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266 400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315 200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347 000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368 900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384 300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6640379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Kotipuutarha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620979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128 500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191 400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234 600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266 200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323 700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345 400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4664573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Kotivinkki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505666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131 700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186 100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222 600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251 100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313 400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379 900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7856500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Käytännön Maamies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553226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75 200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97 000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108 900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117 000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130 100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138 700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329031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Lääkärilehti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095117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53 300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80 500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88 900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106 400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122 500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657714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200" dirty="0">
                <a:solidFill>
                  <a:schemeClr val="accent2"/>
                </a:solidFill>
              </a:rPr>
              <a:t>Erot peiton kertymässä johtuvat säännöllisten lukijoiden määrästä</a:t>
            </a:r>
            <a:endParaRPr lang="en-FI" sz="3200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8F244A-695C-1F46-BE69-0DCEBDF5BBF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228028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i-FI" sz="1600" dirty="0">
                <a:latin typeface="Neue Haas Unica W1G" panose="020B0504030206020203" pitchFamily="34" charset="0"/>
              </a:rPr>
              <a:t>Mitä säännöllisempää lehden lukeminen on, sitä maltillisempi on peiton kertymä.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1600" dirty="0">
                <a:latin typeface="Neue Haas Unica W1G" panose="020B0504030206020203" pitchFamily="34" charset="0"/>
              </a:rPr>
              <a:t>Eri lehtiryhmien välillä on hieman eroja. </a:t>
            </a:r>
            <a:r>
              <a:rPr lang="fi-FI" sz="1600" i="1" dirty="0">
                <a:latin typeface="Neue Haas Unica W1G" panose="020B0504030206020203" pitchFamily="34" charset="0"/>
              </a:rPr>
              <a:t>Asumisen, rakentamisen ja puutarhanhoidon</a:t>
            </a:r>
            <a:r>
              <a:rPr lang="fi-FI" sz="1600" dirty="0">
                <a:latin typeface="Neue Haas Unica W1G" panose="020B0504030206020203" pitchFamily="34" charset="0"/>
              </a:rPr>
              <a:t> sekä </a:t>
            </a:r>
            <a:r>
              <a:rPr lang="fi-FI" sz="1600" i="1" dirty="0">
                <a:latin typeface="Neue Haas Unica W1G" panose="020B0504030206020203" pitchFamily="34" charset="0"/>
              </a:rPr>
              <a:t>matkailun</a:t>
            </a:r>
            <a:r>
              <a:rPr lang="fi-FI" sz="1600" dirty="0">
                <a:latin typeface="Neue Haas Unica W1G" panose="020B0504030206020203" pitchFamily="34" charset="0"/>
              </a:rPr>
              <a:t> lehdissä toistolla kerrytetään keskimäärin hieman enemmän peittoa kuin mitä esimerkiksi </a:t>
            </a:r>
            <a:r>
              <a:rPr lang="fi-FI" sz="1600" i="1" dirty="0">
                <a:latin typeface="Neue Haas Unica W1G" panose="020B0504030206020203" pitchFamily="34" charset="0"/>
              </a:rPr>
              <a:t>asiakaslehdissä</a:t>
            </a:r>
            <a:r>
              <a:rPr lang="fi-FI" sz="1600" dirty="0">
                <a:latin typeface="Neue Haas Unica W1G" panose="020B0504030206020203" pitchFamily="34" charset="0"/>
              </a:rPr>
              <a:t>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56BB5E-315E-9C47-BD98-6E11401A7496}"/>
              </a:ext>
            </a:extLst>
          </p:cNvPr>
          <p:cNvSpPr txBox="1">
            <a:spLocks/>
          </p:cNvSpPr>
          <p:nvPr/>
        </p:nvSpPr>
        <p:spPr>
          <a:xfrm>
            <a:off x="184936" y="6311418"/>
            <a:ext cx="1968268" cy="32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dirty="0">
                <a:solidFill>
                  <a:schemeClr val="bg1"/>
                </a:solidFill>
                <a:sym typeface="Wingdings" pitchFamily="2" charset="2"/>
              </a:rPr>
              <a:t>Lähde: KMT 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7BC890-8D28-2442-B2F0-AEA21E87DC7A}"/>
              </a:ext>
            </a:extLst>
          </p:cNvPr>
          <p:cNvSpPr txBox="1">
            <a:spLocks noChangeAspect="1"/>
          </p:cNvSpPr>
          <p:nvPr/>
        </p:nvSpPr>
        <p:spPr>
          <a:xfrm>
            <a:off x="6584428" y="4857617"/>
            <a:ext cx="3422330" cy="1174883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r>
              <a:rPr lang="fi-FI" sz="1200" dirty="0">
                <a:latin typeface="Neue Haas Unica W1G" panose="020B0504030206020203" pitchFamily="34" charset="0"/>
              </a:rPr>
              <a:t>Seuraavilla sivuilla on esitetty peitonkertymä lehtikohtaisesti useilla eri toistomäärillä. Toistomäärät on määritetty lehden ilmestymistiheyden mukaan.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E67A69-8080-DB4E-BA1D-8D0D10748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8" name="Picture Placeholder 7" descr="A cat sitting on a window sill next to a magazine&#10;&#10;Description automatically generated">
            <a:extLst>
              <a:ext uri="{FF2B5EF4-FFF2-40B4-BE49-F238E27FC236}">
                <a16:creationId xmlns:a16="http://schemas.microsoft.com/office/drawing/2014/main" id="{28A9B560-9F24-5721-6B19-D35B6A55EAE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5333" r="253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46413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Maalla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046011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83 100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122 200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148 600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167 800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203 300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228 200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42323188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Maatilan Pellervo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704883"/>
              </p:ext>
            </p:extLst>
          </p:nvPr>
        </p:nvGraphicFramePr>
        <p:xfrm>
          <a:off x="1294942" y="1781712"/>
          <a:ext cx="9689428" cy="1647288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4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70 200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91 900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104 700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113 300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128 400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136 700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8627523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Maku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594834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10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104 800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154 600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187 700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212 100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258 100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283 400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229393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Matka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636224"/>
              </p:ext>
            </p:extLst>
          </p:nvPr>
        </p:nvGraphicFramePr>
        <p:xfrm>
          <a:off x="1294942" y="1781712"/>
          <a:ext cx="9689428" cy="1647288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4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85 500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130 000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161 600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186 000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234 800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263 300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4982157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Me Naiset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809008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363198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941145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92 000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138 400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172 700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201100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265 700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338 500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9071801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Meidän Mökki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474159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106 200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153 200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184 400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207 700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253 700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295 900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8770725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Metsälehti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454989"/>
              </p:ext>
            </p:extLst>
          </p:nvPr>
        </p:nvGraphicFramePr>
        <p:xfrm>
          <a:off x="1294942" y="1781712"/>
          <a:ext cx="9689428" cy="1647288"/>
        </p:xfrm>
        <a:graphic>
          <a:graphicData uri="http://schemas.openxmlformats.org/drawingml/2006/table">
            <a:tbl>
              <a:tblPr/>
              <a:tblGrid>
                <a:gridCol w="1395095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909248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4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161 600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230 200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269 100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296 000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346 300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388 300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6218676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</a:t>
            </a:r>
            <a:r>
              <a:rPr lang="fi-FI" sz="3200" dirty="0"/>
              <a:t> Metsänomistajan</a:t>
            </a:r>
            <a:r>
              <a:rPr lang="en-FI" sz="3200" dirty="0"/>
              <a:t> </a:t>
            </a:r>
            <a:r>
              <a:rPr lang="fi-FI" sz="3200" dirty="0"/>
              <a:t>Aarre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401105"/>
              </p:ext>
            </p:extLst>
          </p:nvPr>
        </p:nvGraphicFramePr>
        <p:xfrm>
          <a:off x="1294942" y="1781712"/>
          <a:ext cx="9689428" cy="1647288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4">
                <a:tc>
                  <a:txBody>
                    <a:bodyPr/>
                    <a:lstStyle/>
                    <a:p>
                      <a:pPr algn="l"/>
                      <a:r>
                        <a:rPr lang="en-GB" sz="1800" kern="1200" dirty="0" err="1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Peitto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101 600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Neue Haas Unica W1G" panose="020B0504030206090203" pitchFamily="34" charset="0"/>
                        </a:rPr>
                        <a:t>142 500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Neue Haas Unica W1G" panose="020B0504030206090203" pitchFamily="34" charset="0"/>
                        </a:rPr>
                        <a:t>168 800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Neue Haas Unica W1G" panose="020B0504030206090203" pitchFamily="34" charset="0"/>
                        </a:rPr>
                        <a:t>188 400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Neue Haas Unica W1G" panose="020B0504030206090203" pitchFamily="34" charset="0"/>
                        </a:rPr>
                        <a:t>225 700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Neue Haas Unica W1G" panose="020B0504030206090203" pitchFamily="34" charset="0"/>
                        </a:rPr>
                        <a:t>251 600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1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3007166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Metsästys ja Kalastus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249780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458891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845452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162 200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223 500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263 300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291 900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344 100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382 200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036545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9393504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Mikrobitti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450720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61 100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84 800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100 100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111 200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131 800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147 800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303688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Aku Ankka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020963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373830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930513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246 800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378 700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472 800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547 800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706 800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856 400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948404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Mondo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703146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11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68 900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101 800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124 300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141 300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174 500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198 000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6624512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Moottori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225685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270 600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324 600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354 400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373 700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404 200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414 000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0599746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Oma Piha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307312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5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6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103 100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150 200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178 600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197 400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210 500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220 100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3094092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Opettaja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434353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11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 190 300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236 200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255 200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265 600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279 200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285 300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0862559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Pirkka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167992"/>
              </p:ext>
            </p:extLst>
          </p:nvPr>
        </p:nvGraphicFramePr>
        <p:xfrm>
          <a:off x="1169071" y="1781711"/>
          <a:ext cx="10064062" cy="1647287"/>
        </p:xfrm>
        <a:graphic>
          <a:graphicData uri="http://schemas.openxmlformats.org/drawingml/2006/table">
            <a:tbl>
              <a:tblPr/>
              <a:tblGrid>
                <a:gridCol w="1340673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108566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333015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333015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333015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90603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325175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6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8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1 625 000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2 024 300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2 188 500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2 274 100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2 355 000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2 389 000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6161015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 err="1"/>
              <a:t>Samarbete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768282"/>
              </p:ext>
            </p:extLst>
          </p:nvPr>
        </p:nvGraphicFramePr>
        <p:xfrm>
          <a:off x="1294942" y="1781711"/>
          <a:ext cx="9251731" cy="1647287"/>
        </p:xfrm>
        <a:graphic>
          <a:graphicData uri="http://schemas.openxmlformats.org/drawingml/2006/table">
            <a:tbl>
              <a:tblPr/>
              <a:tblGrid>
                <a:gridCol w="1412943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742133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19331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19331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19331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19331">
                  <a:extLst>
                    <a:ext uri="{9D8B030D-6E8A-4147-A177-3AD203B41FA5}">
                      <a16:colId xmlns:a16="http://schemas.microsoft.com/office/drawing/2014/main" val="3086890719"/>
                    </a:ext>
                  </a:extLst>
                </a:gridCol>
                <a:gridCol w="1219331">
                  <a:extLst>
                    <a:ext uri="{9D8B030D-6E8A-4147-A177-3AD203B41FA5}">
                      <a16:colId xmlns:a16="http://schemas.microsoft.com/office/drawing/2014/main" val="1475778185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5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6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72 300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92 600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100 500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104 300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106 300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107 400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4563981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Seiska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244497"/>
              </p:ext>
            </p:extLst>
          </p:nvPr>
        </p:nvGraphicFramePr>
        <p:xfrm>
          <a:off x="1294942" y="1781712"/>
          <a:ext cx="9689428" cy="1647288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4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146 200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212 900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262 900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303 700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392 000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478 300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7776164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Seura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051268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157 700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211 900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248 700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278 200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342 200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408 000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6515591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Suomen Kuvalehti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031189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251 400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306 100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342 900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372 000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435 600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504 600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9529725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Suomen Luonto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036157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161 200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223 700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267 200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299 800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362 600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398 500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247068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Anna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929829"/>
              </p:ext>
            </p:extLst>
          </p:nvPr>
        </p:nvGraphicFramePr>
        <p:xfrm>
          <a:off x="1294942" y="1781712"/>
          <a:ext cx="9689428" cy="1647288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964051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683237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107 200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151 800</a:t>
                      </a:r>
                    </a:p>
                  </a:txBody>
                  <a:tcPr marL="36000" marR="468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213 200</a:t>
                      </a:r>
                    </a:p>
                  </a:txBody>
                  <a:tcPr marL="36000" marR="468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237 800</a:t>
                      </a:r>
                    </a:p>
                  </a:txBody>
                  <a:tcPr marL="36000" marR="468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279 500</a:t>
                      </a:r>
                      <a:endParaRPr lang="en-FI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354 900</a:t>
                      </a:r>
                      <a:endParaRPr lang="en-FI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21600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5267220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Suuri Käsityö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879421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10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197 900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278 600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330 900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368 500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437 300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474 800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3912369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Talouselämä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479628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625811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678532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132 000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183 200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213 800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236 800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286 200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337 700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7643897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Taloustaito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744163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416727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887616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492 300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587 300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628 100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650 900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680 800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697 200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417960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Tekniikan Maailma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251888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228 300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316 300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378 400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428 200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535 100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639 300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9255306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Tekniikka&amp;Talous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711909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78 900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109 500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126 900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139 400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164 100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187 700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9184366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Tiede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384965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245 300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336 500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393 800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435 100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512 300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577 700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41505588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Tiede Luonto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475908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8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130 400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183 800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218 000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242 100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284 700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293 300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28638505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 err="1"/>
              <a:t>Tivi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438847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11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24 800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42711594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TM Rakennusmaailma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30782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574382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729961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107 900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162 700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200 300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228 400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282 400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326 700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2618578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Tuulilasi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947725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138 700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190 300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222 800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245 700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287 900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324 200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423259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Antiikki &amp; Design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484491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10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 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56 800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79 700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96 100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109 200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137 200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155 100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7775371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Unelmien </a:t>
            </a:r>
            <a:r>
              <a:rPr lang="fi-FI" sz="3200" dirty="0" err="1"/>
              <a:t>Talo&amp;Koti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36030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343155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961188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96 400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133 000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159 500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180 200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222 700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263 500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9115230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Vauhdin Maailma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269767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11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47 600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79 900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88 500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104 000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114 900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7946585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Viherpiha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125711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11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159 300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222 800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266 600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299 600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364 000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410 900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5067877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Viisas Raha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184764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8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67 700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79 000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83 500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86 000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89 700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90 300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4440040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 err="1"/>
              <a:t>Viva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308792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66 600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85 100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95 400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102 100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113 400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121 600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56564538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Voi Hyvin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897075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10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88 100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133 000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163 200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185 200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225 600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248 000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38526034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Yhteishyvä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076989"/>
              </p:ext>
            </p:extLst>
          </p:nvPr>
        </p:nvGraphicFramePr>
        <p:xfrm>
          <a:off x="2153204" y="1921396"/>
          <a:ext cx="7476799" cy="1647287"/>
        </p:xfrm>
        <a:graphic>
          <a:graphicData uri="http://schemas.openxmlformats.org/drawingml/2006/table">
            <a:tbl>
              <a:tblPr/>
              <a:tblGrid>
                <a:gridCol w="1484513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1977932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338118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338118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338118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fi-FI" noProof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fi-FI" b="0" noProof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fi-FI" noProof="0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fi-FI" noProof="0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1 882 600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2 112 600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2 183 500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2 214 000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59529210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88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Apu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300108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5F4F7"/>
                          </a:solidFill>
                          <a:effectLst/>
                          <a:latin typeface="Neue Haas Unica W1G" panose="020B0504030206090203" pitchFamily="34" charset="0"/>
                        </a:rPr>
                        <a:t>214 900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283 100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330 000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367 800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449 900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531 300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360250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121920"/>
            <a:ext cx="9941170" cy="1244887"/>
          </a:xfrm>
        </p:spPr>
        <p:txBody>
          <a:bodyPr>
            <a:normAutofit/>
          </a:bodyPr>
          <a:lstStyle/>
          <a:p>
            <a:r>
              <a:rPr lang="en-FI" sz="3200" dirty="0"/>
              <a:t>Peiton kertymä / </a:t>
            </a:r>
            <a:r>
              <a:rPr lang="fi-FI" sz="3200" dirty="0"/>
              <a:t>Apu Terveys</a:t>
            </a:r>
            <a:endParaRPr lang="en-FI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AEBA8-8260-EF45-973F-B35E1254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41087"/>
              </p:ext>
            </p:extLst>
          </p:nvPr>
        </p:nvGraphicFramePr>
        <p:xfrm>
          <a:off x="1294942" y="1781711"/>
          <a:ext cx="9689428" cy="1647287"/>
        </p:xfrm>
        <a:graphic>
          <a:graphicData uri="http://schemas.openxmlformats.org/drawingml/2006/table">
            <a:tbl>
              <a:tblPr/>
              <a:tblGrid>
                <a:gridCol w="1284354">
                  <a:extLst>
                    <a:ext uri="{9D8B030D-6E8A-4147-A177-3AD203B41FA5}">
                      <a16:colId xmlns:a16="http://schemas.microsoft.com/office/drawing/2014/main" val="2332761753"/>
                    </a:ext>
                  </a:extLst>
                </a:gridCol>
                <a:gridCol w="2019989">
                  <a:extLst>
                    <a:ext uri="{9D8B030D-6E8A-4147-A177-3AD203B41FA5}">
                      <a16:colId xmlns:a16="http://schemas.microsoft.com/office/drawing/2014/main" val="163890708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13796909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237937312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750997676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1335114121"/>
                    </a:ext>
                  </a:extLst>
                </a:gridCol>
                <a:gridCol w="1277017">
                  <a:extLst>
                    <a:ext uri="{9D8B030D-6E8A-4147-A177-3AD203B41FA5}">
                      <a16:colId xmlns:a16="http://schemas.microsoft.com/office/drawing/2014/main" val="3423239434"/>
                    </a:ext>
                  </a:extLst>
                </a:gridCol>
              </a:tblGrid>
              <a:tr h="1162164">
                <a:tc>
                  <a:txBody>
                    <a:bodyPr/>
                    <a:lstStyle/>
                    <a:p>
                      <a:endParaRPr lang="en-GB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b="1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1 numero </a:t>
                      </a:r>
                      <a:r>
                        <a:rPr lang="en-FI" b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</a:rPr>
                        <a:t>(keskimääräinen lukijamäärä)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3</a:t>
                      </a:r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47625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1</a:t>
                      </a:r>
                      <a:r>
                        <a:rPr lang="fi-FI" dirty="0">
                          <a:effectLst/>
                          <a:latin typeface="Neue Haas Unica W1G" panose="020B0504030206020203" pitchFamily="34" charset="0"/>
                        </a:rPr>
                        <a:t>0</a:t>
                      </a:r>
                      <a:endParaRPr lang="en-FI" dirty="0">
                        <a:effectLst/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en-FI" dirty="0">
                          <a:effectLst/>
                          <a:latin typeface="Neue Haas Unica W1G" panose="020B0504030206020203" pitchFamily="34" charset="0"/>
                        </a:rPr>
                        <a:t>numeroa</a:t>
                      </a:r>
                    </a:p>
                  </a:txBody>
                  <a:tcPr marL="47625" marR="216000" marT="46800" marB="72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667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l"/>
                      <a:r>
                        <a:rPr lang="en-GB" dirty="0" err="1">
                          <a:effectLst/>
                          <a:latin typeface="Neue Haas Unica W1G" panose="020B0504030206020203" pitchFamily="34" charset="0"/>
                        </a:rPr>
                        <a:t>Peitto</a:t>
                      </a:r>
                      <a:r>
                        <a:rPr lang="en-GB" dirty="0">
                          <a:effectLst/>
                          <a:latin typeface="Neue Haas Unica W1G" panose="020B0504030206020203" pitchFamily="34" charset="0"/>
                        </a:rPr>
                        <a:t> </a:t>
                      </a:r>
                    </a:p>
                  </a:txBody>
                  <a:tcPr marL="216000" marR="47625" marT="468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FFF6FA"/>
                          </a:solidFill>
                          <a:effectLst/>
                          <a:latin typeface="Neue Haas Unica W1G" panose="020B0504030206090203" pitchFamily="34" charset="0"/>
                        </a:rPr>
                        <a:t>112 500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Neue Haas Unica W1G" panose="020B0504030206090203" pitchFamily="34" charset="0"/>
                        </a:rPr>
                        <a:t>173 700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Neue Haas Unica W1G" panose="020B0504030206090203" pitchFamily="34" charset="0"/>
                        </a:rPr>
                        <a:t>215 600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Neue Haas Unica W1G" panose="020B0504030206090203" pitchFamily="34" charset="0"/>
                        </a:rPr>
                        <a:t>246 300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Neue Haas Unica W1G" panose="020B0504030206090203" pitchFamily="34" charset="0"/>
                        </a:rPr>
                        <a:t>302 600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chemeClr val="tx1"/>
                          </a:solidFill>
                          <a:effectLst/>
                          <a:latin typeface="Neue Haas Unica W1G" panose="020B0504030206090203" pitchFamily="34" charset="0"/>
                        </a:rPr>
                        <a:t>331 300</a:t>
                      </a:r>
                      <a:endParaRPr lang="fi-FI" sz="1800" b="0" i="0" u="none" strike="noStrike" dirty="0">
                        <a:solidFill>
                          <a:schemeClr val="tx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358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7307D9-7535-C54B-AC42-4216B4FCD430}"/>
              </a:ext>
            </a:extLst>
          </p:cNvPr>
          <p:cNvSpPr txBox="1">
            <a:spLocks noChangeAspect="1"/>
          </p:cNvSpPr>
          <p:nvPr/>
        </p:nvSpPr>
        <p:spPr>
          <a:xfrm>
            <a:off x="2772000" y="4112960"/>
            <a:ext cx="6696000" cy="1667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216000" tIns="216000" rIns="216000" bIns="216000" rtlCol="0" anchor="ctr" anchorCtr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Yllä olevassa taulukossa on painetun lehden peiton kertymä, joka kertoo, kuinka lehden peitto kumuloituu toistojen myötä.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b="1" dirty="0">
                <a:latin typeface="Neue Haas Unica W1G" panose="020B0504030206020203" pitchFamily="34" charset="0"/>
              </a:rPr>
              <a:t>Tavoitettujen lukijoiden määrä (=peitto) kasvaa siksi, että lehden lukijat eivät ole jokaisessa numerossa samoja.</a:t>
            </a:r>
          </a:p>
        </p:txBody>
      </p:sp>
    </p:spTree>
    <p:extLst>
      <p:ext uri="{BB962C8B-B14F-4D97-AF65-F5344CB8AC3E}">
        <p14:creationId xmlns:p14="http://schemas.microsoft.com/office/powerpoint/2010/main" val="1386702233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-ADAM-2020">
  <a:themeElements>
    <a:clrScheme name="Aikakausmedia 2021">
      <a:dk1>
        <a:srgbClr val="002649"/>
      </a:dk1>
      <a:lt1>
        <a:srgbClr val="FFFFFF"/>
      </a:lt1>
      <a:dk2>
        <a:srgbClr val="002649"/>
      </a:dk2>
      <a:lt2>
        <a:srgbClr val="FEFCFF"/>
      </a:lt2>
      <a:accent1>
        <a:srgbClr val="FF6464"/>
      </a:accent1>
      <a:accent2>
        <a:srgbClr val="002649"/>
      </a:accent2>
      <a:accent3>
        <a:srgbClr val="F3CF67"/>
      </a:accent3>
      <a:accent4>
        <a:srgbClr val="9BFFF8"/>
      </a:accent4>
      <a:accent5>
        <a:srgbClr val="FFE0E0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-ADAM-2020" id="{D6672A77-6A23-3148-AFA0-46709B25FD39}" vid="{0AAFB401-81EC-5D4F-96D4-E72FA9B1D7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8e2388-80bc-4e26-8bd7-285ba7b96066">
      <Terms xmlns="http://schemas.microsoft.com/office/infopath/2007/PartnerControls"/>
    </lcf76f155ced4ddcb4097134ff3c332f>
    <TaxCatchAll xmlns="7307a6f1-d1b8-45fb-8b71-24600e49cf7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4458EC40896444B91DD79CC67A8CBDA" ma:contentTypeVersion="11" ma:contentTypeDescription="Luo uusi asiakirja." ma:contentTypeScope="" ma:versionID="54332c2207a8484514ce79ee91f8e900">
  <xsd:schema xmlns:xsd="http://www.w3.org/2001/XMLSchema" xmlns:xs="http://www.w3.org/2001/XMLSchema" xmlns:p="http://schemas.microsoft.com/office/2006/metadata/properties" xmlns:ns2="9c8e2388-80bc-4e26-8bd7-285ba7b96066" xmlns:ns3="7307a6f1-d1b8-45fb-8b71-24600e49cf7d" targetNamespace="http://schemas.microsoft.com/office/2006/metadata/properties" ma:root="true" ma:fieldsID="8ebf54d79b091457b70debb03b889e6a" ns2:_="" ns3:_="">
    <xsd:import namespace="9c8e2388-80bc-4e26-8bd7-285ba7b96066"/>
    <xsd:import namespace="7307a6f1-d1b8-45fb-8b71-24600e49cf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e2388-80bc-4e26-8bd7-285ba7b96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049cb80c-414b-4034-bc32-8653f2d16c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7a6f1-d1b8-45fb-8b71-24600e49cf7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fe78300-3df7-44ec-aa93-bab488ea5903}" ma:internalName="TaxCatchAll" ma:showField="CatchAllData" ma:web="7307a6f1-d1b8-45fb-8b71-24600e49cf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5D341F-1384-4A52-8288-EA76912200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635467-4E35-4233-80AD-F8D36F862309}">
  <ds:schemaRefs>
    <ds:schemaRef ds:uri="http://purl.org/dc/elements/1.1/"/>
    <ds:schemaRef ds:uri="http://schemas.microsoft.com/office/2006/documentManagement/types"/>
    <ds:schemaRef ds:uri="http://purl.org/dc/terms/"/>
    <ds:schemaRef ds:uri="9c8e2388-80bc-4e26-8bd7-285ba7b96066"/>
    <ds:schemaRef ds:uri="7307a6f1-d1b8-45fb-8b71-24600e49cf7d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C83D740-EB0F-4F46-9121-F2876A5A49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8e2388-80bc-4e26-8bd7-285ba7b96066"/>
    <ds:schemaRef ds:uri="7307a6f1-d1b8-45fb-8b71-24600e49c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14970</TotalTime>
  <Words>5322</Words>
  <Application>Microsoft Macintosh PowerPoint</Application>
  <PresentationFormat>Widescreen</PresentationFormat>
  <Paragraphs>1622</Paragraphs>
  <Slides>77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6" baseType="lpstr">
      <vt:lpstr>Neue Haas Unica W1G</vt:lpstr>
      <vt:lpstr>Clattering</vt:lpstr>
      <vt:lpstr>Wingdings</vt:lpstr>
      <vt:lpstr>Neue Haas Unica Pro</vt:lpstr>
      <vt:lpstr>Neue Haas Unica W1G Medium</vt:lpstr>
      <vt:lpstr>Neue Haas Unica W1G Light</vt:lpstr>
      <vt:lpstr>Arial</vt:lpstr>
      <vt:lpstr>Canela Medium</vt:lpstr>
      <vt:lpstr>Aikakausmedia-ADAM-2020</vt:lpstr>
      <vt:lpstr>Aikakauslehtien peiton kertymä</vt:lpstr>
      <vt:lpstr>Peitto kumuloituu toistojen myötä</vt:lpstr>
      <vt:lpstr>Peiton kertymä aikakauslehdissä  keskimäärin</vt:lpstr>
      <vt:lpstr>Erot peiton kertymässä johtuvat säännöllisten lukijoiden määrästä</vt:lpstr>
      <vt:lpstr>Peiton kertymä / Aku Ankka</vt:lpstr>
      <vt:lpstr>Peiton kertymä / Anna</vt:lpstr>
      <vt:lpstr>Peiton kertymä / Antiikki &amp; Design</vt:lpstr>
      <vt:lpstr>Peiton kertymä / Apu</vt:lpstr>
      <vt:lpstr>Peiton kertymä / Apu Terveys</vt:lpstr>
      <vt:lpstr>Peiton kertymä / Arvopaperi</vt:lpstr>
      <vt:lpstr>Peiton kertymä / Auto Bild Suomi</vt:lpstr>
      <vt:lpstr>Peiton kertymä / Avotakka</vt:lpstr>
      <vt:lpstr>Peiton kertymä / Caravan</vt:lpstr>
      <vt:lpstr>Peiton kertymä / Deko</vt:lpstr>
      <vt:lpstr>Peiton kertymä / Eeva</vt:lpstr>
      <vt:lpstr>Peiton kertymä / Erä</vt:lpstr>
      <vt:lpstr>Peiton kertymä / ET</vt:lpstr>
      <vt:lpstr>Peiton kertymä / ET Terveys</vt:lpstr>
      <vt:lpstr>Peiton kertymä / Gloria</vt:lpstr>
      <vt:lpstr>Peiton kertymä / Glorian Koti</vt:lpstr>
      <vt:lpstr>Peiton kertymä / Glorian ruoka&amp;viini</vt:lpstr>
      <vt:lpstr>Peiton kertymä / Golflehti</vt:lpstr>
      <vt:lpstr>Peiton kertymä / Hymy</vt:lpstr>
      <vt:lpstr>Peiton kertymä / Hyvä Terveys</vt:lpstr>
      <vt:lpstr>Peiton kertymä / Ihana</vt:lpstr>
      <vt:lpstr>Peiton kertymä / IS Urheilulehti</vt:lpstr>
      <vt:lpstr>Peiton kertymä / Katso</vt:lpstr>
      <vt:lpstr>Peiton kertymä / Kauneus &amp; Terveys</vt:lpstr>
      <vt:lpstr>Peiton kertymä / Kippari</vt:lpstr>
      <vt:lpstr>Peiton kertymä / Kodin Kuvalehti</vt:lpstr>
      <vt:lpstr>Peiton kertymä / Kodin Pellervo</vt:lpstr>
      <vt:lpstr>Peiton kertymä / Koneviesti</vt:lpstr>
      <vt:lpstr>Peiton kertymä / Koti ja keittiö</vt:lpstr>
      <vt:lpstr>Peiton kertymä / Kotiliesi</vt:lpstr>
      <vt:lpstr>Peiton kertymä / Kotiliesi Käsityö</vt:lpstr>
      <vt:lpstr>Peiton kertymä / Kotipuutarha</vt:lpstr>
      <vt:lpstr>Peiton kertymä / Kotivinkki</vt:lpstr>
      <vt:lpstr>Peiton kertymä / Käytännön Maamies</vt:lpstr>
      <vt:lpstr>Peiton kertymä / Lääkärilehti</vt:lpstr>
      <vt:lpstr>Peiton kertymä / Maalla</vt:lpstr>
      <vt:lpstr>Peiton kertymä / Maatilan Pellervo</vt:lpstr>
      <vt:lpstr>Peiton kertymä / Maku</vt:lpstr>
      <vt:lpstr>Peiton kertymä / Matka</vt:lpstr>
      <vt:lpstr>Peiton kertymä / Me Naiset</vt:lpstr>
      <vt:lpstr>Peiton kertymä / Meidän Mökki</vt:lpstr>
      <vt:lpstr>Peiton kertymä / Metsälehti</vt:lpstr>
      <vt:lpstr>Peiton kertymä / Metsänomistajan Aarre</vt:lpstr>
      <vt:lpstr>Peiton kertymä / Metsästys ja Kalastus</vt:lpstr>
      <vt:lpstr>Peiton kertymä / Mikrobitti</vt:lpstr>
      <vt:lpstr>Peiton kertymä / Mondo</vt:lpstr>
      <vt:lpstr>Peiton kertymä / Moottori</vt:lpstr>
      <vt:lpstr>Peiton kertymä / Oma Piha</vt:lpstr>
      <vt:lpstr>Peiton kertymä / Opettaja</vt:lpstr>
      <vt:lpstr>Peiton kertymä / Pirkka</vt:lpstr>
      <vt:lpstr>Peiton kertymä / Samarbete</vt:lpstr>
      <vt:lpstr>Peiton kertymä / Seiska</vt:lpstr>
      <vt:lpstr>Peiton kertymä / Seura</vt:lpstr>
      <vt:lpstr>Peiton kertymä / Suomen Kuvalehti</vt:lpstr>
      <vt:lpstr>Peiton kertymä / Suomen Luonto</vt:lpstr>
      <vt:lpstr>Peiton kertymä / Suuri Käsityö</vt:lpstr>
      <vt:lpstr>Peiton kertymä / Talouselämä</vt:lpstr>
      <vt:lpstr>Peiton kertymä / Taloustaito</vt:lpstr>
      <vt:lpstr>Peiton kertymä / Tekniikan Maailma</vt:lpstr>
      <vt:lpstr>Peiton kertymä / Tekniikka&amp;Talous</vt:lpstr>
      <vt:lpstr>Peiton kertymä / Tiede</vt:lpstr>
      <vt:lpstr>Peiton kertymä / Tiede Luonto</vt:lpstr>
      <vt:lpstr>Peiton kertymä / Tivi</vt:lpstr>
      <vt:lpstr>Peiton kertymä / TM Rakennusmaailma</vt:lpstr>
      <vt:lpstr>Peiton kertymä / Tuulilasi</vt:lpstr>
      <vt:lpstr>Peiton kertymä / Unelmien Talo&amp;Koti</vt:lpstr>
      <vt:lpstr>Peiton kertymä / Vauhdin Maailma</vt:lpstr>
      <vt:lpstr>Peiton kertymä / Viherpiha</vt:lpstr>
      <vt:lpstr>Peiton kertymä / Viisas Raha</vt:lpstr>
      <vt:lpstr>Peiton kertymä / Viva</vt:lpstr>
      <vt:lpstr>Peiton kertymä / Voi Hyvin</vt:lpstr>
      <vt:lpstr>Peiton kertymä / Yhteishyvä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Outi Itävuo</dc:creator>
  <cp:lastModifiedBy>Outi Itävuo</cp:lastModifiedBy>
  <cp:revision>301</cp:revision>
  <dcterms:created xsi:type="dcterms:W3CDTF">2021-06-10T10:03:58Z</dcterms:created>
  <dcterms:modified xsi:type="dcterms:W3CDTF">2025-10-13T13:36:37Z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0x010100C4458EC40896444B91DD79CC67A8CBDA</vt:lpwstr>
  </property>
  <property fmtid="{D5CDD505-2E9C-101B-9397-08002B2CF9AE}" pid="3" name="MediaServiceImageTags">
    <vt:lpwstr/>
  </property>
</Properties>
</file>