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1235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31" r:id="rId17"/>
    <p:sldId id="1208" r:id="rId18"/>
    <p:sldId id="1203" r:id="rId19"/>
    <p:sldId id="1204" r:id="rId20"/>
    <p:sldId id="1205" r:id="rId21"/>
    <p:sldId id="1206" r:id="rId22"/>
    <p:sldId id="1207" r:id="rId23"/>
    <p:sldId id="1236" r:id="rId24"/>
    <p:sldId id="1214" r:id="rId25"/>
    <p:sldId id="1211" r:id="rId26"/>
    <p:sldId id="1210" r:id="rId27"/>
    <p:sldId id="1212" r:id="rId28"/>
    <p:sldId id="1213" r:id="rId29"/>
    <p:sldId id="1215" r:id="rId30"/>
    <p:sldId id="1217" r:id="rId31"/>
    <p:sldId id="1202" r:id="rId32"/>
    <p:sldId id="1233" r:id="rId33"/>
    <p:sldId id="1238" r:id="rId34"/>
    <p:sldId id="1228" r:id="rId35"/>
    <p:sldId id="1234" r:id="rId36"/>
    <p:sldId id="1240" r:id="rId37"/>
    <p:sldId id="1229" r:id="rId38"/>
    <p:sldId id="1239" r:id="rId39"/>
    <p:sldId id="275" r:id="rId40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nela Medium" pitchFamily="2" charset="77"/>
      <p:regular r:id="rId47"/>
    </p:embeddedFont>
    <p:embeddedFont>
      <p:font typeface="Clattering" pitchFamily="2" charset="0"/>
      <p:regular r:id="rId48"/>
    </p:embeddedFont>
    <p:embeddedFont>
      <p:font typeface="Neue Haas Unica Pro Light" panose="020B0404030206020203" pitchFamily="34" charset="77"/>
      <p:regular r:id="rId49"/>
      <p:italic r:id="rId50"/>
    </p:embeddedFont>
    <p:embeddedFont>
      <p:font typeface="Neue Haas Unica W1G" panose="020B0604030206020203" pitchFamily="34" charset="0"/>
      <p:regular r:id="rId51"/>
      <p:bold r:id="rId52"/>
      <p:italic r:id="rId53"/>
      <p:boldItalic r:id="rId54"/>
    </p:embeddedFont>
    <p:embeddedFont>
      <p:font typeface="Neue Haas Unica W1G Light" panose="020B0404030206020203" pitchFamily="34" charset="0"/>
      <p:regular r:id="rId55"/>
      <p:italic r:id="rId56"/>
    </p:embeddedFont>
    <p:embeddedFont>
      <p:font typeface="Neue Haas Unica W1G Medium" panose="020B0604030206020203" pitchFamily="34" charset="0"/>
      <p:regular r:id="rId57"/>
      <p:italic r:id="rId58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A2E8F-3CDC-7249-A513-2B626A81E0D2}" v="16" dt="2023-11-17T15:11:41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2" autoAdjust="0"/>
    <p:restoredTop sz="96259"/>
  </p:normalViewPr>
  <p:slideViewPr>
    <p:cSldViewPr snapToGrid="0" snapToObjects="1">
      <p:cViewPr varScale="1">
        <p:scale>
          <a:sx n="123" d="100"/>
          <a:sy n="123" d="100"/>
        </p:scale>
        <p:origin x="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4.xml"/><Relationship Id="rId51" Type="http://schemas.openxmlformats.org/officeDocument/2006/relationships/font" Target="fonts/font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28756001292201"/>
          <c:y val="0.20910698454671905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2 276 880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2560976813316366E-2"/>
                  <c:y val="-0.190162719915014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X (entinen Twitter)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2276880</c:v>
                </c:pt>
                <c:pt idx="1">
                  <c:v>1652285</c:v>
                </c:pt>
                <c:pt idx="2">
                  <c:v>684603</c:v>
                </c:pt>
                <c:pt idx="3">
                  <c:v>195197</c:v>
                </c:pt>
                <c:pt idx="4">
                  <c:v>92841</c:v>
                </c:pt>
                <c:pt idx="5">
                  <c:v>60382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44835</c:v>
                </c:pt>
                <c:pt idx="1">
                  <c:v>44866</c:v>
                </c:pt>
                <c:pt idx="2">
                  <c:v>44896</c:v>
                </c:pt>
                <c:pt idx="3">
                  <c:v>44927</c:v>
                </c:pt>
                <c:pt idx="4">
                  <c:v>44958</c:v>
                </c:pt>
                <c:pt idx="5">
                  <c:v>44986</c:v>
                </c:pt>
                <c:pt idx="6">
                  <c:v>45017</c:v>
                </c:pt>
                <c:pt idx="7">
                  <c:v>45047</c:v>
                </c:pt>
                <c:pt idx="8">
                  <c:v>45078</c:v>
                </c:pt>
                <c:pt idx="9">
                  <c:v>45108</c:v>
                </c:pt>
                <c:pt idx="10">
                  <c:v>45139</c:v>
                </c:pt>
                <c:pt idx="11">
                  <c:v>45170</c:v>
                </c:pt>
                <c:pt idx="12">
                  <c:v>45200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87972</c:v>
                </c:pt>
                <c:pt idx="1">
                  <c:v>88663</c:v>
                </c:pt>
                <c:pt idx="2">
                  <c:v>89317</c:v>
                </c:pt>
                <c:pt idx="3">
                  <c:v>89887</c:v>
                </c:pt>
                <c:pt idx="4">
                  <c:v>90251</c:v>
                </c:pt>
                <c:pt idx="5">
                  <c:v>90687</c:v>
                </c:pt>
                <c:pt idx="6">
                  <c:v>90747</c:v>
                </c:pt>
                <c:pt idx="7">
                  <c:v>91092</c:v>
                </c:pt>
                <c:pt idx="8">
                  <c:v>91407</c:v>
                </c:pt>
                <c:pt idx="9">
                  <c:v>91778</c:v>
                </c:pt>
                <c:pt idx="10">
                  <c:v>92145</c:v>
                </c:pt>
                <c:pt idx="11">
                  <c:v>92497</c:v>
                </c:pt>
                <c:pt idx="12">
                  <c:v>92841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44835</c:v>
                </c:pt>
                <c:pt idx="1">
                  <c:v>44866</c:v>
                </c:pt>
                <c:pt idx="2">
                  <c:v>44896</c:v>
                </c:pt>
                <c:pt idx="3">
                  <c:v>44927</c:v>
                </c:pt>
                <c:pt idx="4">
                  <c:v>44958</c:v>
                </c:pt>
                <c:pt idx="5">
                  <c:v>44986</c:v>
                </c:pt>
                <c:pt idx="6">
                  <c:v>45017</c:v>
                </c:pt>
                <c:pt idx="7">
                  <c:v>45047</c:v>
                </c:pt>
                <c:pt idx="8">
                  <c:v>45078</c:v>
                </c:pt>
                <c:pt idx="9">
                  <c:v>45108</c:v>
                </c:pt>
                <c:pt idx="10">
                  <c:v>45139</c:v>
                </c:pt>
                <c:pt idx="11">
                  <c:v>45170</c:v>
                </c:pt>
                <c:pt idx="12">
                  <c:v>45200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23817</c:v>
                </c:pt>
                <c:pt idx="1">
                  <c:v>25415</c:v>
                </c:pt>
                <c:pt idx="2">
                  <c:v>40231</c:v>
                </c:pt>
                <c:pt idx="3">
                  <c:v>46512</c:v>
                </c:pt>
                <c:pt idx="4">
                  <c:v>47815</c:v>
                </c:pt>
                <c:pt idx="5">
                  <c:v>50076</c:v>
                </c:pt>
                <c:pt idx="6">
                  <c:v>50004</c:v>
                </c:pt>
                <c:pt idx="7">
                  <c:v>50841</c:v>
                </c:pt>
                <c:pt idx="8">
                  <c:v>55399</c:v>
                </c:pt>
                <c:pt idx="9">
                  <c:v>56072</c:v>
                </c:pt>
                <c:pt idx="10">
                  <c:v>57697</c:v>
                </c:pt>
                <c:pt idx="11">
                  <c:v>58814</c:v>
                </c:pt>
                <c:pt idx="12">
                  <c:v>60382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2 276 880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X (entinen Twitter)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4962188</c:v>
                </c:pt>
                <c:pt idx="1">
                  <c:v>2276880</c:v>
                </c:pt>
                <c:pt idx="2">
                  <c:v>1652285</c:v>
                </c:pt>
                <c:pt idx="3">
                  <c:v>684603</c:v>
                </c:pt>
                <c:pt idx="4">
                  <c:v>195197</c:v>
                </c:pt>
                <c:pt idx="5">
                  <c:v>92841</c:v>
                </c:pt>
                <c:pt idx="6">
                  <c:v>60382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185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649"/>
                    </a:solidFill>
                    <a:latin typeface="Neue Haas Unica W1G Medium" panose="020B06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X (entinen Twitter)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581</c:v>
                </c:pt>
                <c:pt idx="1">
                  <c:v>185</c:v>
                </c:pt>
                <c:pt idx="2">
                  <c:v>145</c:v>
                </c:pt>
                <c:pt idx="3">
                  <c:v>104</c:v>
                </c:pt>
                <c:pt idx="4">
                  <c:v>99</c:v>
                </c:pt>
                <c:pt idx="5">
                  <c:v>32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12 307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FD9-4EC3-B77B-D6D15BE8A408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X (entinen Twitter)</c:v>
                </c:pt>
                <c:pt idx="4">
                  <c:v>TikTok</c:v>
                </c:pt>
                <c:pt idx="5">
                  <c:v>Pinterest</c:v>
                </c:pt>
                <c:pt idx="6">
                  <c:v>YouTube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23517.478672985781</c:v>
                </c:pt>
                <c:pt idx="1">
                  <c:v>12307.45945945946</c:v>
                </c:pt>
                <c:pt idx="2">
                  <c:v>11395.068965517241</c:v>
                </c:pt>
                <c:pt idx="3">
                  <c:v>6582.7211538461543</c:v>
                </c:pt>
                <c:pt idx="4">
                  <c:v>3773.875</c:v>
                </c:pt>
                <c:pt idx="5">
                  <c:v>2901.28125</c:v>
                </c:pt>
                <c:pt idx="6">
                  <c:v>1971.6868686868686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1228256484216675"/>
          <c:w val="0.71851782114192253"/>
          <c:h val="0.6484745338273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44835</c:v>
                </c:pt>
                <c:pt idx="1">
                  <c:v>44866</c:v>
                </c:pt>
                <c:pt idx="2">
                  <c:v>44896</c:v>
                </c:pt>
                <c:pt idx="3">
                  <c:v>44927</c:v>
                </c:pt>
                <c:pt idx="4">
                  <c:v>44958</c:v>
                </c:pt>
                <c:pt idx="5">
                  <c:v>44986</c:v>
                </c:pt>
                <c:pt idx="6">
                  <c:v>45017</c:v>
                </c:pt>
                <c:pt idx="7">
                  <c:v>45047</c:v>
                </c:pt>
                <c:pt idx="8">
                  <c:v>45078</c:v>
                </c:pt>
                <c:pt idx="9">
                  <c:v>45108</c:v>
                </c:pt>
                <c:pt idx="10">
                  <c:v>45139</c:v>
                </c:pt>
                <c:pt idx="11">
                  <c:v>45170</c:v>
                </c:pt>
                <c:pt idx="12">
                  <c:v>45200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4801847</c:v>
                </c:pt>
                <c:pt idx="1">
                  <c:v>4817423</c:v>
                </c:pt>
                <c:pt idx="2">
                  <c:v>4843847</c:v>
                </c:pt>
                <c:pt idx="3">
                  <c:v>4855741</c:v>
                </c:pt>
                <c:pt idx="4">
                  <c:v>4873779</c:v>
                </c:pt>
                <c:pt idx="5">
                  <c:v>4890300</c:v>
                </c:pt>
                <c:pt idx="6">
                  <c:v>4859872</c:v>
                </c:pt>
                <c:pt idx="7">
                  <c:v>4858729</c:v>
                </c:pt>
                <c:pt idx="8">
                  <c:v>4868957</c:v>
                </c:pt>
                <c:pt idx="9">
                  <c:v>4870468</c:v>
                </c:pt>
                <c:pt idx="10">
                  <c:v>4934330</c:v>
                </c:pt>
                <c:pt idx="11">
                  <c:v>4951012</c:v>
                </c:pt>
                <c:pt idx="12">
                  <c:v>4962188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4538808399370315"/>
          <c:w val="0.71851785572258009"/>
          <c:h val="0.630092851997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F-451F-AF2D-205ED158F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44835</c:v>
                </c:pt>
                <c:pt idx="1">
                  <c:v>44866</c:v>
                </c:pt>
                <c:pt idx="2">
                  <c:v>44896</c:v>
                </c:pt>
                <c:pt idx="3">
                  <c:v>44927</c:v>
                </c:pt>
                <c:pt idx="4">
                  <c:v>44958</c:v>
                </c:pt>
                <c:pt idx="5">
                  <c:v>44986</c:v>
                </c:pt>
                <c:pt idx="6">
                  <c:v>45017</c:v>
                </c:pt>
                <c:pt idx="7">
                  <c:v>45047</c:v>
                </c:pt>
                <c:pt idx="8">
                  <c:v>45078</c:v>
                </c:pt>
                <c:pt idx="9">
                  <c:v>45108</c:v>
                </c:pt>
                <c:pt idx="10">
                  <c:v>45139</c:v>
                </c:pt>
                <c:pt idx="11">
                  <c:v>45170</c:v>
                </c:pt>
                <c:pt idx="12">
                  <c:v>45200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2268765</c:v>
                </c:pt>
                <c:pt idx="1">
                  <c:v>2275055</c:v>
                </c:pt>
                <c:pt idx="2">
                  <c:v>2278877</c:v>
                </c:pt>
                <c:pt idx="3">
                  <c:v>2271145</c:v>
                </c:pt>
                <c:pt idx="4">
                  <c:v>2275835</c:v>
                </c:pt>
                <c:pt idx="5">
                  <c:v>2278788</c:v>
                </c:pt>
                <c:pt idx="6">
                  <c:v>2258081</c:v>
                </c:pt>
                <c:pt idx="7">
                  <c:v>2248462</c:v>
                </c:pt>
                <c:pt idx="8">
                  <c:v>2247789</c:v>
                </c:pt>
                <c:pt idx="9">
                  <c:v>2243989</c:v>
                </c:pt>
                <c:pt idx="10">
                  <c:v>2265071</c:v>
                </c:pt>
                <c:pt idx="11">
                  <c:v>2272491</c:v>
                </c:pt>
                <c:pt idx="12">
                  <c:v>2276880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44835</c:v>
                </c:pt>
                <c:pt idx="1">
                  <c:v>44866</c:v>
                </c:pt>
                <c:pt idx="2">
                  <c:v>44896</c:v>
                </c:pt>
                <c:pt idx="3">
                  <c:v>44927</c:v>
                </c:pt>
                <c:pt idx="4">
                  <c:v>44958</c:v>
                </c:pt>
                <c:pt idx="5">
                  <c:v>44986</c:v>
                </c:pt>
                <c:pt idx="6">
                  <c:v>45017</c:v>
                </c:pt>
                <c:pt idx="7">
                  <c:v>45047</c:v>
                </c:pt>
                <c:pt idx="8">
                  <c:v>45078</c:v>
                </c:pt>
                <c:pt idx="9">
                  <c:v>45108</c:v>
                </c:pt>
                <c:pt idx="10">
                  <c:v>45139</c:v>
                </c:pt>
                <c:pt idx="11">
                  <c:v>45170</c:v>
                </c:pt>
                <c:pt idx="12">
                  <c:v>45200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1547859</c:v>
                </c:pt>
                <c:pt idx="1">
                  <c:v>1559510</c:v>
                </c:pt>
                <c:pt idx="2">
                  <c:v>1565502</c:v>
                </c:pt>
                <c:pt idx="3">
                  <c:v>1580146</c:v>
                </c:pt>
                <c:pt idx="4">
                  <c:v>1589740</c:v>
                </c:pt>
                <c:pt idx="5">
                  <c:v>1598686</c:v>
                </c:pt>
                <c:pt idx="6">
                  <c:v>1589754</c:v>
                </c:pt>
                <c:pt idx="7">
                  <c:v>1595541</c:v>
                </c:pt>
                <c:pt idx="8">
                  <c:v>1599122</c:v>
                </c:pt>
                <c:pt idx="9">
                  <c:v>1602973</c:v>
                </c:pt>
                <c:pt idx="10">
                  <c:v>1639584</c:v>
                </c:pt>
                <c:pt idx="11">
                  <c:v>1646528</c:v>
                </c:pt>
                <c:pt idx="12">
                  <c:v>1652285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44835</c:v>
                </c:pt>
                <c:pt idx="1">
                  <c:v>44866</c:v>
                </c:pt>
                <c:pt idx="2">
                  <c:v>44896</c:v>
                </c:pt>
                <c:pt idx="3">
                  <c:v>44927</c:v>
                </c:pt>
                <c:pt idx="4">
                  <c:v>44958</c:v>
                </c:pt>
                <c:pt idx="5">
                  <c:v>44986</c:v>
                </c:pt>
                <c:pt idx="6">
                  <c:v>45017</c:v>
                </c:pt>
                <c:pt idx="7">
                  <c:v>45047</c:v>
                </c:pt>
                <c:pt idx="8">
                  <c:v>45078</c:v>
                </c:pt>
                <c:pt idx="9">
                  <c:v>45108</c:v>
                </c:pt>
                <c:pt idx="10">
                  <c:v>45139</c:v>
                </c:pt>
                <c:pt idx="11">
                  <c:v>45170</c:v>
                </c:pt>
                <c:pt idx="12">
                  <c:v>45200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696558</c:v>
                </c:pt>
                <c:pt idx="1">
                  <c:v>691019</c:v>
                </c:pt>
                <c:pt idx="2">
                  <c:v>691384</c:v>
                </c:pt>
                <c:pt idx="3">
                  <c:v>687133</c:v>
                </c:pt>
                <c:pt idx="4">
                  <c:v>688115</c:v>
                </c:pt>
                <c:pt idx="5">
                  <c:v>688666</c:v>
                </c:pt>
                <c:pt idx="6">
                  <c:v>687232</c:v>
                </c:pt>
                <c:pt idx="7">
                  <c:v>687604</c:v>
                </c:pt>
                <c:pt idx="8">
                  <c:v>688223</c:v>
                </c:pt>
                <c:pt idx="9">
                  <c:v>687681</c:v>
                </c:pt>
                <c:pt idx="10">
                  <c:v>687079</c:v>
                </c:pt>
                <c:pt idx="11">
                  <c:v>686739</c:v>
                </c:pt>
                <c:pt idx="12">
                  <c:v>684603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44835</c:v>
                </c:pt>
                <c:pt idx="1">
                  <c:v>44866</c:v>
                </c:pt>
                <c:pt idx="2">
                  <c:v>44896</c:v>
                </c:pt>
                <c:pt idx="3">
                  <c:v>44927</c:v>
                </c:pt>
                <c:pt idx="4">
                  <c:v>44958</c:v>
                </c:pt>
                <c:pt idx="5">
                  <c:v>44986</c:v>
                </c:pt>
                <c:pt idx="6">
                  <c:v>45017</c:v>
                </c:pt>
                <c:pt idx="7">
                  <c:v>45047</c:v>
                </c:pt>
                <c:pt idx="8">
                  <c:v>45078</c:v>
                </c:pt>
                <c:pt idx="9">
                  <c:v>45108</c:v>
                </c:pt>
                <c:pt idx="10">
                  <c:v>45139</c:v>
                </c:pt>
                <c:pt idx="11">
                  <c:v>45170</c:v>
                </c:pt>
                <c:pt idx="12">
                  <c:v>45200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176876</c:v>
                </c:pt>
                <c:pt idx="1">
                  <c:v>177761</c:v>
                </c:pt>
                <c:pt idx="2">
                  <c:v>178536</c:v>
                </c:pt>
                <c:pt idx="3">
                  <c:v>180918</c:v>
                </c:pt>
                <c:pt idx="4">
                  <c:v>182023</c:v>
                </c:pt>
                <c:pt idx="5">
                  <c:v>183397</c:v>
                </c:pt>
                <c:pt idx="6">
                  <c:v>184054</c:v>
                </c:pt>
                <c:pt idx="7">
                  <c:v>185189</c:v>
                </c:pt>
                <c:pt idx="8">
                  <c:v>187017</c:v>
                </c:pt>
                <c:pt idx="9">
                  <c:v>187975</c:v>
                </c:pt>
                <c:pt idx="10">
                  <c:v>192754</c:v>
                </c:pt>
                <c:pt idx="11">
                  <c:v>193943</c:v>
                </c:pt>
                <c:pt idx="12">
                  <c:v>195197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0.40476</cdr:x>
      <cdr:y>0.43032</cdr:y>
    </cdr:from>
    <cdr:to>
      <cdr:x>0.71265</cdr:x>
      <cdr:y>0.70381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3075935" y="1801781"/>
          <a:ext cx="2339781" cy="1145122"/>
          <a:chOff x="2230277" y="1874237"/>
          <a:chExt cx="3103863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30277" y="2438065"/>
            <a:ext cx="3103863" cy="78292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4 962 188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17.11.2023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17.11.2023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0488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aikakausmedia.fi/ajankohtaista/ajankohtaista-aikakausmedioista/2023/uusi-audiopalvelu-briif-kokoaa-parhaat-aikakauslehtijutut-yhden-kuukausimaksun-alle/" TargetMode="Externa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aikakausmedia.fi/ajankohtaista/ajankohtaista-aikakausmedioista/2023/lokakuun-parhaissa-mainoksissa-tehdaan-ilmastotekoja-ja-luotetaan-suomalaiseen-designiin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aikakausmedia.fi/ajankohtaista/ajankohtaista-aikakausmedioista/2023/poromies-lehden-paatoimittaja-anne-ollilalle-porot-ovat-tapa-kiinnittya-maailmaan/" TargetMode="Externa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aikakausmedia.fi/ajankohtaista/ajankohtaista-aikakausmedioista/2023/myytit-ihmiset-ja-maagiset-numerot-nain-semiootikko-rakentaa-erottuvan-kannen/" TargetMode="Externa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aikakausmedia.fi/uutiskirje/" TargetMode="Externa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Lokakuu 2023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X:ssä</a:t>
            </a:r>
            <a:br>
              <a:rPr lang="fi-FI" sz="3200" dirty="0"/>
            </a:br>
            <a:r>
              <a:rPr lang="fi-FI" sz="3200" dirty="0"/>
              <a:t>10/2022 – 10/2023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885333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X-tilien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10/2022 – 10/2023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43241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10/2022 – 10/2023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730262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Tiktokissa</a:t>
            </a:r>
            <a:br>
              <a:rPr lang="fi-FI" sz="3200" dirty="0"/>
            </a:br>
            <a:r>
              <a:rPr lang="fi-FI" sz="3200" dirty="0"/>
              <a:t>10/2022 – 10/2023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749446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84864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lokakuu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82510684"/>
              </p:ext>
            </p:extLst>
          </p:nvPr>
        </p:nvGraphicFramePr>
        <p:xfrm>
          <a:off x="1158466" y="1410789"/>
          <a:ext cx="4785132" cy="456452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246 330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240 375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211 669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4767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194 111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186 364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182 983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176 754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130 444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128 204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124 862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602415"/>
              </p:ext>
            </p:extLst>
          </p:nvPr>
        </p:nvGraphicFramePr>
        <p:xfrm>
          <a:off x="6344421" y="1410790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104 625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96 396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85 780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78 767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75 652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75 540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72 110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68 886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68 138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62 995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X:ssä,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tykkääjiä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lokakuu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3964269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141 000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84 000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340122"/>
              </p:ext>
            </p:extLst>
          </p:nvPr>
        </p:nvGraphicFramePr>
        <p:xfrm>
          <a:off x="6344421" y="1410790"/>
          <a:ext cx="4785132" cy="45160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lokakuu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4910940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122 015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83 585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70 560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68 112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62 252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60 464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57 501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52 883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45 819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42 359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052827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41 163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40 070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39 552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36 039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34 325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31 548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31 541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31 409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29 989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28 793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X:ssä</a:t>
            </a:r>
            <a:r>
              <a:rPr lang="fi-FI" sz="3000" dirty="0">
                <a:solidFill>
                  <a:schemeClr val="accent1"/>
                </a:solidFill>
              </a:rPr>
              <a:t> TOP 20 / lokakuu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9033875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187 998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142 314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50 261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18 882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18 216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17 677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14 914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13 080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11 547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11 314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377255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9 646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9 610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9 540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8 644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7 788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7 142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6 703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6 426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5 876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5 538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lokakuu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01626891"/>
              </p:ext>
            </p:extLst>
          </p:nvPr>
        </p:nvGraphicFramePr>
        <p:xfrm>
          <a:off x="1208162" y="1410789"/>
          <a:ext cx="4785132" cy="45776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7 410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5 990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7211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59CA4CB6-7BF2-5E49-4114-867E774842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338479"/>
              </p:ext>
            </p:extLst>
          </p:nvPr>
        </p:nvGraphicFramePr>
        <p:xfrm>
          <a:off x="6298100" y="1410789"/>
          <a:ext cx="4785132" cy="457224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15 273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8 447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43709"/>
            <a:ext cx="4799012" cy="1231900"/>
          </a:xfrm>
        </p:spPr>
        <p:txBody>
          <a:bodyPr>
            <a:noAutofit/>
          </a:bodyPr>
          <a:lstStyle/>
          <a:p>
            <a:r>
              <a:rPr lang="fi-FI" sz="3400" dirty="0"/>
              <a:t>Lokakuun oleelliset</a:t>
            </a:r>
            <a:endParaRPr lang="en-FI" sz="3400" dirty="0"/>
          </a:p>
        </p:txBody>
      </p:sp>
      <p:pic>
        <p:nvPicPr>
          <p:cNvPr id="9" name="Picture Placeholder 8" descr="A person sitting in a window looking at his phone&#10;&#10;Description automatically generated">
            <a:extLst>
              <a:ext uri="{FF2B5EF4-FFF2-40B4-BE49-F238E27FC236}">
                <a16:creationId xmlns:a16="http://schemas.microsoft.com/office/drawing/2014/main" id="{94245479-D993-DA77-3B83-2017EACE18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51" b="1351"/>
          <a:stretch/>
        </p:blipFill>
        <p:spPr/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89698F5-380D-5EB9-2A71-FAF5B246EF2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134466"/>
            <a:ext cx="5046785" cy="3679825"/>
          </a:xfrm>
        </p:spPr>
        <p:txBody>
          <a:bodyPr anchor="ctr">
            <a:noAutofit/>
          </a:bodyPr>
          <a:lstStyle/>
          <a:p>
            <a:pPr fontAlgn="b"/>
            <a:r>
              <a:rPr lang="fi-FI" sz="1400" dirty="0" err="1"/>
              <a:t>Aikakausmedioilla</a:t>
            </a:r>
            <a:r>
              <a:rPr lang="fi-FI" sz="1400" dirty="0"/>
              <a:t> oli yhteensä 4 962 188 seuraajaa.</a:t>
            </a:r>
          </a:p>
          <a:p>
            <a:pPr fontAlgn="b"/>
            <a:r>
              <a:rPr lang="fi-FI" sz="1400" dirty="0"/>
              <a:t>Uusia seuraajia saatiin kuukauden aikana 11 176.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Eniten yleisöään kasvattivat Yhteishyvä (+1 081), Avotakka (+991) ja </a:t>
            </a:r>
            <a:r>
              <a:rPr lang="fi-FI" sz="1400" dirty="0" err="1"/>
              <a:t>Kaksplus</a:t>
            </a:r>
            <a:r>
              <a:rPr lang="fi-FI" sz="1400" dirty="0"/>
              <a:t> (+959).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Avotakka nousi Unelmien </a:t>
            </a:r>
            <a:r>
              <a:rPr lang="fi-FI" sz="1400" dirty="0" err="1"/>
              <a:t>Talo&amp;Kodin</a:t>
            </a:r>
            <a:r>
              <a:rPr lang="fi-FI" sz="1400" dirty="0"/>
              <a:t> ohi 18. suurimmaksi lehdeksi kokonaisseuraajamäärässä mitattuna.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X:ssä (entinen Twitter) seuraajamäärä jatkoi laskuaan jo neljättä kuukautta. X:n seuraajien osuus koko someyleisöstä on laskenut 0,7 prosenttiyksikköä viime vuoteen verrattuna.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56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TikTokissa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lokakuu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82828169"/>
              </p:ext>
            </p:extLst>
          </p:nvPr>
        </p:nvGraphicFramePr>
        <p:xfrm>
          <a:off x="3703434" y="1410789"/>
          <a:ext cx="4785132" cy="457224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TikTok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6 002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GTi-Magazine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3 927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3 234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2 749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784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lokakuu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58853753"/>
              </p:ext>
            </p:extLst>
          </p:nvPr>
        </p:nvGraphicFramePr>
        <p:xfrm>
          <a:off x="1158466" y="1410789"/>
          <a:ext cx="4785132" cy="458332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666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28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61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Kaksplus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208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71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Kaikkien aikojen Joulu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TAUKO Magazine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570952"/>
              </p:ext>
            </p:extLst>
          </p:nvPr>
        </p:nvGraphicFramePr>
        <p:xfrm>
          <a:off x="6344421" y="1410790"/>
          <a:ext cx="4785132" cy="46563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3692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5997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Taide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161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34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Maailman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45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537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6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Seura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537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Viini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↑81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5997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DigiKuva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↑66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X:ssä,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lokakuu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85915601"/>
              </p:ext>
            </p:extLst>
          </p:nvPr>
        </p:nvGraphicFramePr>
        <p:xfrm>
          <a:off x="3703434" y="1410786"/>
          <a:ext cx="4785132" cy="455970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26763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5464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Avotakka, </a:t>
                      </a:r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Kaksplus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, Yhteishyvä</a:t>
                      </a:r>
                    </a:p>
                  </a:txBody>
                  <a:tcPr marL="9525" marR="9525" marT="9525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5464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Seura, Metsästys ja Kalastus</a:t>
                      </a:r>
                    </a:p>
                  </a:txBody>
                  <a:tcPr marL="9525" marR="9525" marT="9525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510251"/>
                  </a:ext>
                </a:extLst>
              </a:tr>
              <a:tr h="13493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Antiikki &amp; Design, </a:t>
                      </a:r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DigiKuva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, Erä, Kippari, Kotimaa, Riffi, Suomen Lääkärilehti, TAITO, Terassi-lehti</a:t>
                      </a:r>
                    </a:p>
                  </a:txBody>
                  <a:tcPr marL="9525" marR="9525" marT="9525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61663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Käytännön Maamies, TAUKO Magazine, VIVA</a:t>
                      </a:r>
                    </a:p>
                  </a:txBody>
                  <a:tcPr marL="9525" marR="9525" marT="9525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61663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2700" marR="12700" marT="12700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Kello &amp; Kulta, </a:t>
                      </a:r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Print&amp;Media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30578"/>
                  </a:ext>
                </a:extLst>
              </a:tr>
              <a:tr h="61663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2700" marR="12700" marT="12700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Linja</a:t>
                      </a:r>
                    </a:p>
                  </a:txBody>
                  <a:tcPr marL="9525" marR="9525" marT="9525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67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lokakuu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94690567"/>
              </p:ext>
            </p:extLst>
          </p:nvPr>
        </p:nvGraphicFramePr>
        <p:xfrm>
          <a:off x="3703434" y="1410788"/>
          <a:ext cx="4785132" cy="4532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2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Kaikkien aikojen Joulu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TAUKO Magazine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Taide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Maailman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Viini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X:ssä</a:t>
            </a:r>
            <a:r>
              <a:rPr lang="fi-FI" sz="3000" dirty="0">
                <a:solidFill>
                  <a:schemeClr val="accent1"/>
                </a:solidFill>
              </a:rPr>
              <a:t> TOP 10 / lokakuu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45577624"/>
              </p:ext>
            </p:extLst>
          </p:nvPr>
        </p:nvGraphicFramePr>
        <p:xfrm>
          <a:off x="3703434" y="1410788"/>
          <a:ext cx="4785132" cy="495466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288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Viisas Raha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Osuustoiminta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Maailman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928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Arkkitehtiuutiset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8998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Arkkitehti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90641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Talentia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16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/>
              <a:t>11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lokakuu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Aku Ankka     Allergia, Iho &amp; Astma     Anna     Antiikki &amp; Design     Apteekkarilehti     Apu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Arkkitehti     Arkkitehtiuutiset     Aromi     Arvopaperi     Ase &amp; Erä     ASE-lehti     Askel     Auto Bild Suomi     Automaatioväylä     Avotakka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Demokraatti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Eeva     Elintarvike ja Terveys     Elämä     Erä     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Gloria     Glorian Koti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GTi-Magazine     Hevoshullu     Hevosmaailma     Hifimaailma     Hiihto     HR Viesti     HS Meidän perhe     Hymy     Hyvä terveys     Ihana     Image     Improbatur     Insinööri     Juoksija     Kaikkien aikojen Joulu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Kamera-lehti     Katso     Kauneimmat Käsityöt     Kauneus &amp; Terveys     Kauppalehti Fakta     Kehittyvä kauppa     Kello &amp; Kulta     Kiinteistö &amp; energia     Kippari     Kissafani     Kodin Kuvalehti     Kodin Pellervo     Koiramme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Konekuriiri     Konepörssi     Koneviesti     Koti ja keittiö     Koti ja maaseutu     Kotiliesi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Kotilääkäri     Kotimaa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Kotipuutarha     Kotitalo     Kotivinkki     Koululainen     K-Ruoka     Kuluttaja     Kuntalehti     Kuntatekniikka     Kunto Plus     Käytännön Maamies     Lapsen Maailma     Lastenkirkko     Lastenmaa     Leivotaan     Linja     Luontaisterveys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Lätta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bladet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Maailman Kuvalehti     Maalla     Maku     Matka     Me Naiset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Metsätrans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Meidän Mökki     Meidän Talo     Meillä kotona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Metsälehti     Metsästys ja Kalastus</a:t>
            </a:r>
            <a:r>
              <a:rPr lang="fi-FI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Metsästäjä     Mikrobitti     Mondo     Moottori     Motiivi     Museo     … 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11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lokakuu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Nuotta     Nyyrikki     Oma PIHA     Opettaja     Osuustoiminta     Palokuntalainen     Parnasso     Pelastustieto     Pelit     Perusta     Pieni on Suurin     Pinni     Pirkka     Polemiikki     Poromies     Potilaan Lääkärilehti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Rakennuslehti     Rakennustaito     Reserviläinen     Riffi     RONDO Classic     Sairaanhoitaja     Sana     Sanansaattaja     Sauna-lehti     Seiska     Selkosanomat     Seura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Sielunpeili     Siivet     Soppa365     Sosiaalivakuutus     Sport     Suomen Autolehti     Suomen Hammaslääkärilehti     Suomen Kiinteistölehti     Suomen Kuvalehti     Suomen Luonto     Suomen Lääkärilehti     Suomen Sotilas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Super     Suuri Käsityö     Sähkömaailma     Taide     TAITO     Talentia     Talomestari     Talotekniikka     Talouselämä     Taloustaito     TAUKO Magazine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Tee Itse     Tehy-lehti     Tekniikan Maailma     Tekniikka &amp; Talous     Terassi-lehti     Tiede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Luonto     Tieteen Kuvalehti     Tieteen Kuvalehti Historia     Tilisanomat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TM Rakennusmaailma     Tosi Elämää     Trendi     TTT-lehti     Tukilinja     Tunne &amp; Mieli     Tuulilasi     TV-maailma     Ulkopolitiikka     Ultra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Uusiouutiset     V8-Magazine     Valitut Palat - Reader's Digest     Vapaa-ajan Kalastaja     Vapaussoturi     Vauhdin Maailma     Vene     Venemestari     Vepsäläinen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Sisustamo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Verotus     Viherpiha     Viini     Viisas Raha     Vinkki     Vitriini     VIVA     Voi hyvin     X     Yhteishyvä     Yliopisto     Ylioppilaslehti     Ympäristö ja Terveys     Yrittäjä Plus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/>
              <a:t>lokakuu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2000" b="1" u="sng" dirty="0">
                <a:latin typeface="Neue Haas Unica W1G" panose="020B0504030206020203" pitchFamily="34" charset="0"/>
              </a:rPr>
              <a:t>Poistetut</a:t>
            </a:r>
            <a:r>
              <a:rPr lang="fi-FI" sz="2000" dirty="0"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latin typeface="Neue Haas Unica W1G" panose="020B0504030206020203" pitchFamily="34" charset="0"/>
              </a:rPr>
              <a:t>|  vaikutus -1 710 seuraajaa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Kotitalo</a:t>
            </a:r>
            <a:r>
              <a:rPr lang="en-GB" sz="1600" dirty="0"/>
              <a:t>: X</a:t>
            </a:r>
          </a:p>
          <a:p>
            <a:pPr marL="0" indent="0">
              <a:lnSpc>
                <a:spcPct val="150000"/>
              </a:lnSpc>
            </a:pPr>
            <a:endParaRPr lang="fi-FI" sz="1600" i="1" dirty="0">
              <a:latin typeface="Neue Haas Unica W1G" panose="020B0504030206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9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lokakuu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X (ent. Twitter)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+0,7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384624"/>
              </p:ext>
            </p:extLst>
          </p:nvPr>
        </p:nvGraphicFramePr>
        <p:xfrm>
          <a:off x="-34290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8908-3476-12D2-9884-C2014DB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4786"/>
            <a:ext cx="10515600" cy="1292086"/>
          </a:xfrm>
        </p:spPr>
        <p:txBody>
          <a:bodyPr/>
          <a:lstStyle/>
          <a:p>
            <a:r>
              <a:rPr lang="en-FI" dirty="0"/>
              <a:t>Ajankohtaista aikakausmedioista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F4BD-B3B9-E5D1-4F91-658DE06DB05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3726003"/>
            <a:ext cx="8824801" cy="3131997"/>
          </a:xfrm>
        </p:spPr>
        <p:txBody>
          <a:bodyPr/>
          <a:lstStyle/>
          <a:p>
            <a:r>
              <a:rPr lang="en-FI" dirty="0"/>
              <a:t>Luitko jo nämä?</a:t>
            </a:r>
          </a:p>
        </p:txBody>
      </p:sp>
    </p:spTree>
    <p:extLst>
      <p:ext uri="{BB962C8B-B14F-4D97-AF65-F5344CB8AC3E}">
        <p14:creationId xmlns:p14="http://schemas.microsoft.com/office/powerpoint/2010/main" val="2383063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1276107"/>
            <a:ext cx="5112325" cy="2101785"/>
          </a:xfrm>
        </p:spPr>
        <p:txBody>
          <a:bodyPr>
            <a:noAutofit/>
          </a:bodyPr>
          <a:lstStyle/>
          <a:p>
            <a:r>
              <a:rPr lang="fi-FI" sz="3000" dirty="0"/>
              <a:t>Uusi </a:t>
            </a:r>
            <a:r>
              <a:rPr lang="fi-FI" sz="3000" dirty="0" err="1"/>
              <a:t>audiopalvelu</a:t>
            </a:r>
            <a:r>
              <a:rPr lang="fi-FI" sz="3000" dirty="0"/>
              <a:t> </a:t>
            </a:r>
            <a:r>
              <a:rPr lang="fi-FI" sz="3000" dirty="0" err="1"/>
              <a:t>Briif</a:t>
            </a:r>
            <a:r>
              <a:rPr lang="fi-FI" sz="3000" dirty="0"/>
              <a:t> kokoaa parhaat aikakauslehtijutut yhden kuukausimaksun alle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377892"/>
            <a:ext cx="479742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 err="1"/>
              <a:t>Briif</a:t>
            </a:r>
            <a:r>
              <a:rPr lang="fi-FI" sz="1600" dirty="0"/>
              <a:t> on uusi äänilehtisovellus, joka tarjoaa laatujournalismia uusille yleisöille. Palvelussa on kuunneltavissa esimerkiksi Trendin, Kauppalehti Option, Tekniikan Maailman ja Suomen Kuvalehden juttuja. 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juttu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A8F3D0-770A-B68A-E082-B75588122D85}"/>
              </a:ext>
            </a:extLst>
          </p:cNvPr>
          <p:cNvSpPr txBox="1"/>
          <p:nvPr/>
        </p:nvSpPr>
        <p:spPr>
          <a:xfrm>
            <a:off x="0" y="6474123"/>
            <a:ext cx="2243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chemeClr val="accent1"/>
                </a:solidFill>
                <a:latin typeface="Neue Haas Unica Pro Light" panose="020B0404030206020203" pitchFamily="34" charset="77"/>
              </a:rPr>
              <a:t>Kuva: Anniina Nissinen</a:t>
            </a:r>
            <a:endParaRPr lang="en-FI" sz="900" dirty="0">
              <a:solidFill>
                <a:schemeClr val="accent1"/>
              </a:solidFill>
              <a:latin typeface="Neue Haas Unica Pro Light" panose="020B0404030206020203" pitchFamily="34" charset="77"/>
            </a:endParaRPr>
          </a:p>
        </p:txBody>
      </p:sp>
      <p:pic>
        <p:nvPicPr>
          <p:cNvPr id="8" name="Picture Placeholder 7" descr="A person with her hand on her chin&#10;&#10;Description automatically generated">
            <a:extLst>
              <a:ext uri="{FF2B5EF4-FFF2-40B4-BE49-F238E27FC236}">
                <a16:creationId xmlns:a16="http://schemas.microsoft.com/office/drawing/2014/main" id="{05480837-BA12-3743-F114-E89D780D47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6875" r="26875"/>
          <a:stretch>
            <a:fillRect/>
          </a:stretch>
        </p:blipFill>
        <p:spPr/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DBEDC46-45AF-4787-292F-08A3E006A723}"/>
              </a:ext>
            </a:extLst>
          </p:cNvPr>
          <p:cNvSpPr txBox="1">
            <a:spLocks/>
          </p:cNvSpPr>
          <p:nvPr/>
        </p:nvSpPr>
        <p:spPr>
          <a:xfrm rot="16200000">
            <a:off x="-950762" y="5484876"/>
            <a:ext cx="2243581" cy="342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solidFill>
                  <a:schemeClr val="bg1"/>
                </a:solidFill>
              </a:rPr>
              <a:t>Kuva: Mona Salminen</a:t>
            </a:r>
          </a:p>
        </p:txBody>
      </p:sp>
    </p:spTree>
    <p:extLst>
      <p:ext uri="{BB962C8B-B14F-4D97-AF65-F5344CB8AC3E}">
        <p14:creationId xmlns:p14="http://schemas.microsoft.com/office/powerpoint/2010/main" val="1244053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9" y="3397613"/>
            <a:ext cx="4473876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Lokakuun Kuukauden </a:t>
            </a:r>
            <a:r>
              <a:rPr lang="fi-FI" sz="1600" dirty="0" err="1"/>
              <a:t>aikkarimainos</a:t>
            </a:r>
            <a:r>
              <a:rPr lang="fi-FI" sz="1600" dirty="0"/>
              <a:t> -kisan voitti Alkon </a:t>
            </a:r>
            <a:r>
              <a:rPr lang="fi-FI" sz="1600" i="1" dirty="0"/>
              <a:t>Pakkaus ei ole makuasia, vaan ilmastoasia</a:t>
            </a:r>
            <a:r>
              <a:rPr lang="fi-FI" sz="1600" dirty="0"/>
              <a:t>. Tyylikkään ja minimalistisen </a:t>
            </a:r>
            <a:r>
              <a:rPr lang="fi-FI" sz="1600" dirty="0" err="1"/>
              <a:t>toteuksen</a:t>
            </a:r>
            <a:r>
              <a:rPr lang="fi-FI" sz="1600" dirty="0"/>
              <a:t> tarkoituksena on nostaa tietoisuutta vaihtoehtoisista pakkauksista ja niiden ympäristövaikutuksista. Kisassa menestyivät myös Aarikka ja </a:t>
            </a:r>
            <a:r>
              <a:rPr lang="fi-FI" sz="1600" dirty="0" err="1"/>
              <a:t>OptiiCat</a:t>
            </a:r>
            <a:r>
              <a:rPr lang="fi-FI" sz="1600" dirty="0"/>
              <a:t>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juttu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4" y="1209748"/>
            <a:ext cx="4895995" cy="1862283"/>
          </a:xfrm>
        </p:spPr>
        <p:txBody>
          <a:bodyPr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Lokakuun parhaissa mainoksissa tehdään ilmastotekoja ja luotetaan suomalaiseen designiin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97016-704D-20B9-84C1-33810A0A806E}"/>
              </a:ext>
            </a:extLst>
          </p:cNvPr>
          <p:cNvSpPr txBox="1"/>
          <p:nvPr/>
        </p:nvSpPr>
        <p:spPr>
          <a:xfrm>
            <a:off x="11014364" y="6474122"/>
            <a:ext cx="14477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rgbClr val="FFF6FA"/>
                </a:solidFill>
                <a:latin typeface="Neue Haas Unica Pro Light" panose="020B0404030206020203" pitchFamily="34" charset="77"/>
              </a:rPr>
              <a:t>Kuva: </a:t>
            </a:r>
            <a:r>
              <a:rPr lang="fi-FI" sz="900" dirty="0" err="1">
                <a:solidFill>
                  <a:srgbClr val="FFF6FA"/>
                </a:solidFill>
                <a:latin typeface="Neue Haas Unica Pro Light" panose="020B0404030206020203" pitchFamily="34" charset="77"/>
              </a:rPr>
              <a:t>Unsplash</a:t>
            </a:r>
            <a:endParaRPr lang="en-FI" sz="900" dirty="0">
              <a:solidFill>
                <a:srgbClr val="FFF6FA"/>
              </a:solidFill>
              <a:latin typeface="Neue Haas Unica Pro Light" panose="020B0404030206020203" pitchFamily="34" charset="77"/>
            </a:endParaRPr>
          </a:p>
        </p:txBody>
      </p:sp>
      <p:pic>
        <p:nvPicPr>
          <p:cNvPr id="7" name="Picture Placeholder 6" descr="A bottle of wine and a glass of wine&#10;&#10;Description automatically generated">
            <a:extLst>
              <a:ext uri="{FF2B5EF4-FFF2-40B4-BE49-F238E27FC236}">
                <a16:creationId xmlns:a16="http://schemas.microsoft.com/office/drawing/2014/main" id="{3C49CB03-2BC5-EB1A-F2D6-C6181EDE51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2794" b="2794"/>
          <a:stretch>
            <a:fillRect/>
          </a:stretch>
        </p:blipFill>
        <p:spPr/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991F7FC-85EA-1CE6-9478-DF13D5FE7709}"/>
              </a:ext>
            </a:extLst>
          </p:cNvPr>
          <p:cNvSpPr txBox="1">
            <a:spLocks/>
          </p:cNvSpPr>
          <p:nvPr/>
        </p:nvSpPr>
        <p:spPr>
          <a:xfrm rot="16200000">
            <a:off x="10787929" y="5484877"/>
            <a:ext cx="2243581" cy="342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solidFill>
                  <a:schemeClr val="bg1"/>
                </a:solidFill>
              </a:rPr>
              <a:t>Kuva: Alko</a:t>
            </a:r>
          </a:p>
        </p:txBody>
      </p:sp>
    </p:spTree>
    <p:extLst>
      <p:ext uri="{BB962C8B-B14F-4D97-AF65-F5344CB8AC3E}">
        <p14:creationId xmlns:p14="http://schemas.microsoft.com/office/powerpoint/2010/main" val="447551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1276107"/>
            <a:ext cx="5112325" cy="2101785"/>
          </a:xfrm>
        </p:spPr>
        <p:txBody>
          <a:bodyPr>
            <a:noAutofit/>
          </a:bodyPr>
          <a:lstStyle/>
          <a:p>
            <a:r>
              <a:rPr lang="fi-FI" sz="3000" dirty="0"/>
              <a:t>Poromies-lehden päätoimittaja Anne Ollilalle porot ovat tapa kiinnittyä maailmaan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377892"/>
            <a:ext cx="479742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Poronhoidosta ja pohjoisen elämästä kertova Poromies-lehti elää ja hengittää pohjoisen poronhoitokulttuurin mukana. Päätoimittaja Anne Ollila iloitsee siitä, että poronhoitokulttuuri elää pohjoisessa Suomessa vahvana ja erityisesti nuorten naisten määrä alalla on kasvussa. 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juttu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A8F3D0-770A-B68A-E082-B75588122D85}"/>
              </a:ext>
            </a:extLst>
          </p:cNvPr>
          <p:cNvSpPr txBox="1"/>
          <p:nvPr/>
        </p:nvSpPr>
        <p:spPr>
          <a:xfrm>
            <a:off x="0" y="6474123"/>
            <a:ext cx="2243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chemeClr val="accent1"/>
                </a:solidFill>
                <a:latin typeface="Neue Haas Unica Pro Light" panose="020B0404030206020203" pitchFamily="34" charset="77"/>
              </a:rPr>
              <a:t>Kuva: Anniina Nissinen</a:t>
            </a:r>
            <a:endParaRPr lang="en-FI" sz="900" dirty="0">
              <a:solidFill>
                <a:schemeClr val="accent1"/>
              </a:solidFill>
              <a:latin typeface="Neue Haas Unica Pro Light" panose="020B0404030206020203" pitchFamily="34" charset="77"/>
            </a:endParaRPr>
          </a:p>
        </p:txBody>
      </p:sp>
      <p:pic>
        <p:nvPicPr>
          <p:cNvPr id="8" name="Picture Placeholder 7" descr="A person in a pink hat and black jacket with a reindeer&#10;&#10;Description automatically generated">
            <a:extLst>
              <a:ext uri="{FF2B5EF4-FFF2-40B4-BE49-F238E27FC236}">
                <a16:creationId xmlns:a16="http://schemas.microsoft.com/office/drawing/2014/main" id="{C86310C2-F693-A164-26FB-DA4213AB56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661" r="22661"/>
          <a:stretch>
            <a:fillRect/>
          </a:stretch>
        </p:blipFill>
        <p:spPr/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D094E91-61EA-DB4F-5A6B-FAF109E0863E}"/>
              </a:ext>
            </a:extLst>
          </p:cNvPr>
          <p:cNvSpPr txBox="1">
            <a:spLocks/>
          </p:cNvSpPr>
          <p:nvPr/>
        </p:nvSpPr>
        <p:spPr>
          <a:xfrm rot="16200000">
            <a:off x="-535555" y="535554"/>
            <a:ext cx="1413166" cy="342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900" dirty="0">
                <a:solidFill>
                  <a:schemeClr val="bg1"/>
                </a:solidFill>
              </a:rPr>
              <a:t>Kuva: Jouni </a:t>
            </a:r>
            <a:r>
              <a:rPr lang="fi-FI" sz="900" dirty="0" err="1">
                <a:solidFill>
                  <a:schemeClr val="bg1"/>
                </a:solidFill>
              </a:rPr>
              <a:t>Porsanger</a:t>
            </a:r>
            <a:endParaRPr lang="fi-FI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28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9" y="3274621"/>
            <a:ext cx="4473876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Semiootikko ja markkinointitutkija Vaula </a:t>
            </a:r>
            <a:r>
              <a:rPr lang="fi-FI" sz="1600" dirty="0" err="1"/>
              <a:t>Norrena</a:t>
            </a:r>
            <a:r>
              <a:rPr lang="fi-FI" sz="1600" dirty="0"/>
              <a:t> tietää, mitkä elementit tekevät aikakauslehtikannesta houkuttelevan. Lue jutusta Vaulan vinkit erottuvan kannen tekemiseen!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4" y="1412338"/>
            <a:ext cx="5540301" cy="1862283"/>
          </a:xfrm>
        </p:spPr>
        <p:txBody>
          <a:bodyPr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Myytit, ihmiset ja maagiset numerot – näin semiootikko rakentaa erottuvan kannen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DDF3B-B78B-067C-7FCE-8277400FE137}"/>
              </a:ext>
            </a:extLst>
          </p:cNvPr>
          <p:cNvSpPr txBox="1"/>
          <p:nvPr/>
        </p:nvSpPr>
        <p:spPr>
          <a:xfrm>
            <a:off x="10218516" y="6474123"/>
            <a:ext cx="2243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FI" sz="900" dirty="0">
                <a:solidFill>
                  <a:srgbClr val="FFF6FA"/>
                </a:solidFill>
                <a:latin typeface="Neue Haas Unica Pro Light" panose="020B0404030206020203" pitchFamily="34" charset="77"/>
              </a:rPr>
              <a:t>Kuvitus: </a:t>
            </a:r>
            <a:r>
              <a:rPr lang="en-GB" sz="900" dirty="0" err="1">
                <a:solidFill>
                  <a:srgbClr val="FFF6FA"/>
                </a:solidFill>
                <a:latin typeface="Neue Haas Unica Pro Light" panose="020B0404030206020203" pitchFamily="34" charset="77"/>
              </a:rPr>
              <a:t>Niina</a:t>
            </a:r>
            <a:r>
              <a:rPr lang="en-GB" sz="900" dirty="0">
                <a:solidFill>
                  <a:srgbClr val="FFF6FA"/>
                </a:solidFill>
                <a:latin typeface="Neue Haas Unica Pro Light" panose="020B0404030206020203" pitchFamily="34" charset="77"/>
              </a:rPr>
              <a:t> </a:t>
            </a:r>
            <a:r>
              <a:rPr lang="en-GB" sz="900" dirty="0" err="1">
                <a:solidFill>
                  <a:srgbClr val="FFF6FA"/>
                </a:solidFill>
                <a:latin typeface="Neue Haas Unica Pro Light" panose="020B0404030206020203" pitchFamily="34" charset="77"/>
              </a:rPr>
              <a:t>Behm</a:t>
            </a:r>
            <a:r>
              <a:rPr lang="en-GB" sz="900" dirty="0">
                <a:solidFill>
                  <a:srgbClr val="FFF6FA"/>
                </a:solidFill>
                <a:latin typeface="Neue Haas Unica Pro Light" panose="020B0404030206020203" pitchFamily="34" charset="77"/>
              </a:rPr>
              <a:t>, Studio </a:t>
            </a:r>
            <a:r>
              <a:rPr lang="en-GB" sz="900" dirty="0" err="1">
                <a:solidFill>
                  <a:srgbClr val="FFF6FA"/>
                </a:solidFill>
                <a:latin typeface="Neue Haas Unica Pro Light" panose="020B0404030206020203" pitchFamily="34" charset="77"/>
              </a:rPr>
              <a:t>Behm</a:t>
            </a:r>
            <a:endParaRPr lang="en-FI" sz="900" dirty="0">
              <a:solidFill>
                <a:srgbClr val="FFF6FA"/>
              </a:solidFill>
              <a:latin typeface="Neue Haas Unica Pro Light" panose="020B0404030206020203" pitchFamily="34" charset="77"/>
            </a:endParaRPr>
          </a:p>
        </p:txBody>
      </p:sp>
      <p:pic>
        <p:nvPicPr>
          <p:cNvPr id="8" name="Picture Placeholder 7" descr="A group of magazines on a leather surface&#10;&#10;Description automatically generated">
            <a:extLst>
              <a:ext uri="{FF2B5EF4-FFF2-40B4-BE49-F238E27FC236}">
                <a16:creationId xmlns:a16="http://schemas.microsoft.com/office/drawing/2014/main" id="{6727B1A5-820D-00AF-59A1-3CB631CB83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8832" r="39494"/>
          <a:stretch/>
        </p:blipFill>
        <p:spPr>
          <a:xfrm>
            <a:off x="6553202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2546333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1276107"/>
            <a:ext cx="4336471" cy="2101785"/>
          </a:xfrm>
        </p:spPr>
        <p:txBody>
          <a:bodyPr>
            <a:noAutofit/>
          </a:bodyPr>
          <a:lstStyle/>
          <a:p>
            <a:r>
              <a:rPr lang="fi-FI" sz="3000" dirty="0"/>
              <a:t>Saatko jo uutiskirjeemme?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377893"/>
            <a:ext cx="4069361" cy="146427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Jos haluat lukea lisää alan kuulumisista, </a:t>
            </a:r>
            <a:br>
              <a:rPr lang="fi-FI" sz="1600" dirty="0"/>
            </a:br>
            <a:r>
              <a:rPr lang="fi-FI" sz="1600" dirty="0"/>
              <a:t>tilaa aikakausmedioiden ajankohtaiset jutut sähköpostiisi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täältä</a:t>
            </a:r>
            <a:r>
              <a:rPr lang="fi-FI" sz="1600" dirty="0"/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A8F3D0-770A-B68A-E082-B75588122D85}"/>
              </a:ext>
            </a:extLst>
          </p:cNvPr>
          <p:cNvSpPr txBox="1"/>
          <p:nvPr/>
        </p:nvSpPr>
        <p:spPr>
          <a:xfrm>
            <a:off x="0" y="6474123"/>
            <a:ext cx="2243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chemeClr val="accent1"/>
                </a:solidFill>
                <a:latin typeface="Neue Haas Unica Pro Light" panose="020B0404030206020203" pitchFamily="34" charset="77"/>
              </a:rPr>
              <a:t>Kuva: Anniina Nissinen</a:t>
            </a:r>
            <a:endParaRPr lang="en-FI" sz="900" dirty="0">
              <a:solidFill>
                <a:schemeClr val="accent1"/>
              </a:solidFill>
              <a:latin typeface="Neue Haas Unica Pro Light" panose="020B0404030206020203" pitchFamily="34" charset="77"/>
            </a:endParaRPr>
          </a:p>
        </p:txBody>
      </p:sp>
      <p:pic>
        <p:nvPicPr>
          <p:cNvPr id="7" name="Picture Placeholder 6" descr="A person sitting on a ramp with a magazine&#10;&#10;Description automatically generated">
            <a:extLst>
              <a:ext uri="{FF2B5EF4-FFF2-40B4-BE49-F238E27FC236}">
                <a16:creationId xmlns:a16="http://schemas.microsoft.com/office/drawing/2014/main" id="{FCAA0E59-8D50-18B5-DB0B-48A8BE51AD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495" b="6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5752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lokakuu 2023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lokakuussa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+11 176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+4 389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+5 757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X (ent. Twitter)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–2 136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1 254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+344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+1 568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491092"/>
              </p:ext>
            </p:extLst>
          </p:nvPr>
        </p:nvGraphicFramePr>
        <p:xfrm>
          <a:off x="502507" y="2067953"/>
          <a:ext cx="7096898" cy="421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lokakuu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211 aikakausmediaa, joilla oli käytössään yhteensä 581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2,8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839739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lokakuu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23 517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504081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10/2022 – 10/2023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36435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10/2022 – 10/2023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568855"/>
              </p:ext>
            </p:extLst>
          </p:nvPr>
        </p:nvGraphicFramePr>
        <p:xfrm>
          <a:off x="712694" y="1801445"/>
          <a:ext cx="10515600" cy="43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10/2022 – 10/2023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628560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7" ma:contentTypeDescription="Luo uusi asiakirja." ma:contentTypeScope="" ma:versionID="2dfa4b6e57cf83acc36b82f723cfce21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c5315294ab3a212de62baeb916e77f70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B21824-3573-4170-BB97-352BE88B69B2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b8458977-e6f2-40e9-9621-96f4298c6bbe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06D3C93-1689-4E13-8E92-BE6C371488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6825</TotalTime>
  <Words>2406</Words>
  <Application>Microsoft Macintosh PowerPoint</Application>
  <PresentationFormat>Widescreen</PresentationFormat>
  <Paragraphs>732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Canela Medium</vt:lpstr>
      <vt:lpstr>Calibri</vt:lpstr>
      <vt:lpstr>Neue Haas Unica Pro Light</vt:lpstr>
      <vt:lpstr>Clattering</vt:lpstr>
      <vt:lpstr>Neue Haas Unica W1G</vt:lpstr>
      <vt:lpstr>Neue Haas Unica W1G Light</vt:lpstr>
      <vt:lpstr>Neue Haas Unica W1G Medium</vt:lpstr>
      <vt:lpstr>Office Theme</vt:lpstr>
      <vt:lpstr>Aikakausmediat somessa</vt:lpstr>
      <vt:lpstr>Lokakuun oleelliset</vt:lpstr>
      <vt:lpstr>Aikakausmedioiden someyleisö / lokakuu 2023</vt:lpstr>
      <vt:lpstr>Aikakausmedioiden seuraajamäärä / lokakuu 2023</vt:lpstr>
      <vt:lpstr>Aikakausmedioiden somekanavien määrä / lokakuu 2023</vt:lpstr>
      <vt:lpstr>Yleisön keskimääräinen koko /  lokakuu 2023</vt:lpstr>
      <vt:lpstr>Yleisömäärän kehitys kaikissa seuratuissa kanavissa 10/2022 – 10/2023</vt:lpstr>
      <vt:lpstr>Yleisömäärän kehitys Facebookissa 10/2022 – 10/2023</vt:lpstr>
      <vt:lpstr>Yleisömäärän kehitys Instagramissa 10/2022 – 10/2023</vt:lpstr>
      <vt:lpstr>Yleisömäärän kehitys X:ssä 10/2022 – 10/2023</vt:lpstr>
      <vt:lpstr>Yleisömäärän kehitys YouTubessa 10/2022 – 10/2023</vt:lpstr>
      <vt:lpstr>Yleisömäärän kehitys Pinterestissä 10/2022 – 10/2023</vt:lpstr>
      <vt:lpstr>Yleisömäärän kehitys Tiktokissa 10/2022 – 10/2023</vt:lpstr>
      <vt:lpstr>Somen suurimmat</vt:lpstr>
      <vt:lpstr>Eniten seuraajia kaikissa kanavissa TOP 20 / lokakuu 2023</vt:lpstr>
      <vt:lpstr>Eniten tykkääjiä Facebookissa TOP 20 / lokakuu 2023</vt:lpstr>
      <vt:lpstr>Eniten seuraajia Instagramissa TOP 20 / lokakuu 2023</vt:lpstr>
      <vt:lpstr>Eniten seuraajia X:ssä TOP 20 / lokakuu 2023</vt:lpstr>
      <vt:lpstr>Eniten seuraajia YouTubessa ja Pinterestissä TOP 10 /  lokakuu 2023</vt:lpstr>
      <vt:lpstr>Eniten seuraajia TikTokissa TOP 10 /  lokakuu 2023</vt:lpstr>
      <vt:lpstr>Eniten yleisöään  kasvattaneet</vt:lpstr>
      <vt:lpstr>Eniten uusia seuraajia kaikissa kanavissa TOP 20 / lokakuu 2023</vt:lpstr>
      <vt:lpstr>Eniten uusia seuraajia Facebookissa TOP 10 / lokakuu 2023</vt:lpstr>
      <vt:lpstr>Eniten uusia seuraajia Instagramissa TOP 10 / lokakuu 2023</vt:lpstr>
      <vt:lpstr>Eniten uusia seuraajia X:ssä TOP 10 / lokakuu 2023</vt:lpstr>
      <vt:lpstr>Seuratut mediat</vt:lpstr>
      <vt:lpstr>Seurannassa olleet mediat (211 kpl) / lokakuu 2023</vt:lpstr>
      <vt:lpstr>Seurannassa olleet mediat (211 kpl) / lokakuu 2023</vt:lpstr>
      <vt:lpstr>Seurantaan lisätyt ja siitä poistuneet kanavat /  lokakuu 2023</vt:lpstr>
      <vt:lpstr>Ajankohtaista aikakausmedioista</vt:lpstr>
      <vt:lpstr>Uusi audiopalvelu Briif kokoaa parhaat aikakauslehtijutut yhden kuukausimaksun alle</vt:lpstr>
      <vt:lpstr>Lokakuun parhaissa mainoksissa tehdään ilmastotekoja ja luotetaan suomalaiseen designiin</vt:lpstr>
      <vt:lpstr>Poromies-lehden päätoimittaja Anne Ollilalle porot ovat tapa kiinnittyä maailmaan</vt:lpstr>
      <vt:lpstr>Myytit, ihmiset ja maagiset numerot – näin semiootikko rakentaa erottuvan kannen</vt:lpstr>
      <vt:lpstr>Saatko jo uutiskirjeemme?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440</cp:revision>
  <dcterms:created xsi:type="dcterms:W3CDTF">2021-01-05T09:04:45Z</dcterms:created>
  <dcterms:modified xsi:type="dcterms:W3CDTF">2023-11-17T15:13:40Z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