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307" r:id="rId7"/>
    <p:sldId id="312" r:id="rId8"/>
    <p:sldId id="313" r:id="rId9"/>
    <p:sldId id="304" r:id="rId10"/>
    <p:sldId id="303" r:id="rId11"/>
    <p:sldId id="305" r:id="rId12"/>
    <p:sldId id="306" r:id="rId13"/>
    <p:sldId id="308" r:id="rId14"/>
    <p:sldId id="309" r:id="rId15"/>
    <p:sldId id="310" r:id="rId16"/>
    <p:sldId id="311" r:id="rId17"/>
    <p:sldId id="314" r:id="rId18"/>
    <p:sldId id="315" r:id="rId19"/>
  </p:sldIdLst>
  <p:sldSz cx="12192000" cy="6858000"/>
  <p:notesSz cx="6858000" cy="9144000"/>
  <p:embeddedFontLst>
    <p:embeddedFont>
      <p:font typeface="Canela Medium" pitchFamily="2" charset="77"/>
      <p:regular r:id="rId22"/>
    </p:embeddedFont>
    <p:embeddedFont>
      <p:font typeface="Clattering" pitchFamily="2" charset="0"/>
      <p:regular r:id="rId23"/>
    </p:embeddedFont>
    <p:embeddedFont>
      <p:font typeface="Neue Haas Unica W1G" panose="020B0404030206020203" pitchFamily="34" charset="0"/>
      <p:regular r:id="rId24"/>
      <p:bold r:id="rId25"/>
      <p:italic r:id="rId26"/>
      <p:boldItalic r:id="rId27"/>
    </p:embeddedFont>
    <p:embeddedFont>
      <p:font typeface="Neue Haas Unica W1G Light" panose="020B0404030206020203" pitchFamily="34" charset="0"/>
      <p:regular r:id="rId28"/>
      <p:italic r:id="rId2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6464"/>
    <a:srgbClr val="FEE0E1"/>
    <a:srgbClr val="F5F4F7"/>
    <a:srgbClr val="9CFFF8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64" autoAdjust="0"/>
    <p:restoredTop sz="93521" autoAdjust="0"/>
  </p:normalViewPr>
  <p:slideViewPr>
    <p:cSldViewPr snapToGrid="0" snapToObjects="1">
      <p:cViewPr varScale="1">
        <p:scale>
          <a:sx n="96" d="100"/>
          <a:sy n="96" d="100"/>
        </p:scale>
        <p:origin x="17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11.10.2024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11.10.2024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739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92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9063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64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A7B3E75-0313-E206-829A-0974AC382E43}"/>
              </a:ext>
            </a:extLst>
          </p:cNvPr>
          <p:cNvSpPr txBox="1"/>
          <p:nvPr userDrawn="1"/>
        </p:nvSpPr>
        <p:spPr>
          <a:xfrm>
            <a:off x="6297929" y="6327775"/>
            <a:ext cx="3571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2024  |  Total 15+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46,476, </a:t>
            </a:r>
            <a:b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23,006,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23,470</a:t>
            </a:r>
          </a:p>
        </p:txBody>
      </p:sp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37343E-6D96-A1BA-615A-3FE0BB0995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39672EB-639D-2DB3-E737-154BA7BF7B9C}"/>
              </a:ext>
            </a:extLst>
          </p:cNvPr>
          <p:cNvSpPr txBox="1"/>
          <p:nvPr userDrawn="1"/>
        </p:nvSpPr>
        <p:spPr>
          <a:xfrm>
            <a:off x="2298843" y="6389170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2024  |  Total 15+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46,476,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23,006,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23,470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3B7F9-3BF4-4E4D-D9A7-67A3459E1D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s://www.ratecards.fi/ratecards/nrs/t-599/#tabl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couch&#10;&#10;Description automatically generated">
            <a:extLst>
              <a:ext uri="{FF2B5EF4-FFF2-40B4-BE49-F238E27FC236}">
                <a16:creationId xmlns:a16="http://schemas.microsoft.com/office/drawing/2014/main" id="{62080D56-ECF0-00E4-1473-24C95C9D65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/>
          <a:srcRect t="28093" r="23300" b="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20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" sz="7700" dirty="0"/>
              <a:t>Reading times &amp; </a:t>
            </a:r>
            <a:br>
              <a:rPr lang="en" sz="7700" dirty="0"/>
            </a:br>
            <a:r>
              <a:rPr lang="en" sz="7700" dirty="0"/>
              <a:t>number of readings of </a:t>
            </a:r>
            <a:br>
              <a:rPr lang="en" sz="7700" dirty="0"/>
            </a:br>
            <a:r>
              <a:rPr lang="en" sz="7700" dirty="0"/>
              <a:t>magazines</a:t>
            </a:r>
            <a:endParaRPr lang="en-FI" sz="7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" sz="1600" dirty="0">
                <a:solidFill>
                  <a:schemeClr val="bg1"/>
                </a:solidFill>
                <a:latin typeface="Neue Haas Unica W1G" panose="020B0504030206020203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Neue Haas Unica W1G" panose="020B0504030206020203" pitchFamily="34" charset="0"/>
              </a:rPr>
              <a:t>Finnish National Readership Survey (NRS) 2024</a:t>
            </a:r>
            <a:r>
              <a:rPr lang="en" sz="1600" dirty="0">
                <a:solidFill>
                  <a:schemeClr val="bg1"/>
                </a:solidFill>
                <a:latin typeface="Neue Haas Unica W1G" panose="020B0504030206020203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3AEADF0-D308-D8F4-7D2D-702F65D63F51}"/>
              </a:ext>
            </a:extLst>
          </p:cNvPr>
          <p:cNvSpPr txBox="1">
            <a:spLocks/>
          </p:cNvSpPr>
          <p:nvPr/>
        </p:nvSpPr>
        <p:spPr>
          <a:xfrm>
            <a:off x="3637563" y="4563665"/>
            <a:ext cx="4916873" cy="308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" sz="160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 err="1"/>
              <a:t>Longest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magazine </a:t>
            </a:r>
            <a:r>
              <a:rPr lang="fi-FI" dirty="0" err="1"/>
              <a:t>group</a:t>
            </a:r>
            <a:br>
              <a:rPr lang="fi-FI" dirty="0"/>
            </a:br>
            <a:r>
              <a:rPr lang="fi-FI" sz="1600" i="1" dirty="0" err="1">
                <a:latin typeface="Neue Haas Unica W1G Light" panose="020B0404030206020203" pitchFamily="34" charset="0"/>
              </a:rPr>
              <a:t>Average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time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spent</a:t>
            </a:r>
            <a:r>
              <a:rPr lang="fi-FI" sz="1600" i="1" dirty="0">
                <a:latin typeface="Neue Haas Unica W1G Light" panose="020B0404030206020203" pitchFamily="34" charset="0"/>
              </a:rPr>
              <a:t> on </a:t>
            </a:r>
            <a:r>
              <a:rPr lang="fi-FI" sz="1600" i="1" dirty="0" err="1">
                <a:latin typeface="Neue Haas Unica W1G Light" panose="020B0404030206020203" pitchFamily="34" charset="0"/>
              </a:rPr>
              <a:t>one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issue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392143"/>
              </p:ext>
            </p:extLst>
          </p:nvPr>
        </p:nvGraphicFramePr>
        <p:xfrm>
          <a:off x="560613" y="1590302"/>
          <a:ext cx="3564667" cy="43792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9929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6537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Professional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organisation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9255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97924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587411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professional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organisation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885652"/>
              </p:ext>
            </p:extLst>
          </p:nvPr>
        </p:nvGraphicFramePr>
        <p:xfrm>
          <a:off x="4422703" y="1590302"/>
          <a:ext cx="3049169" cy="28006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8578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63380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Customer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customer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55ECC1A6-70BB-CD1B-1882-FFF4186FC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083049"/>
              </p:ext>
            </p:extLst>
          </p:nvPr>
        </p:nvGraphicFramePr>
        <p:xfrm>
          <a:off x="7769296" y="1590302"/>
          <a:ext cx="3905632" cy="44267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8504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58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412778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Housing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construction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gardening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2709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9574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62985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housing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,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construction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gardening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 err="1"/>
              <a:t>Longest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magazine </a:t>
            </a:r>
            <a:r>
              <a:rPr lang="fi-FI" dirty="0" err="1"/>
              <a:t>group</a:t>
            </a:r>
            <a:br>
              <a:rPr lang="fi-FI" dirty="0"/>
            </a:br>
            <a:r>
              <a:rPr lang="fi-FI" sz="1600" i="1" dirty="0" err="1">
                <a:latin typeface="Neue Haas Unica W1G Light" panose="020B0404030206020203" pitchFamily="34" charset="0"/>
              </a:rPr>
              <a:t>Average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time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spent</a:t>
            </a:r>
            <a:r>
              <a:rPr lang="fi-FI" sz="1600" i="1" dirty="0">
                <a:latin typeface="Neue Haas Unica W1G Light" panose="020B0404030206020203" pitchFamily="34" charset="0"/>
              </a:rPr>
              <a:t> on </a:t>
            </a:r>
            <a:r>
              <a:rPr lang="fi-FI" sz="1600" i="1" dirty="0" err="1">
                <a:latin typeface="Neue Haas Unica W1G Light" panose="020B0404030206020203" pitchFamily="34" charset="0"/>
              </a:rPr>
              <a:t>one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issue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924697"/>
              </p:ext>
            </p:extLst>
          </p:nvPr>
        </p:nvGraphicFramePr>
        <p:xfrm>
          <a:off x="4453299" y="1579418"/>
          <a:ext cx="3306918" cy="34460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Special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interest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special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interest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909616"/>
              </p:ext>
            </p:extLst>
          </p:nvPr>
        </p:nvGraphicFramePr>
        <p:xfrm>
          <a:off x="827971" y="1579418"/>
          <a:ext cx="3306918" cy="31523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Motoring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technical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270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motoring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technical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62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664607"/>
              </p:ext>
            </p:extLst>
          </p:nvPr>
        </p:nvGraphicFramePr>
        <p:xfrm>
          <a:off x="8057111" y="1579418"/>
          <a:ext cx="3306918" cy="44209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Hobby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hobby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6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 err="1"/>
              <a:t>Longest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magazine </a:t>
            </a:r>
            <a:r>
              <a:rPr lang="fi-FI" dirty="0" err="1"/>
              <a:t>group</a:t>
            </a:r>
            <a:br>
              <a:rPr lang="fi-FI" dirty="0"/>
            </a:br>
            <a:r>
              <a:rPr lang="fi-FI" sz="1600" i="1" dirty="0" err="1">
                <a:latin typeface="Neue Haas Unica W1G Light" panose="020B0404030206020203" pitchFamily="34" charset="0"/>
              </a:rPr>
              <a:t>Average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time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spent</a:t>
            </a:r>
            <a:r>
              <a:rPr lang="fi-FI" sz="1600" i="1" dirty="0">
                <a:latin typeface="Neue Haas Unica W1G Light" panose="020B0404030206020203" pitchFamily="34" charset="0"/>
              </a:rPr>
              <a:t> on </a:t>
            </a:r>
            <a:r>
              <a:rPr lang="fi-FI" sz="1600" i="1" dirty="0" err="1">
                <a:latin typeface="Neue Haas Unica W1G Light" panose="020B0404030206020203" pitchFamily="34" charset="0"/>
              </a:rPr>
              <a:t>one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issue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11060"/>
              </p:ext>
            </p:extLst>
          </p:nvPr>
        </p:nvGraphicFramePr>
        <p:xfrm>
          <a:off x="4453299" y="1579418"/>
          <a:ext cx="3306918" cy="3694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Women's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6799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Women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5344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72767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545702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421250"/>
                  </a:ext>
                </a:extLst>
              </a:tr>
              <a:tr h="30206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women's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4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047795"/>
              </p:ext>
            </p:extLst>
          </p:nvPr>
        </p:nvGraphicFramePr>
        <p:xfrm>
          <a:off x="827971" y="1579418"/>
          <a:ext cx="3306918" cy="17033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Travel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travel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212746"/>
              </p:ext>
            </p:extLst>
          </p:nvPr>
        </p:nvGraphicFramePr>
        <p:xfrm>
          <a:off x="8057111" y="1579418"/>
          <a:ext cx="3306918" cy="23614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Food and drink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
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food and drink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 err="1"/>
              <a:t>Longest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magazine </a:t>
            </a:r>
            <a:r>
              <a:rPr lang="fi-FI" dirty="0" err="1"/>
              <a:t>group</a:t>
            </a:r>
            <a:br>
              <a:rPr lang="fi-FI" dirty="0"/>
            </a:br>
            <a:r>
              <a:rPr lang="fi-FI" sz="1600" i="1" dirty="0" err="1">
                <a:latin typeface="Neue Haas Unica W1G Light" panose="020B0404030206020203" pitchFamily="34" charset="0"/>
              </a:rPr>
              <a:t>Average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time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spent</a:t>
            </a:r>
            <a:r>
              <a:rPr lang="fi-FI" sz="1600" i="1" dirty="0">
                <a:latin typeface="Neue Haas Unica W1G Light" panose="020B0404030206020203" pitchFamily="34" charset="0"/>
              </a:rPr>
              <a:t> on </a:t>
            </a:r>
            <a:r>
              <a:rPr lang="fi-FI" sz="1600" i="1" dirty="0" err="1">
                <a:latin typeface="Neue Haas Unica W1G Light" panose="020B0404030206020203" pitchFamily="34" charset="0"/>
              </a:rPr>
              <a:t>one</a:t>
            </a:r>
            <a:r>
              <a:rPr lang="fi-FI" sz="1600" i="1" dirty="0">
                <a:latin typeface="Neue Haas Unica W1G Light" panose="020B0404030206020203" pitchFamily="34" charset="0"/>
              </a:rPr>
              <a:t> </a:t>
            </a:r>
            <a:r>
              <a:rPr lang="fi-FI" sz="1600" i="1" dirty="0" err="1">
                <a:latin typeface="Neue Haas Unica W1G Light" panose="020B0404030206020203" pitchFamily="34" charset="0"/>
              </a:rPr>
              <a:t>issue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099024"/>
              </p:ext>
            </p:extLst>
          </p:nvPr>
        </p:nvGraphicFramePr>
        <p:xfrm>
          <a:off x="8046882" y="1530061"/>
          <a:ext cx="3306918" cy="40959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General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interest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35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general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interest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70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363155"/>
              </p:ext>
            </p:extLst>
          </p:nvPr>
        </p:nvGraphicFramePr>
        <p:xfrm>
          <a:off x="4442541" y="1536122"/>
          <a:ext cx="3306918" cy="28235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Health and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well-being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health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well-being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34831EFA-C342-3762-8359-95F37977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853"/>
              </p:ext>
            </p:extLst>
          </p:nvPr>
        </p:nvGraphicFramePr>
        <p:xfrm>
          <a:off x="838200" y="1530061"/>
          <a:ext cx="3306918" cy="27243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1252035209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304528205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Economy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business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50717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66731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97818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461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19824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816311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economy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and business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36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0" i="0" u="none" baseline="0" dirty="0"/>
              <a:t>Contents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595" y="30187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39595" y="380118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39595" y="45684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36545" y="3048976"/>
            <a:ext cx="4096499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 dirty="0"/>
              <a:t>Reading times by magazine group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36544" y="3887202"/>
            <a:ext cx="4882594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Number of readings by magazine group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36545" y="4654462"/>
            <a:ext cx="4096499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Longest read magazines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couch reading a magazine&#10;&#10;Description automatically generated">
            <a:extLst>
              <a:ext uri="{FF2B5EF4-FFF2-40B4-BE49-F238E27FC236}">
                <a16:creationId xmlns:a16="http://schemas.microsoft.com/office/drawing/2014/main" id="{897783FF-D7F3-7869-6B55-9573E5C5D4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51" b="135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6" y="2185376"/>
            <a:ext cx="4799012" cy="1834573"/>
          </a:xfrm>
        </p:spPr>
        <p:txBody>
          <a:bodyPr>
            <a:normAutofit/>
          </a:bodyPr>
          <a:lstStyle/>
          <a:p>
            <a:r>
              <a:rPr lang="en" sz="2800" b="0" i="0" u="none" baseline="0" dirty="0"/>
              <a:t>On </a:t>
            </a:r>
            <a:r>
              <a:rPr lang="en-GB" sz="2800" b="0" i="0" u="none" baseline="0" dirty="0"/>
              <a:t>Average</a:t>
            </a:r>
            <a:r>
              <a:rPr lang="en" sz="2800" b="0" i="0" u="none" baseline="0" dirty="0"/>
              <a:t>, </a:t>
            </a:r>
            <a:r>
              <a:rPr lang="en" sz="2800" dirty="0">
                <a:solidFill>
                  <a:schemeClr val="accent2"/>
                </a:solidFill>
              </a:rPr>
              <a:t>52</a:t>
            </a:r>
            <a:r>
              <a:rPr lang="en" sz="2800" b="0" i="0" u="none" baseline="0" dirty="0">
                <a:solidFill>
                  <a:schemeClr val="accent2"/>
                </a:solidFill>
              </a:rPr>
              <a:t> minutes</a:t>
            </a:r>
            <a:r>
              <a:rPr lang="en" sz="2800" b="0" i="0" u="none" baseline="0" dirty="0"/>
              <a:t> is spent reading a magazine issue.</a:t>
            </a:r>
            <a:endParaRPr lang="fi-FI" sz="2800" dirty="0"/>
          </a:p>
        </p:txBody>
      </p:sp>
      <p:pic>
        <p:nvPicPr>
          <p:cNvPr id="15" name="Picture 2" descr="MediaAuditFinland">
            <a:extLst>
              <a:ext uri="{FF2B5EF4-FFF2-40B4-BE49-F238E27FC236}">
                <a16:creationId xmlns:a16="http://schemas.microsoft.com/office/drawing/2014/main" id="{4562416E-3272-5F45-BD2D-621EDA5B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Reading times by magazine group</a:t>
            </a:r>
            <a:br>
              <a:rPr lang="fi-FI" dirty="0"/>
            </a:br>
            <a:r>
              <a:rPr lang="en-GB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Average</a:t>
            </a: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amount of time spent on one issue, </a:t>
            </a:r>
            <a:r>
              <a:rPr lang="en-GB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Average</a:t>
            </a: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 by magazine group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18125762"/>
              </p:ext>
            </p:extLst>
          </p:nvPr>
        </p:nvGraphicFramePr>
        <p:xfrm>
          <a:off x="1624361" y="1564825"/>
          <a:ext cx="8943278" cy="45583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3049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760042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group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" sz="1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Total 15</a:t>
                      </a:r>
                      <a:r>
                        <a:rPr lang="fi-FI" sz="1400" b="1" i="0" u="none" strike="noStrike" kern="1200" baseline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  <a:sym typeface="Neue Haas Unica W1G" panose="020B0504030206020203" pitchFamily="34" charset="0"/>
                        </a:rPr>
                        <a:t>+</a:t>
                      </a:r>
                      <a:r>
                        <a:rPr lang="en" sz="1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population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</a:t>
                      </a:r>
                    </a:p>
                    <a:p>
                      <a:pPr algn="r" rtl="0"/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reading times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Change from previous measurement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(NRS 2023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General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interest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± 0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Women's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3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Special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interest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Motoring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technical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+ 6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90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Health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well-being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6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Hobby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5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Travel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± 0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Food and drink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Housing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,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construction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gardening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3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Economy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business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1763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Professional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organisation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46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– 2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min</a:t>
                      </a:r>
                      <a:endParaRPr lang="fi-FI" sz="14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  <a:tr h="31763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Customer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37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± 0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168672"/>
                  </a:ext>
                </a:extLst>
              </a:tr>
              <a:tr h="31763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– 1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0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Reading times by magazine group</a:t>
            </a:r>
            <a:br>
              <a:rPr lang="fi-FI" dirty="0"/>
            </a:br>
            <a:r>
              <a:rPr lang="en-GB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Average</a:t>
            </a: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amount of time spent on one issue, </a:t>
            </a:r>
            <a:r>
              <a:rPr lang="en-GB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Average</a:t>
            </a: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 by magazine group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48032160"/>
              </p:ext>
            </p:extLst>
          </p:nvPr>
        </p:nvGraphicFramePr>
        <p:xfrm>
          <a:off x="1021481" y="1533338"/>
          <a:ext cx="4871009" cy="46476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5254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18461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399559">
                <a:tc>
                  <a:txBody>
                    <a:bodyPr/>
                    <a:lstStyle/>
                    <a:p>
                      <a:pPr algn="l"/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General interest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15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Women's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9221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Special interest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403028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Health and well-being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6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Travel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Food and drink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Housing, construction and gardening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Hobby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Economy and business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52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Professional magazines and organisation magazines 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41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Customer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Motoring and technical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36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4472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All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52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4857FF66-5AD9-471A-E102-624716E89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47672"/>
              </p:ext>
            </p:extLst>
          </p:nvPr>
        </p:nvGraphicFramePr>
        <p:xfrm>
          <a:off x="6279281" y="1533338"/>
          <a:ext cx="4871009" cy="46462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989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51119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404279">
                <a:tc>
                  <a:txBody>
                    <a:bodyPr/>
                    <a:lstStyle/>
                    <a:p>
                      <a:pPr algn="l"/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Men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General interest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Motoring and technical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6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240891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Special interest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899361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Hobby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Economy and business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52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Travel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24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Professional magazines and organisation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Food and drink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48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45834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Housing, construction and gardening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44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Health and well-being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Women's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37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Consumer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30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4393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All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462642"/>
            <a:ext cx="4799012" cy="1834573"/>
          </a:xfrm>
        </p:spPr>
        <p:txBody>
          <a:bodyPr>
            <a:normAutofit/>
          </a:bodyPr>
          <a:lstStyle/>
          <a:p>
            <a:r>
              <a:rPr lang="en" sz="2800" b="0" i="0" u="none" baseline="0" dirty="0"/>
              <a:t>On </a:t>
            </a:r>
            <a:r>
              <a:rPr lang="en-GB" sz="2800" b="0" i="0" u="none" baseline="0" dirty="0"/>
              <a:t>Average</a:t>
            </a:r>
            <a:r>
              <a:rPr lang="en" sz="2800" b="0" i="0" u="none" baseline="0" dirty="0"/>
              <a:t>, one issue of a magazine is taken 2 times</a:t>
            </a:r>
            <a:endParaRPr lang="fi-FI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30201"/>
            <a:ext cx="4799012" cy="337242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i="1" dirty="0" err="1"/>
              <a:t>Housing</a:t>
            </a:r>
            <a:r>
              <a:rPr lang="fi-FI" sz="1800" i="1" dirty="0"/>
              <a:t>, </a:t>
            </a:r>
            <a:r>
              <a:rPr lang="fi-FI" sz="1800" i="1" dirty="0" err="1"/>
              <a:t>construction</a:t>
            </a:r>
            <a:r>
              <a:rPr lang="fi-FI" sz="1800" i="1" dirty="0"/>
              <a:t> and </a:t>
            </a:r>
            <a:r>
              <a:rPr lang="fi-FI" sz="1800" i="1" dirty="0" err="1"/>
              <a:t>gardening</a:t>
            </a:r>
            <a:r>
              <a:rPr lang="fi-FI" sz="1800" i="1" dirty="0"/>
              <a:t> </a:t>
            </a:r>
            <a:r>
              <a:rPr lang="fi-FI" sz="1800" i="1" dirty="0" err="1"/>
              <a:t>magazines</a:t>
            </a:r>
            <a:r>
              <a:rPr lang="fi-FI" sz="1800" i="1" dirty="0"/>
              <a:t>  </a:t>
            </a:r>
            <a:r>
              <a:rPr lang="fi-FI" sz="1800" dirty="0"/>
              <a:t>(2,5 </a:t>
            </a:r>
            <a:r>
              <a:rPr lang="fi-FI" sz="1800" dirty="0" err="1"/>
              <a:t>readings</a:t>
            </a:r>
            <a:r>
              <a:rPr lang="fi-FI" sz="1800" dirty="0"/>
              <a:t>) and </a:t>
            </a:r>
            <a:r>
              <a:rPr lang="fi-FI" sz="1800" i="1" dirty="0"/>
              <a:t>hobby </a:t>
            </a:r>
            <a:r>
              <a:rPr lang="fi-FI" sz="1800" i="1" dirty="0" err="1"/>
              <a:t>magazines</a:t>
            </a:r>
            <a:r>
              <a:rPr lang="fi-FI" sz="1800" i="1" dirty="0"/>
              <a:t>  </a:t>
            </a:r>
            <a:r>
              <a:rPr lang="fi-FI" sz="1800" dirty="0"/>
              <a:t>(2,4  </a:t>
            </a:r>
            <a:r>
              <a:rPr lang="fi-FI" sz="1800" dirty="0" err="1"/>
              <a:t>readings</a:t>
            </a:r>
            <a:r>
              <a:rPr lang="fi-FI" sz="1800" dirty="0"/>
              <a:t>) </a:t>
            </a:r>
            <a:r>
              <a:rPr lang="en" sz="1800" b="0" i="0" u="none" baseline="0" dirty="0"/>
              <a:t>receive the highest</a:t>
            </a:r>
            <a:r>
              <a:rPr lang="en" sz="1800" b="0" i="1" u="none" baseline="0" dirty="0"/>
              <a:t> </a:t>
            </a:r>
            <a:r>
              <a:rPr lang="en" sz="1800" b="0" i="0" u="none" baseline="0" dirty="0"/>
              <a:t>number of readings.</a:t>
            </a:r>
            <a:br>
              <a:rPr lang="fi-FI" sz="1800" dirty="0"/>
            </a:br>
            <a:br>
              <a:rPr lang="fi-FI" sz="1800" dirty="0"/>
            </a:br>
            <a:r>
              <a:rPr lang="en" sz="1800" b="0" i="0" u="none" baseline="0" dirty="0"/>
              <a:t>There is no great variation in the number of readings of magazines in different magazine groups; even </a:t>
            </a:r>
            <a:r>
              <a:rPr lang="en" sz="1800" b="0" i="1" u="none" baseline="0" dirty="0"/>
              <a:t>customer magazines </a:t>
            </a:r>
            <a:r>
              <a:rPr lang="en" sz="1800" b="0" i="0" u="none" baseline="0" dirty="0"/>
              <a:t>that collect the least readings are viewed an </a:t>
            </a:r>
            <a:r>
              <a:rPr lang="en-GB" sz="1800" b="0" i="0" u="none" baseline="0" dirty="0"/>
              <a:t>Average</a:t>
            </a:r>
            <a:r>
              <a:rPr lang="en" sz="1800" b="0" i="0" u="none" baseline="0" dirty="0"/>
              <a:t> of 1.5 times.</a:t>
            </a:r>
            <a:endParaRPr lang="fi-FI" sz="1800" dirty="0"/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7028E653-C153-B34E-A6CF-2ECD1CCF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7" y="6007452"/>
            <a:ext cx="1359330" cy="631117"/>
          </a:xfrm>
          <a:prstGeom prst="rect">
            <a:avLst/>
          </a:prstGeom>
        </p:spPr>
      </p:pic>
      <p:pic>
        <p:nvPicPr>
          <p:cNvPr id="7" name="Picture Placeholder 6" descr="A person reading a magazine&#10;&#10;Description automatically generated">
            <a:extLst>
              <a:ext uri="{FF2B5EF4-FFF2-40B4-BE49-F238E27FC236}">
                <a16:creationId xmlns:a16="http://schemas.microsoft.com/office/drawing/2014/main" id="{73126DB8-9963-452B-DC85-87D7A4E728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781" r="2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5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Number of readings by magazine group</a:t>
            </a:r>
            <a:br>
              <a:rPr lang="fi-FI" dirty="0"/>
            </a:br>
            <a:r>
              <a:rPr lang="en-GB" sz="18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Average</a:t>
            </a:r>
            <a:r>
              <a:rPr lang="en" sz="18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number of readings per magazine issue, </a:t>
            </a:r>
            <a:r>
              <a:rPr lang="en-GB" sz="18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Average</a:t>
            </a:r>
            <a:r>
              <a:rPr lang="en" sz="18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by magazine group</a:t>
            </a:r>
            <a:endParaRPr lang="en-FI" sz="18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36105227"/>
              </p:ext>
            </p:extLst>
          </p:nvPr>
        </p:nvGraphicFramePr>
        <p:xfrm>
          <a:off x="838200" y="1486768"/>
          <a:ext cx="10515601" cy="4492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3208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9450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94505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  <a:gridCol w="1994505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684913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group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Total 15+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population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number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readings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number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readings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number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readings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Food and drink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Hobby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Travel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Special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interest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General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interest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Housing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,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construction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gardening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Motoring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technical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Women's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Health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well-being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Economy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business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Professional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and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organisation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6738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Customer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magazines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5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495280"/>
            <a:ext cx="4799012" cy="1834573"/>
          </a:xfrm>
        </p:spPr>
        <p:txBody>
          <a:bodyPr>
            <a:normAutofit/>
          </a:bodyPr>
          <a:lstStyle/>
          <a:p>
            <a:r>
              <a:rPr lang="en" sz="2800" b="0" i="0" u="none" baseline="0" dirty="0"/>
              <a:t>The magazines read the longest are enjoyed for over an hour.</a:t>
            </a:r>
            <a:endParaRPr lang="fi-FI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3329853"/>
            <a:ext cx="4799012" cy="1140547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" sz="1800" b="0" i="1" u="none" baseline="0" dirty="0" err="1"/>
              <a:t>Suomen</a:t>
            </a:r>
            <a:r>
              <a:rPr lang="en" sz="1800" b="0" i="1" u="none" baseline="0" dirty="0"/>
              <a:t> </a:t>
            </a:r>
            <a:r>
              <a:rPr lang="en" sz="1800" b="0" i="1" u="none" baseline="0" dirty="0" err="1"/>
              <a:t>Kuvalehti</a:t>
            </a:r>
            <a:r>
              <a:rPr lang="en" sz="1800" b="0" u="none" baseline="0" dirty="0"/>
              <a:t>  </a:t>
            </a:r>
            <a:r>
              <a:rPr lang="en" sz="1800" b="0" i="0" u="none" baseline="0" dirty="0"/>
              <a:t>is the magazine with the longest reading time (</a:t>
            </a:r>
            <a:r>
              <a:rPr lang="en" sz="1800" dirty="0"/>
              <a:t>1 h 35</a:t>
            </a:r>
            <a:r>
              <a:rPr lang="en" sz="1800" b="0" i="0" u="none" baseline="0" dirty="0"/>
              <a:t> min). </a:t>
            </a:r>
          </a:p>
        </p:txBody>
      </p:sp>
      <p:pic>
        <p:nvPicPr>
          <p:cNvPr id="12" name="Picture 2" descr="MediaAuditFinland">
            <a:extLst>
              <a:ext uri="{FF2B5EF4-FFF2-40B4-BE49-F238E27FC236}">
                <a16:creationId xmlns:a16="http://schemas.microsoft.com/office/drawing/2014/main" id="{51C62DDE-CAB6-5C47-8795-34D01E54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A person standing outside a bus stop holding a magazine&#10;&#10;Description automatically generated">
            <a:extLst>
              <a:ext uri="{FF2B5EF4-FFF2-40B4-BE49-F238E27FC236}">
                <a16:creationId xmlns:a16="http://schemas.microsoft.com/office/drawing/2014/main" id="{BF76907F-F88B-DC2C-82F6-DC9625D1A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0" b="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2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 err="1"/>
              <a:t>Longest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, </a:t>
            </a:r>
            <a:r>
              <a:rPr lang="fi-FI" dirty="0" err="1"/>
              <a:t>total</a:t>
            </a:r>
            <a:br>
              <a:rPr lang="fi-FI" dirty="0"/>
            </a:br>
            <a:r>
              <a:rPr lang="fi-FI" sz="1400" i="1" dirty="0" err="1">
                <a:latin typeface="Neue Haas Unica W1G Light" panose="020B0404030206020203" pitchFamily="34" charset="0"/>
              </a:rPr>
              <a:t>Average</a:t>
            </a:r>
            <a:r>
              <a:rPr lang="fi-FI" sz="1400" i="1" dirty="0">
                <a:latin typeface="Neue Haas Unica W1G Light" panose="020B0404030206020203" pitchFamily="34" charset="0"/>
              </a:rPr>
              <a:t> </a:t>
            </a:r>
            <a:r>
              <a:rPr lang="fi-FI" sz="1400" i="1" dirty="0" err="1">
                <a:latin typeface="Neue Haas Unica W1G Light" panose="020B0404030206020203" pitchFamily="34" charset="0"/>
              </a:rPr>
              <a:t>time</a:t>
            </a:r>
            <a:r>
              <a:rPr lang="fi-FI" sz="1400" i="1" dirty="0">
                <a:latin typeface="Neue Haas Unica W1G Light" panose="020B0404030206020203" pitchFamily="34" charset="0"/>
              </a:rPr>
              <a:t> </a:t>
            </a:r>
            <a:r>
              <a:rPr lang="fi-FI" sz="1400" i="1" dirty="0" err="1">
                <a:latin typeface="Neue Haas Unica W1G Light" panose="020B0404030206020203" pitchFamily="34" charset="0"/>
              </a:rPr>
              <a:t>spent</a:t>
            </a:r>
            <a:r>
              <a:rPr lang="fi-FI" sz="1400" i="1" dirty="0">
                <a:latin typeface="Neue Haas Unica W1G Light" panose="020B0404030206020203" pitchFamily="34" charset="0"/>
              </a:rPr>
              <a:t> on </a:t>
            </a:r>
            <a:r>
              <a:rPr lang="fi-FI" sz="1400" i="1" dirty="0" err="1">
                <a:latin typeface="Neue Haas Unica W1G Light" panose="020B0404030206020203" pitchFamily="34" charset="0"/>
              </a:rPr>
              <a:t>one</a:t>
            </a:r>
            <a:r>
              <a:rPr lang="fi-FI" sz="1400" i="1" dirty="0">
                <a:latin typeface="Neue Haas Unica W1G Light" panose="020B0404030206020203" pitchFamily="34" charset="0"/>
              </a:rPr>
              <a:t> </a:t>
            </a:r>
            <a:r>
              <a:rPr lang="fi-FI" sz="1400" i="1" dirty="0" err="1">
                <a:latin typeface="Neue Haas Unica W1G Light" panose="020B0404030206020203" pitchFamily="34" charset="0"/>
              </a:rPr>
              <a:t>issue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0037979"/>
              </p:ext>
            </p:extLst>
          </p:nvPr>
        </p:nvGraphicFramePr>
        <p:xfrm>
          <a:off x="576839" y="1569027"/>
          <a:ext cx="3581400" cy="44818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272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6867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total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15+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population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35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15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14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12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0964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326606"/>
              </p:ext>
            </p:extLst>
          </p:nvPr>
        </p:nvGraphicFramePr>
        <p:xfrm>
          <a:off x="4507087" y="1569027"/>
          <a:ext cx="3306918" cy="44818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5825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4865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31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A4EA8F13-FA94-BA45-B71C-E2FF0ACA9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835210"/>
              </p:ext>
            </p:extLst>
          </p:nvPr>
        </p:nvGraphicFramePr>
        <p:xfrm>
          <a:off x="8162852" y="1569027"/>
          <a:ext cx="3401617" cy="44818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50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11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reading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time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</a:t>
                      </a:r>
                      <a:r>
                        <a:rPr lang="fi-FI" sz="1400" b="0" u="sng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38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magazines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077065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ajat_ja_lukukerrat_KMT_2021_pohja" id="{C3449A31-D1E2-5E4B-9B02-B9ACA44FB6F5}" vid="{282CAB45-1314-BA46-A2CE-45296B007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Props1.xml><?xml version="1.0" encoding="utf-8"?>
<ds:datastoreItem xmlns:ds="http://schemas.openxmlformats.org/officeDocument/2006/customXml" ds:itemID="{3A474490-1AA3-43C5-9DC8-F86EBE8BE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898F0C-C0F1-4934-8F11-7378928BA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9A779-C333-421C-AE3B-C1AA561588DF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7307a6f1-d1b8-45fb-8b71-24600e49cf7d"/>
    <ds:schemaRef ds:uri="http://schemas.openxmlformats.org/package/2006/metadata/core-properties"/>
    <ds:schemaRef ds:uri="9c8e2388-80bc-4e26-8bd7-285ba7b9606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6644</TotalTime>
  <Words>1414</Words>
  <Application>Microsoft Macintosh PowerPoint</Application>
  <PresentationFormat>Widescreen</PresentationFormat>
  <Paragraphs>466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Canela Medium</vt:lpstr>
      <vt:lpstr>Neue Haas Unica W1G</vt:lpstr>
      <vt:lpstr>Clattering</vt:lpstr>
      <vt:lpstr>Arial</vt:lpstr>
      <vt:lpstr>Neue Haas Unica W1G Light</vt:lpstr>
      <vt:lpstr>Aikakausmedia-presentaatiopohja-v2</vt:lpstr>
      <vt:lpstr>Reading times &amp;  number of readings of  magazines</vt:lpstr>
      <vt:lpstr>Contents</vt:lpstr>
      <vt:lpstr>On Average, 52 minutes is spent reading a magazine issue.</vt:lpstr>
      <vt:lpstr>Reading times by magazine group Average amount of time spent on one issue, Averages by magazine group</vt:lpstr>
      <vt:lpstr>Reading times by magazine group Average amount of time spent on one issue, Averages by magazine group</vt:lpstr>
      <vt:lpstr>On Average, one issue of a magazine is taken 2 times</vt:lpstr>
      <vt:lpstr>Number of readings by magazine group Average number of readings per magazine issue, Average by magazine group</vt:lpstr>
      <vt:lpstr>The magazines read the longest are enjoyed for over an hour.</vt:lpstr>
      <vt:lpstr>Longest read magazines, total Average time spent on one issue</vt:lpstr>
      <vt:lpstr>Longest read magazines by magazine group Average time spent on one issue</vt:lpstr>
      <vt:lpstr>Longest read magazines by magazine group Average time spent on one issue</vt:lpstr>
      <vt:lpstr>Longest read magazines by magazine group Average time spent on one issue</vt:lpstr>
      <vt:lpstr>Longest read magazines by magazine group Average time spent on one issue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160</cp:revision>
  <dcterms:created xsi:type="dcterms:W3CDTF">2020-11-20T10:03:58Z</dcterms:created>
  <dcterms:modified xsi:type="dcterms:W3CDTF">2024-10-14T06:48:57Z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