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4" r:id="rId32"/>
    <p:sldId id="1228" r:id="rId33"/>
    <p:sldId id="1230" r:id="rId34"/>
    <p:sldId id="1232" r:id="rId35"/>
    <p:sldId id="1229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6197"/>
  </p:normalViewPr>
  <p:slideViewPr>
    <p:cSldViewPr snapToGrid="0" snapToObjects="1">
      <p:cViewPr>
        <p:scale>
          <a:sx n="106" d="100"/>
          <a:sy n="106" d="100"/>
        </p:scale>
        <p:origin x="104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2 275 055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2275055</c:v>
                </c:pt>
                <c:pt idx="1">
                  <c:v>1559510</c:v>
                </c:pt>
                <c:pt idx="2">
                  <c:v>691019</c:v>
                </c:pt>
                <c:pt idx="3">
                  <c:v>177761</c:v>
                </c:pt>
                <c:pt idx="4">
                  <c:v>88663</c:v>
                </c:pt>
                <c:pt idx="5">
                  <c:v>25415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81754</c:v>
                </c:pt>
                <c:pt idx="1">
                  <c:v>82617</c:v>
                </c:pt>
                <c:pt idx="2">
                  <c:v>83291</c:v>
                </c:pt>
                <c:pt idx="3">
                  <c:v>83746</c:v>
                </c:pt>
                <c:pt idx="4">
                  <c:v>84210</c:v>
                </c:pt>
                <c:pt idx="5">
                  <c:v>84759</c:v>
                </c:pt>
                <c:pt idx="6">
                  <c:v>85394</c:v>
                </c:pt>
                <c:pt idx="7">
                  <c:v>85923</c:v>
                </c:pt>
                <c:pt idx="8">
                  <c:v>86302</c:v>
                </c:pt>
                <c:pt idx="9">
                  <c:v>86818</c:v>
                </c:pt>
                <c:pt idx="10">
                  <c:v>87307</c:v>
                </c:pt>
                <c:pt idx="11">
                  <c:v>87972</c:v>
                </c:pt>
                <c:pt idx="12">
                  <c:v>88663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7406</c:v>
                </c:pt>
                <c:pt idx="1">
                  <c:v>9011</c:v>
                </c:pt>
                <c:pt idx="2">
                  <c:v>10236</c:v>
                </c:pt>
                <c:pt idx="3">
                  <c:v>11704</c:v>
                </c:pt>
                <c:pt idx="4">
                  <c:v>12250</c:v>
                </c:pt>
                <c:pt idx="5">
                  <c:v>12823</c:v>
                </c:pt>
                <c:pt idx="6">
                  <c:v>13205</c:v>
                </c:pt>
                <c:pt idx="7">
                  <c:v>18423</c:v>
                </c:pt>
                <c:pt idx="8">
                  <c:v>20288</c:v>
                </c:pt>
                <c:pt idx="9">
                  <c:v>21316</c:v>
                </c:pt>
                <c:pt idx="10">
                  <c:v>22445</c:v>
                </c:pt>
                <c:pt idx="11">
                  <c:v>23817</c:v>
                </c:pt>
                <c:pt idx="12">
                  <c:v>25415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2 275 055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4817423</c:v>
                </c:pt>
                <c:pt idx="1">
                  <c:v>2275055</c:v>
                </c:pt>
                <c:pt idx="2">
                  <c:v>1559510</c:v>
                </c:pt>
                <c:pt idx="3">
                  <c:v>691019</c:v>
                </c:pt>
                <c:pt idx="4">
                  <c:v>177761</c:v>
                </c:pt>
                <c:pt idx="5">
                  <c:v>88663</c:v>
                </c:pt>
                <c:pt idx="6">
                  <c:v>25415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565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12 166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22511.32242990654</c:v>
                </c:pt>
                <c:pt idx="1">
                  <c:v>12166.069518716578</c:v>
                </c:pt>
                <c:pt idx="2">
                  <c:v>11466.985294117647</c:v>
                </c:pt>
                <c:pt idx="3">
                  <c:v>6339.6238532110092</c:v>
                </c:pt>
                <c:pt idx="4">
                  <c:v>2770.71875</c:v>
                </c:pt>
                <c:pt idx="5">
                  <c:v>2020.0113636363637</c:v>
                </c:pt>
                <c:pt idx="6">
                  <c:v>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4469030</c:v>
                </c:pt>
                <c:pt idx="1">
                  <c:v>4497902</c:v>
                </c:pt>
                <c:pt idx="2">
                  <c:v>4618230</c:v>
                </c:pt>
                <c:pt idx="3">
                  <c:v>4635035</c:v>
                </c:pt>
                <c:pt idx="4">
                  <c:v>4666729</c:v>
                </c:pt>
                <c:pt idx="5">
                  <c:v>4687098</c:v>
                </c:pt>
                <c:pt idx="6">
                  <c:v>4703740</c:v>
                </c:pt>
                <c:pt idx="7">
                  <c:v>4724300</c:v>
                </c:pt>
                <c:pt idx="8">
                  <c:v>4735560</c:v>
                </c:pt>
                <c:pt idx="9">
                  <c:v>4772090</c:v>
                </c:pt>
                <c:pt idx="10">
                  <c:v>4791948</c:v>
                </c:pt>
                <c:pt idx="11">
                  <c:v>4801847</c:v>
                </c:pt>
                <c:pt idx="12">
                  <c:v>4817423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2203880</c:v>
                </c:pt>
                <c:pt idx="1">
                  <c:v>2209489</c:v>
                </c:pt>
                <c:pt idx="2">
                  <c:v>2216578</c:v>
                </c:pt>
                <c:pt idx="3">
                  <c:v>2216945</c:v>
                </c:pt>
                <c:pt idx="4">
                  <c:v>2227786</c:v>
                </c:pt>
                <c:pt idx="5">
                  <c:v>2232703</c:v>
                </c:pt>
                <c:pt idx="6">
                  <c:v>2239493</c:v>
                </c:pt>
                <c:pt idx="7">
                  <c:v>2245242</c:v>
                </c:pt>
                <c:pt idx="8">
                  <c:v>2249569</c:v>
                </c:pt>
                <c:pt idx="9">
                  <c:v>2258273</c:v>
                </c:pt>
                <c:pt idx="10">
                  <c:v>2265637</c:v>
                </c:pt>
                <c:pt idx="11">
                  <c:v>2268765</c:v>
                </c:pt>
                <c:pt idx="12">
                  <c:v>2275055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1385603</c:v>
                </c:pt>
                <c:pt idx="1">
                  <c:v>1401602</c:v>
                </c:pt>
                <c:pt idx="2">
                  <c:v>1489532</c:v>
                </c:pt>
                <c:pt idx="3">
                  <c:v>1496759</c:v>
                </c:pt>
                <c:pt idx="4">
                  <c:v>1507824</c:v>
                </c:pt>
                <c:pt idx="5">
                  <c:v>1517164</c:v>
                </c:pt>
                <c:pt idx="6">
                  <c:v>1522984</c:v>
                </c:pt>
                <c:pt idx="7">
                  <c:v>1529886</c:v>
                </c:pt>
                <c:pt idx="8">
                  <c:v>1532642</c:v>
                </c:pt>
                <c:pt idx="9">
                  <c:v>1537142</c:v>
                </c:pt>
                <c:pt idx="10">
                  <c:v>1544813</c:v>
                </c:pt>
                <c:pt idx="11">
                  <c:v>1547859</c:v>
                </c:pt>
                <c:pt idx="12">
                  <c:v>1559510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657362</c:v>
                </c:pt>
                <c:pt idx="1">
                  <c:v>661174</c:v>
                </c:pt>
                <c:pt idx="2">
                  <c:v>668652</c:v>
                </c:pt>
                <c:pt idx="3">
                  <c:v>674628</c:v>
                </c:pt>
                <c:pt idx="4">
                  <c:v>681737</c:v>
                </c:pt>
                <c:pt idx="5">
                  <c:v>685521</c:v>
                </c:pt>
                <c:pt idx="6">
                  <c:v>687403</c:v>
                </c:pt>
                <c:pt idx="7">
                  <c:v>688822</c:v>
                </c:pt>
                <c:pt idx="8">
                  <c:v>690161</c:v>
                </c:pt>
                <c:pt idx="9">
                  <c:v>693032</c:v>
                </c:pt>
                <c:pt idx="10">
                  <c:v>695567</c:v>
                </c:pt>
                <c:pt idx="11">
                  <c:v>696558</c:v>
                </c:pt>
                <c:pt idx="12">
                  <c:v>691019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133025</c:v>
                </c:pt>
                <c:pt idx="1">
                  <c:v>134009</c:v>
                </c:pt>
                <c:pt idx="2">
                  <c:v>149941</c:v>
                </c:pt>
                <c:pt idx="3">
                  <c:v>151253</c:v>
                </c:pt>
                <c:pt idx="4">
                  <c:v>152922</c:v>
                </c:pt>
                <c:pt idx="5">
                  <c:v>154128</c:v>
                </c:pt>
                <c:pt idx="6">
                  <c:v>155261</c:v>
                </c:pt>
                <c:pt idx="7">
                  <c:v>156004</c:v>
                </c:pt>
                <c:pt idx="8">
                  <c:v>156598</c:v>
                </c:pt>
                <c:pt idx="9">
                  <c:v>175509</c:v>
                </c:pt>
                <c:pt idx="10">
                  <c:v>176179</c:v>
                </c:pt>
                <c:pt idx="11">
                  <c:v>176876</c:v>
                </c:pt>
                <c:pt idx="12">
                  <c:v>177761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4 817 423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19.12.2022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19.12.2022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rtikkelit/2022/ilmoittautuminen-uudistuneeseen-editkilpailuun-on-nyt-auki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uusi-digitaalinen-aikakauslehti-sport-digi-on-suunniteltu-puhelimeen-tilausmaara-ylitti-jo-odotukset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ikakausmedia.fi/ajankohtaista/artikkelit/2022/uutta-tietoa-asiakasmedioista-ilmoittaudu-maksuttomaan-webinaariin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kuvittaja-tuomas-karkkainen-saan-kommentoida-lehtijuttuja-viistoista-nakokulmista-jopa-ilkikurisesti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Marraskuu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97389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7329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5087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42889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22197334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238 660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231 574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213 212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192 547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181 972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179 570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172 995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124 500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122 917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118 160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08313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96 258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83 986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77 332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73 770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71 794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71 585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68 566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61 147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7089443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142 426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100 721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90 439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83 389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67 424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383587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41 517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41 318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33 343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9765982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107 712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82 717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68 835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59 385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57 749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56 967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52 713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45 421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15438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38 329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30 007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488825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187 419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49 858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12 697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33535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0576453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97899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30 295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89630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4 817 423 seuraajaa.</a:t>
            </a:r>
          </a:p>
          <a:p>
            <a:pPr fontAlgn="b"/>
            <a:r>
              <a:rPr lang="fi-FI" sz="1600" dirty="0"/>
              <a:t>Uusia seuraajia saatiin kuukauden aikana 15 576 kpl. Seuraajamäärä on kasvanut vuoden alusta yli 200 000 seuraajalla.</a:t>
            </a:r>
          </a:p>
          <a:p>
            <a:pPr fontAlgn="b"/>
            <a:r>
              <a:rPr lang="fi-FI" sz="1600" dirty="0"/>
              <a:t>Eniten yleisöään kasvattivat Kotiliesi (+2 868), Kotitalo (+1 774) ja Anna (+1 211).</a:t>
            </a:r>
          </a:p>
          <a:p>
            <a:pPr fontAlgn="b"/>
            <a:r>
              <a:rPr lang="fi-FI" sz="1600" dirty="0"/>
              <a:t>Twitter-seuraajien määrä laski ensimmäistä kertaa vuoden aikana. Syynä voi olla Twitterin omistajan Elon </a:t>
            </a:r>
            <a:r>
              <a:rPr lang="fi-FI" sz="1600" dirty="0" err="1"/>
              <a:t>Muskin</a:t>
            </a:r>
            <a:r>
              <a:rPr lang="fi-FI" sz="1600" dirty="0"/>
              <a:t> toimien aiheuttama käyttäjäkato.</a:t>
            </a:r>
          </a:p>
          <a:p>
            <a:pPr fontAlgn="b"/>
            <a:r>
              <a:rPr lang="fi-FI" sz="1600" dirty="0" err="1"/>
              <a:t>Tiktok</a:t>
            </a:r>
            <a:r>
              <a:rPr lang="fi-FI" sz="1600" dirty="0"/>
              <a:t>-yleisön määrä kasvoi jälleen enemmän kuin yleisö </a:t>
            </a:r>
            <a:r>
              <a:rPr lang="fi-FI" sz="1600" dirty="0" err="1"/>
              <a:t>Youtubessa</a:t>
            </a:r>
            <a:r>
              <a:rPr lang="fi-FI" sz="1600" dirty="0"/>
              <a:t> ja </a:t>
            </a:r>
            <a:r>
              <a:rPr lang="fi-FI" sz="1600" dirty="0" err="1"/>
              <a:t>Pinterestissä</a:t>
            </a:r>
            <a:r>
              <a:rPr lang="fi-FI" sz="16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75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Marraskuun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945560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684518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Juoksija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4297187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52826495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marraskuu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3227285"/>
              </p:ext>
            </p:extLst>
          </p:nvPr>
        </p:nvGraphicFramePr>
        <p:xfrm>
          <a:off x="3703434" y="1410788"/>
          <a:ext cx="4785132" cy="34418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Talentia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Verotus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Vapaussoturi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Hymy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Viinilehti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659" y="1109966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Ilmoittautuminen Editkilpailuun on nyt käynnissä!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4659" y="3429001"/>
            <a:ext cx="4797425" cy="210178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Editikilpailussa palkitaan </a:t>
            </a:r>
            <a:r>
              <a:rPr lang="fi-FI" sz="1600" dirty="0" err="1"/>
              <a:t>aikakausmedia</a:t>
            </a:r>
            <a:r>
              <a:rPr lang="fi-FI" sz="1600" dirty="0"/>
              <a:t>-alan osaajia 12 toimituksellisessa ja kolmessa markkinoinnillisessa sarjassa. Ilmoittautuminen on käynnissä nyt!</a:t>
            </a:r>
            <a:endParaRPr lang="fi-FI" sz="1400" dirty="0"/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lisää ja ilmoittaudu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E8B3B31-84ED-A148-DDE7-687DFB5492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789" r="3859"/>
          <a:stretch/>
        </p:blipFill>
        <p:spPr>
          <a:xfrm>
            <a:off x="0" y="0"/>
            <a:ext cx="619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marraskuu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37656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3991F0-5B62-458E-DBAA-81D65B0D120C}"/>
              </a:ext>
            </a:extLst>
          </p:cNvPr>
          <p:cNvSpPr txBox="1">
            <a:spLocks/>
          </p:cNvSpPr>
          <p:nvPr/>
        </p:nvSpPr>
        <p:spPr>
          <a:xfrm>
            <a:off x="692726" y="3429000"/>
            <a:ext cx="4577339" cy="2258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/>
              <a:t>Vartin pikatreeni kiireiselle, rentouttava </a:t>
            </a:r>
            <a:r>
              <a:rPr lang="fi-FI" sz="1600" dirty="0" err="1"/>
              <a:t>ääniklippi</a:t>
            </a:r>
            <a:r>
              <a:rPr lang="fi-FI" sz="1600" dirty="0"/>
              <a:t>, tunnelukkotesti ja terveellisiä ruokavinkkejä arkeen. Muun muassa tätä on uusi vain digitaalisena ilmestyvä aikakauslehti Sport Digi, joka kilahtaa tilaajien sähköpostiin joka perjantai.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4423B06-9FEE-7283-E3FE-C91BC7211AF7}"/>
              </a:ext>
            </a:extLst>
          </p:cNvPr>
          <p:cNvSpPr txBox="1">
            <a:spLocks/>
          </p:cNvSpPr>
          <p:nvPr/>
        </p:nvSpPr>
        <p:spPr>
          <a:xfrm>
            <a:off x="692726" y="1566717"/>
            <a:ext cx="4575752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6464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>
                <a:solidFill>
                  <a:schemeClr val="accent1"/>
                </a:solidFill>
              </a:rPr>
              <a:t>Uusi digitaalinen aikakauslehti Sport Digi on suunniteltu puhelimeen – tilausmäärä ylitti jo odotukset</a:t>
            </a:r>
          </a:p>
        </p:txBody>
      </p:sp>
      <p:pic>
        <p:nvPicPr>
          <p:cNvPr id="6" name="Picture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71507F-4287-8D47-A574-3BAB566AB8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1446" r="15232"/>
          <a:stretch/>
        </p:blipFill>
        <p:spPr>
          <a:xfrm>
            <a:off x="5690937" y="0"/>
            <a:ext cx="6501063" cy="6858000"/>
          </a:xfrm>
        </p:spPr>
      </p:pic>
    </p:spTree>
    <p:extLst>
      <p:ext uri="{BB962C8B-B14F-4D97-AF65-F5344CB8AC3E}">
        <p14:creationId xmlns:p14="http://schemas.microsoft.com/office/powerpoint/2010/main" val="407992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622715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Uutta tietoa asiakasmedioista – ilmoittaudu maksuttomaan webinaariin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007895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Aikakausmedia kysyi, 5 000 lukijaa vastasi. Julkaisemme koosteen seitsemän eri asiakasmedian tutkimuksesta 19. tammikuuta järjestettävässä webinaarissa. Kerromme muun muassa, millainen asiakasetu yrityksen oma media asiakkaalle on sekä millaisiin asioihin mainostajan kannattaa kiinnittää huomiota.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erson lying on a bed with a plate of food and a bowl of fruit&#10;&#10;Description automatically generated with low confidence">
            <a:extLst>
              <a:ext uri="{FF2B5EF4-FFF2-40B4-BE49-F238E27FC236}">
                <a16:creationId xmlns:a16="http://schemas.microsoft.com/office/drawing/2014/main" id="{B03C8B80-14F5-0DDD-1420-B362ACD393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194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554739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Freelancer-kuvittaja Tuomas Kärkkäinen taiteilee yhteiskunnallisia ja näkemyksellisiä kuvituksia suomalaisiin lehtiin ja haaveilee </a:t>
            </a:r>
            <a:br>
              <a:rPr lang="fi-FI" sz="1600" dirty="0"/>
            </a:br>
            <a:r>
              <a:rPr lang="fi-FI" sz="1600" dirty="0" err="1"/>
              <a:t>The</a:t>
            </a:r>
            <a:r>
              <a:rPr lang="fi-FI" sz="1600" dirty="0"/>
              <a:t> New </a:t>
            </a:r>
            <a:r>
              <a:rPr lang="fi-FI" sz="1600" dirty="0" err="1"/>
              <a:t>Yorkerin</a:t>
            </a:r>
            <a:r>
              <a:rPr lang="fi-FI" sz="1600" dirty="0"/>
              <a:t> kansikuvan tekemisestä. Unelmatyössään oleva Kärkkäinen käyttää töissään kliseitä vastakarvaan eikä kaihda huumoria.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440978"/>
            <a:ext cx="5131522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Tuomas Kärkkäinen: "Saan kommentoida lehtijuttuja viistoista näkökulmista, jopa ilkikurisesti"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Placeholder 11" descr="A person standing in front of a wall with graffiti&#10;&#10;Description automatically generated with medium confidence">
            <a:extLst>
              <a:ext uri="{FF2B5EF4-FFF2-40B4-BE49-F238E27FC236}">
                <a16:creationId xmlns:a16="http://schemas.microsoft.com/office/drawing/2014/main" id="{14548348-D7D5-76FD-3B9D-08E63EB8F7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6082" r="5029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marraskuu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marraskuussa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15 576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+6 290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+11 651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-5 539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885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+691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+1 598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48168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marraskuu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565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046570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marraskuu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22 511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53500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911328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11076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11/2021 – 11/2022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52617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6279</TotalTime>
  <Words>2218</Words>
  <Application>Microsoft Macintosh PowerPoint</Application>
  <PresentationFormat>Widescreen</PresentationFormat>
  <Paragraphs>676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Clattering</vt:lpstr>
      <vt:lpstr>Calibri</vt:lpstr>
      <vt:lpstr>Neue Haas Unica W1G</vt:lpstr>
      <vt:lpstr>Neue Haas Unica W1G Light</vt:lpstr>
      <vt:lpstr>Neue Haas Unica W1G Medium</vt:lpstr>
      <vt:lpstr>Canela Medium</vt:lpstr>
      <vt:lpstr>Office Theme</vt:lpstr>
      <vt:lpstr>Aikakausmediat somessa</vt:lpstr>
      <vt:lpstr>Marraskuun oleelliset</vt:lpstr>
      <vt:lpstr>Aikakausmedioiden someyleisö / marraskuu 2022</vt:lpstr>
      <vt:lpstr>Aikakausmedioiden seuraajamäärä / marraskuu 2022</vt:lpstr>
      <vt:lpstr>Aikakausmedioiden somekanavien määrä / marraskuu 2022</vt:lpstr>
      <vt:lpstr>Yleisön keskimääräinen koko /  marraskuu 2022</vt:lpstr>
      <vt:lpstr>Yleisömäärän kehitys kaikissa seuratuissa kanavissa 11/2021 – 11/2022</vt:lpstr>
      <vt:lpstr>Yleisömäärän kehitys Facebookissa 11/2021 – 11/2022</vt:lpstr>
      <vt:lpstr>Yleisömäärän kehitys Instagramissa 11/2021 – 11/2022</vt:lpstr>
      <vt:lpstr>Yleisömäärän kehitys Twitterissä 11/2021 – 11/2022</vt:lpstr>
      <vt:lpstr>Yleisömäärän kehitys YouTubessa 11/2021 – 11/2022</vt:lpstr>
      <vt:lpstr>Yleisömäärän kehitys Pinterestissä 11/2021 – 11/2022</vt:lpstr>
      <vt:lpstr>Yleisömäärän kehitys Tiktokissa 11/2021 – 11/2022</vt:lpstr>
      <vt:lpstr>Somen suurimmat</vt:lpstr>
      <vt:lpstr>Eniten seuraajia kaikissa kanavissa TOP 20 / marraskuu 2022</vt:lpstr>
      <vt:lpstr>Eniten seuraajia Facebookissa TOP 20 / marraskuu 2022</vt:lpstr>
      <vt:lpstr>Eniten seuraajia Instagramissa TOP 20 / marraskuu 2022</vt:lpstr>
      <vt:lpstr>Eniten seuraajia Twitterissä TOP 20 / marraskuu 2022</vt:lpstr>
      <vt:lpstr>Eniten seuraajia YouTubessa ja Pinterestissä TOP 10 /  marraskuu 2022</vt:lpstr>
      <vt:lpstr>Eniten yleisöään  kasvattaneet</vt:lpstr>
      <vt:lpstr>Eniten uusia seuraajia kaikissa kanavissa TOP 20 / marraskuu 2022</vt:lpstr>
      <vt:lpstr>Eniten uusia seuraajia Facebookissa TOP 10 / marraskuu 2022</vt:lpstr>
      <vt:lpstr>Eniten uusia seuraajia Instagramissa TOP 10 / marraskuu 2022</vt:lpstr>
      <vt:lpstr>Eniten uusia seuraajia Twitterissä TOP 10 / marraskuu 2022</vt:lpstr>
      <vt:lpstr>Seuratut mediat</vt:lpstr>
      <vt:lpstr>Seurannassa olleet mediat (214 kpl) / marraskuu 2022</vt:lpstr>
      <vt:lpstr>Seurannassa olleet mediat (214 kpl) / marraskuu 2022</vt:lpstr>
      <vt:lpstr>Ajankohtaista  aikakausmedioista</vt:lpstr>
      <vt:lpstr>Ilmoittautuminen Editkilpailuun on nyt käynnissä!</vt:lpstr>
      <vt:lpstr>PowerPoint Presentation</vt:lpstr>
      <vt:lpstr>Uutta tietoa asiakasmedioista – ilmoittaudu maksuttomaan webinaariin</vt:lpstr>
      <vt:lpstr>Tuomas Kärkkäinen: "Saan kommentoida lehtijuttuja viistoista näkökulmista, jopa ilkikurisesti"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306</cp:revision>
  <dcterms:created xsi:type="dcterms:W3CDTF">2021-01-05T09:04:45Z</dcterms:created>
  <dcterms:modified xsi:type="dcterms:W3CDTF">2022-12-20T07:40:27Z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