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2"/>
  </p:notesMasterIdLst>
  <p:handoutMasterIdLst>
    <p:handoutMasterId r:id="rId43"/>
  </p:handoutMasterIdLst>
  <p:sldIdLst>
    <p:sldId id="256" r:id="rId5"/>
    <p:sldId id="1143" r:id="rId6"/>
    <p:sldId id="1146" r:id="rId7"/>
    <p:sldId id="1147" r:id="rId8"/>
    <p:sldId id="1145" r:id="rId9"/>
    <p:sldId id="1148" r:id="rId10"/>
    <p:sldId id="1149" r:id="rId11"/>
    <p:sldId id="1150" r:id="rId12"/>
    <p:sldId id="1151" r:id="rId13"/>
    <p:sldId id="1152" r:id="rId14"/>
    <p:sldId id="1153" r:id="rId15"/>
    <p:sldId id="1154" r:id="rId16"/>
    <p:sldId id="1155" r:id="rId17"/>
    <p:sldId id="1156" r:id="rId18"/>
    <p:sldId id="1157" r:id="rId19"/>
    <p:sldId id="1158" r:id="rId20"/>
    <p:sldId id="1159" r:id="rId21"/>
    <p:sldId id="1160" r:id="rId22"/>
    <p:sldId id="1161" r:id="rId23"/>
    <p:sldId id="1162" r:id="rId24"/>
    <p:sldId id="1163" r:id="rId25"/>
    <p:sldId id="1164" r:id="rId26"/>
    <p:sldId id="1165" r:id="rId27"/>
    <p:sldId id="1166" r:id="rId28"/>
    <p:sldId id="1167" r:id="rId29"/>
    <p:sldId id="1168" r:id="rId30"/>
    <p:sldId id="1169" r:id="rId31"/>
    <p:sldId id="1170" r:id="rId32"/>
    <p:sldId id="1171" r:id="rId33"/>
    <p:sldId id="1172" r:id="rId34"/>
    <p:sldId id="1173" r:id="rId35"/>
    <p:sldId id="1174" r:id="rId36"/>
    <p:sldId id="1175" r:id="rId37"/>
    <p:sldId id="1176" r:id="rId38"/>
    <p:sldId id="1177" r:id="rId39"/>
    <p:sldId id="1178" r:id="rId40"/>
    <p:sldId id="325" r:id="rId41"/>
  </p:sldIdLst>
  <p:sldSz cx="12192000" cy="6858000"/>
  <p:notesSz cx="6858000" cy="9144000"/>
  <p:embeddedFontLst>
    <p:embeddedFont>
      <p:font typeface="Canela Medium" pitchFamily="2" charset="77"/>
      <p:regular r:id="rId44"/>
    </p:embeddedFont>
    <p:embeddedFont>
      <p:font typeface="Clattering" pitchFamily="2" charset="0"/>
      <p:regular r:id="rId45"/>
    </p:embeddedFont>
    <p:embeddedFont>
      <p:font typeface="Neue Haas Unica W1G" panose="020B0504030206020203" pitchFamily="34" charset="0"/>
      <p:regular r:id="rId46"/>
      <p:bold r:id="rId47"/>
      <p:italic r:id="rId48"/>
      <p:boldItalic r:id="rId49"/>
    </p:embeddedFont>
    <p:embeddedFont>
      <p:font typeface="Neue Haas Unica W1G Light" panose="020B0404030206020203" pitchFamily="34" charset="0"/>
      <p:regular r:id="rId50"/>
      <p:italic r:id="rId51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FFE0E0"/>
    <a:srgbClr val="F5F4F7"/>
    <a:srgbClr val="FEE0E1"/>
    <a:srgbClr val="002649"/>
    <a:srgbClr val="FF6464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7"/>
    <p:restoredTop sz="96190"/>
  </p:normalViewPr>
  <p:slideViewPr>
    <p:cSldViewPr snapToGrid="0" snapToObjects="1">
      <p:cViewPr varScale="1">
        <p:scale>
          <a:sx n="104" d="100"/>
          <a:sy n="104" d="100"/>
        </p:scale>
        <p:origin x="22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11/10/2021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11/10/2021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841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emf"/><Relationship Id="rId7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7.emf"/><Relationship Id="rId9" Type="http://schemas.openxmlformats.org/officeDocument/2006/relationships/image" Target="../media/image2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7192A8-2388-3A45-A988-9F7DF52039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1BC4EA-7330-E94C-97E4-4990E5EE86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870333" y="1366807"/>
            <a:ext cx="104513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0334" y="1653988"/>
            <a:ext cx="10515600" cy="4379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2648" y="1672019"/>
            <a:ext cx="10521152" cy="4296230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A8BAA-7B02-2D48-B524-B64A65729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76628"/>
            <a:ext cx="1829365" cy="137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8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FDAC8-B1A3-D042-A132-1FD02EFCE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11.10.2021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660" r:id="rId27"/>
    <p:sldLayoutId id="2147483654" r:id="rId28"/>
    <p:sldLayoutId id="2147483677" r:id="rId29"/>
    <p:sldLayoutId id="2147483679" r:id="rId30"/>
    <p:sldLayoutId id="2147483663" r:id="rId31"/>
    <p:sldLayoutId id="2147483667" r:id="rId32"/>
    <p:sldLayoutId id="2147483676" r:id="rId33"/>
    <p:sldLayoutId id="2147483664" r:id="rId34"/>
    <p:sldLayoutId id="2147483680" r:id="rId35"/>
    <p:sldLayoutId id="2147483678" r:id="rId36"/>
    <p:sldLayoutId id="2147483661" r:id="rId37"/>
    <p:sldLayoutId id="2147483681" r:id="rId38"/>
    <p:sldLayoutId id="2147483662" r:id="rId39"/>
    <p:sldLayoutId id="2147483665" r:id="rId40"/>
    <p:sldLayoutId id="2147483657" r:id="rId41"/>
    <p:sldLayoutId id="2147483674" r:id="rId42"/>
    <p:sldLayoutId id="2147483666" r:id="rId43"/>
    <p:sldLayoutId id="2147483675" r:id="rId44"/>
    <p:sldLayoutId id="2147483670" r:id="rId45"/>
    <p:sldLayoutId id="2147483668" r:id="rId46"/>
    <p:sldLayoutId id="2147483669" r:id="rId47"/>
    <p:sldLayoutId id="2147483857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en/research/" TargetMode="External"/><Relationship Id="rId2" Type="http://schemas.openxmlformats.org/officeDocument/2006/relationships/hyperlink" Target="http://www.ratecards.fi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lant in a pot&#10;&#10;Description automatically generated with low confidence">
            <a:extLst>
              <a:ext uri="{FF2B5EF4-FFF2-40B4-BE49-F238E27FC236}">
                <a16:creationId xmlns:a16="http://schemas.microsoft.com/office/drawing/2014/main" id="{52534DCB-29F5-F348-B5CC-2223BECFED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78" r="1300" b="4156"/>
          <a:stretch/>
        </p:blipFill>
        <p:spPr>
          <a:xfrm>
            <a:off x="-264359" y="-1"/>
            <a:ext cx="12456359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1553"/>
            <a:ext cx="9144000" cy="2387600"/>
          </a:xfrm>
        </p:spPr>
        <p:txBody>
          <a:bodyPr>
            <a:normAutofit/>
          </a:bodyPr>
          <a:lstStyle/>
          <a:p>
            <a:pPr rtl="0"/>
            <a:r>
              <a:rPr lang="en" b="0" i="0" u="none" baseline="0" dirty="0"/>
              <a:t>Readers' interests</a:t>
            </a:r>
          </a:p>
        </p:txBody>
      </p:sp>
      <p:pic>
        <p:nvPicPr>
          <p:cNvPr id="35" name="Kuva 3">
            <a:extLst>
              <a:ext uri="{FF2B5EF4-FFF2-40B4-BE49-F238E27FC236}">
                <a16:creationId xmlns:a16="http://schemas.microsoft.com/office/drawing/2014/main" id="{79A5B4DF-F74B-F645-A4A5-BF404E716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16" y="5903888"/>
            <a:ext cx="1519756" cy="7056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553BA74-8443-E44A-8AC3-C27F7D58920E}"/>
              </a:ext>
            </a:extLst>
          </p:cNvPr>
          <p:cNvSpPr txBox="1">
            <a:spLocks/>
          </p:cNvSpPr>
          <p:nvPr/>
        </p:nvSpPr>
        <p:spPr>
          <a:xfrm>
            <a:off x="1524000" y="6300551"/>
            <a:ext cx="9144000" cy="22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>
                <a:solidFill>
                  <a:schemeClr val="bg1"/>
                </a:solidFill>
              </a:rPr>
              <a:t>Finnish National Readership Survey 2021</a:t>
            </a:r>
            <a:endParaRPr lang="en" sz="16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3CB355-EAEE-B844-946E-6225EC113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46300915"/>
              </p:ext>
            </p:extLst>
          </p:nvPr>
        </p:nvGraphicFramePr>
        <p:xfrm>
          <a:off x="2729181" y="1749779"/>
          <a:ext cx="6569158" cy="39306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Deko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beauty and cosmetics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16%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D4F2B-1B85-5644-869D-1F7AC88DF8E5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13867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44100788"/>
              </p:ext>
            </p:extLst>
          </p:nvPr>
        </p:nvGraphicFramePr>
        <p:xfrm>
          <a:off x="2749059" y="1749779"/>
          <a:ext cx="6569158" cy="39306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Antiikki &amp;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Kotilääkäri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Deko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Anna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205,000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9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en" b="0" i="0" u="none" baseline="0" dirty="0">
                <a:solidFill>
                  <a:schemeClr val="accent2"/>
                </a:solidFill>
              </a:rPr>
              <a:t>literature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33%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8DF556-9D52-5849-9808-9D1613D5311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38439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83862561"/>
              </p:ext>
            </p:extLst>
          </p:nvPr>
        </p:nvGraphicFramePr>
        <p:xfrm>
          <a:off x="2749059" y="1749779"/>
          <a:ext cx="6569158" cy="39306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274,000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Katso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Glorian ruoka&amp;viini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Tiede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TM Rakennusmaailma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domestic and foreign news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58%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3E4E87-E8AD-444D-8D9F-6EE5D74A5A88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256977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90618226"/>
              </p:ext>
            </p:extLst>
          </p:nvPr>
        </p:nvGraphicFramePr>
        <p:xfrm>
          <a:off x="2749059" y="1749779"/>
          <a:ext cx="6569158" cy="39306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Kotimaa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Caravan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Matka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Viinilehti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Glorian ruoka&amp;viini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Unelmien Talo &amp; Koti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domestic traveling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36%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B0621-3A74-F442-A382-15A30F253F99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186426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02300584"/>
              </p:ext>
            </p:extLst>
          </p:nvPr>
        </p:nvGraphicFramePr>
        <p:xfrm>
          <a:off x="2749059" y="1749779"/>
          <a:ext cx="6569158" cy="39306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Antiikki &amp;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Deko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Opettaja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Kotilääkäri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Eeva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176,000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7"/>
          </a:xfrm>
        </p:spPr>
        <p:txBody>
          <a:bodyPr>
            <a:normAutofit/>
          </a:bodyPr>
          <a:lstStyle/>
          <a:p>
            <a:pPr rtl="0"/>
            <a:r>
              <a:rPr lang="en" sz="3600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en" sz="3600" b="0" i="0" u="none" baseline="0" dirty="0">
                <a:solidFill>
                  <a:schemeClr val="accent2"/>
                </a:solidFill>
              </a:rPr>
              <a:t>culture</a:t>
            </a:r>
            <a:endParaRPr lang="en" sz="36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36%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4A3654-B8A7-3148-AEA7-B5A429C4E895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24716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6613986"/>
              </p:ext>
            </p:extLst>
          </p:nvPr>
        </p:nvGraphicFramePr>
        <p:xfrm>
          <a:off x="2749059" y="1749779"/>
          <a:ext cx="6569158" cy="39306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Unelmien Talo &amp; Koti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Oma Piha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Autofit/>
          </a:bodyPr>
          <a:lstStyle/>
          <a:p>
            <a:pPr rtl="0"/>
            <a:r>
              <a:rPr lang="en" sz="3600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en" sz="3600" b="0" i="0" u="none" baseline="0" dirty="0">
                <a:solidFill>
                  <a:schemeClr val="accent2"/>
                </a:solidFill>
              </a:rPr>
              <a:t>crafts</a:t>
            </a:r>
            <a:endParaRPr lang="en" sz="36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25%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938178-3778-F54F-A7B9-F4499FE18367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151501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51357773"/>
              </p:ext>
            </p:extLst>
          </p:nvPr>
        </p:nvGraphicFramePr>
        <p:xfrm>
          <a:off x="2749059" y="1749779"/>
          <a:ext cx="6569158" cy="39322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Aarre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Maatilan Pellervo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Tiede Luonto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113,000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Askel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nature and outdoor activities</a:t>
            </a:r>
            <a:br>
              <a:rPr lang="en" sz="1800" dirty="0">
                <a:solidFill>
                  <a:schemeClr val="accent1"/>
                </a:solidFill>
                <a:latin typeface="Neue Haas Unica W1G" panose="020B0504030206020203" pitchFamily="34" charset="0"/>
              </a:rPr>
            </a:b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54%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A08BAC-B069-C146-B4B3-E62964EA1F87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22454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79682576"/>
              </p:ext>
            </p:extLst>
          </p:nvPr>
        </p:nvGraphicFramePr>
        <p:xfrm>
          <a:off x="2749059" y="1749779"/>
          <a:ext cx="6569158" cy="39322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Erä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Kippari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Koneviesti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Vauhdin 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Käytännön Maamies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Aarre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Maatilan Pellervo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Valitut Palat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en" b="0" i="0" u="none" baseline="0" dirty="0">
                <a:solidFill>
                  <a:schemeClr val="accent2"/>
                </a:solidFill>
              </a:rPr>
              <a:t>hunting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9%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68DAFA-2B36-7A43-B5B5-00AB712A33D3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55921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75033522"/>
              </p:ext>
            </p:extLst>
          </p:nvPr>
        </p:nvGraphicFramePr>
        <p:xfrm>
          <a:off x="2749059" y="1749779"/>
          <a:ext cx="6569158" cy="39322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Deko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Askel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fashion and style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21%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85F4D6-89FD-8E43-A596-2A4B6F9B558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63653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0477478"/>
              </p:ext>
            </p:extLst>
          </p:nvPr>
        </p:nvGraphicFramePr>
        <p:xfrm>
          <a:off x="2749059" y="1749779"/>
          <a:ext cx="6569158" cy="39322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Tivi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Viinilehti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Glorian ruoka&amp;viini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Opettaja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112,000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Matka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music and concerts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38%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3238F7-4771-F142-B7D2-6EDF67E14A6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51715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Interests of Finns </a:t>
            </a:r>
            <a:r>
              <a:rPr lang="en" sz="2000" b="0" i="0" u="none" baseline="0"/>
              <a:t>1/3</a:t>
            </a:r>
            <a:br>
              <a:rPr lang="en"/>
            </a:br>
            <a:r>
              <a:rPr lang="en" sz="1600" b="0" i="1" u="none" baseline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How many Finns are interested in the topic, number and %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94736685"/>
              </p:ext>
            </p:extLst>
          </p:nvPr>
        </p:nvGraphicFramePr>
        <p:xfrm>
          <a:off x="833438" y="1703050"/>
          <a:ext cx="10525915" cy="4167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8834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Local affairs and events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2,669,000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Domestic and foreign news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2,507,000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Nature and outdoor activities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2,321,000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54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Well-being and health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2,210,000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Politics and society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1,909,000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Sports and exercise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1,856,000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43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Food and drink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1,801,000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Cooking and baking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1,783,500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Traveling abroad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1,731,000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Environmental matters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1,676,000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39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9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41498950"/>
              </p:ext>
            </p:extLst>
          </p:nvPr>
        </p:nvGraphicFramePr>
        <p:xfrm>
          <a:off x="2749059" y="1749779"/>
          <a:ext cx="6569158" cy="39322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Viinilehti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Samarbete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Alibi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Seura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Katso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Kotilääkäri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Oma Piha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cottage life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27%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DD1924-DFCC-714C-A8D5-0A9A9D7683B8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70251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45628171"/>
              </p:ext>
            </p:extLst>
          </p:nvPr>
        </p:nvGraphicFramePr>
        <p:xfrm>
          <a:off x="2749059" y="1749779"/>
          <a:ext cx="6569158" cy="39322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Kotimaa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Katso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Yrittäjä-lehti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Askel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Aarre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Alibi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dirty="0"/>
              <a:t>number of readers interested in 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local affairs and events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62%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127F2-77D6-514B-A085-E68F37866B22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152368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10837885"/>
              </p:ext>
            </p:extLst>
          </p:nvPr>
        </p:nvGraphicFramePr>
        <p:xfrm>
          <a:off x="2749059" y="1749779"/>
          <a:ext cx="6569158" cy="39322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Tiede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Tivi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Moottori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Alibi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Auto Bild Suomi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Vauhdin 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IS Urheilulehti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dirty="0"/>
              <a:t>number of readers interested in 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gaming (computer, console, mobile)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19%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9E8FD6-C769-B341-B6D1-D2ABFC84D04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07728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31913579"/>
              </p:ext>
            </p:extLst>
          </p:nvPr>
        </p:nvGraphicFramePr>
        <p:xfrm>
          <a:off x="2749059" y="1749779"/>
          <a:ext cx="6569158" cy="39322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113,000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247,000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Tivi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Kotimaa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Katso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Glorian ruoka&amp;viini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Deko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dirty="0"/>
              <a:t>number of readers interested in 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politics and society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44%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E9273-524C-0146-A58E-B4753D0EF1A0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842853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45128761"/>
              </p:ext>
            </p:extLst>
          </p:nvPr>
        </p:nvGraphicFramePr>
        <p:xfrm>
          <a:off x="2749059" y="1749779"/>
          <a:ext cx="6569158" cy="39322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Oma Piha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114,000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Unelmien Talo &amp; Koti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Maatilan Pellervo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Samarbete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dirty="0"/>
              <a:t>number of readers interested in 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gardening and plants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35%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01A64-26CC-7749-AE0D-30B2F20613AC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372172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66149581"/>
              </p:ext>
            </p:extLst>
          </p:nvPr>
        </p:nvGraphicFramePr>
        <p:xfrm>
          <a:off x="2749059" y="1749779"/>
          <a:ext cx="6569158" cy="39103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TM Rakennusmaailma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Koneviesti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Kippari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Aarre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Oma Piha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5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b="0" i="0" u="none" baseline="0" dirty="0">
                <a:solidFill>
                  <a:schemeClr val="accent1"/>
                </a:solidFill>
              </a:rPr>
              <a:t>number of readers interested in </a:t>
            </a:r>
            <a:r>
              <a:rPr lang="en" b="0" i="0" u="none" baseline="0" dirty="0">
                <a:solidFill>
                  <a:schemeClr val="accent2"/>
                </a:solidFill>
              </a:rPr>
              <a:t>construction and renovation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37%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4F51-AC82-334D-B56F-B87575892CF2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62525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82101786"/>
              </p:ext>
            </p:extLst>
          </p:nvPr>
        </p:nvGraphicFramePr>
        <p:xfrm>
          <a:off x="2749059" y="1749779"/>
          <a:ext cx="6569158" cy="39103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Viinilehti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Glorian ruoka&amp;viini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Deko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Yrittäjä-lehti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9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b="0" i="0" u="none" baseline="0" dirty="0">
                <a:solidFill>
                  <a:schemeClr val="accent1"/>
                </a:solidFill>
              </a:rPr>
              <a:t>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food and drink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42%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6D07D-4A84-164B-B8E2-C0789528346E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0438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84706544"/>
              </p:ext>
            </p:extLst>
          </p:nvPr>
        </p:nvGraphicFramePr>
        <p:xfrm>
          <a:off x="2749059" y="1749779"/>
          <a:ext cx="6569158" cy="39103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Glorian ruoka&amp;viini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112,000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Samarbete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1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</a:t>
            </a:r>
            <a:r>
              <a:rPr lang="en" b="0" i="0" u="none" baseline="0" dirty="0">
                <a:solidFill>
                  <a:schemeClr val="accent1"/>
                </a:solidFill>
              </a:rPr>
              <a:t>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cooking and baking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42%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FCBB9D-E8A2-4E4A-85C7-740540027F93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651192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0374517"/>
              </p:ext>
            </p:extLst>
          </p:nvPr>
        </p:nvGraphicFramePr>
        <p:xfrm>
          <a:off x="2749059" y="1749779"/>
          <a:ext cx="6569158" cy="39103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Veronmaksajan Taloustaito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172,000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Käytännön Maamies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TM Rakennusmaailma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Golflehti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Aarre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547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investing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21%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B8C6D9-5B68-624D-A74B-2B68D153DA18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1149365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75987813"/>
              </p:ext>
            </p:extLst>
          </p:nvPr>
        </p:nvGraphicFramePr>
        <p:xfrm>
          <a:off x="2749059" y="1749779"/>
          <a:ext cx="6569158" cy="39103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Deko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Unelmien Talo &amp; Koti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141,000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7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interior decoration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32%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20E23E-D43D-8C45-9BE8-7F0D8B70A72E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186135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Interests of Finns </a:t>
            </a:r>
            <a:r>
              <a:rPr lang="en" sz="2000" b="0" i="0" u="none" baseline="0"/>
              <a:t>2/3</a:t>
            </a:r>
            <a:br>
              <a:rPr lang="en"/>
            </a:br>
            <a:r>
              <a:rPr lang="en" sz="1600" b="0" i="1" u="none" baseline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How many Finns are interested in the topic, number and %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0290253"/>
              </p:ext>
            </p:extLst>
          </p:nvPr>
        </p:nvGraphicFramePr>
        <p:xfrm>
          <a:off x="833438" y="1703050"/>
          <a:ext cx="10525915" cy="41603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31108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Music and concerts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1,630,000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38</a:t>
                      </a:r>
                      <a:endParaRPr lang="en" sz="1400" b="0" i="0" u="none" strike="noStrike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Construction and renovation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1,572,000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37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Culture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1,549,000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Domestic traveling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1,543,000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Gardening and plants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1,489,000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Economic and financial affairs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1,469,000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Literature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1,403,000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Self-improvement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1,385,000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Interior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1,373,000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Cottage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1,162,000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  <a:tr h="49386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Entertainment electronics and information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1,137,000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5315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6754405-B608-BB4E-A8A8-B69F854FA79F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475318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98355548"/>
              </p:ext>
            </p:extLst>
          </p:nvPr>
        </p:nvGraphicFramePr>
        <p:xfrm>
          <a:off x="2749059" y="1749779"/>
          <a:ext cx="6569158" cy="39103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116,000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Tivi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Veronmaksajan Taloustaito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Koneviesti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Maatilan Pellervo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Käytännön Maamies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3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economic and financial affairs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34%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570BFF-10FA-F947-9579-A12C689EDFC9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1869368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04642939"/>
              </p:ext>
            </p:extLst>
          </p:nvPr>
        </p:nvGraphicFramePr>
        <p:xfrm>
          <a:off x="2749059" y="1749779"/>
          <a:ext cx="6569158" cy="39103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Viinilehti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Matka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Glorian ruoka&amp;viini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Samarbete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9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traveling abroad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40%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99A93-8D5F-E840-830F-49904E55B563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917695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93123353"/>
              </p:ext>
            </p:extLst>
          </p:nvPr>
        </p:nvGraphicFramePr>
        <p:xfrm>
          <a:off x="2490642" y="1680520"/>
          <a:ext cx="6569158" cy="38679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81003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IS Urheilulehti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Golflehti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3759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Vauhdin 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5612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Kippari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Tivi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5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sports and exercise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43%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D9101-0A8B-694B-9C6C-92837F14A7E3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1027138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94032550"/>
              </p:ext>
            </p:extLst>
          </p:nvPr>
        </p:nvGraphicFramePr>
        <p:xfrm>
          <a:off x="2599499" y="1766519"/>
          <a:ext cx="6569158" cy="39103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Kippari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Erä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TM Rakennusmaailma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Viinilehti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Tivi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Samarbete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5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boating and sailing</a:t>
            </a:r>
            <a:endParaRPr lang="en" sz="1800" dirty="0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10%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D1AAE0-C63A-8F4C-B58F-4928C14A6425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555692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19151529"/>
              </p:ext>
            </p:extLst>
          </p:nvPr>
        </p:nvGraphicFramePr>
        <p:xfrm>
          <a:off x="2724389" y="1789496"/>
          <a:ext cx="6569158" cy="39103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Tivi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Vauhdin 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Auto Bild Suomi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Tiede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Moottori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114,000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IS Urheilulehti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42"/>
            <a:ext cx="10515600" cy="1139791"/>
          </a:xfrm>
        </p:spPr>
        <p:txBody>
          <a:bodyPr>
            <a:normAutofit/>
          </a:bodyPr>
          <a:lstStyle/>
          <a:p>
            <a:pPr rtl="0"/>
            <a:r>
              <a:rPr lang="en" sz="3200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sz="3200" b="0" i="0" u="none" baseline="0" dirty="0">
                <a:solidFill>
                  <a:schemeClr val="accent1"/>
                </a:solidFill>
              </a:rPr>
            </a:br>
            <a:r>
              <a:rPr lang="en" sz="3200" b="0" i="0" u="none" baseline="0" dirty="0">
                <a:solidFill>
                  <a:schemeClr val="accent2"/>
                </a:solidFill>
              </a:rPr>
              <a:t>entertainment electronics and information technology</a:t>
            </a:r>
            <a:endParaRPr lang="en" sz="3200" dirty="0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723791" y="138884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26%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4D841-0EAF-FA43-AFE6-1BE811D875E2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2266448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47243861"/>
              </p:ext>
            </p:extLst>
          </p:nvPr>
        </p:nvGraphicFramePr>
        <p:xfrm>
          <a:off x="2749059" y="1749779"/>
          <a:ext cx="6569158" cy="39322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Tiede Luonto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Tiede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Opettaja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112,000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Askel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181,000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5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r>
              <a:rPr lang="en" b="0" i="0" u="none" baseline="0" dirty="0">
                <a:solidFill>
                  <a:schemeClr val="accent2"/>
                </a:solidFill>
              </a:rPr>
              <a:t>environmental matters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39%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EFA19B-45FC-C149-B957-43DBB40E434B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3734466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500" b="0" i="0" u="none" baseline="0" dirty="0"/>
              <a:t>The Finnish National Readership Survey (NRS) figures for individual magazines can be obtained without registration from Magazine Rate Card service: </a:t>
            </a:r>
            <a:br>
              <a:rPr lang="en" sz="2500" b="0" i="0" u="none" baseline="0" dirty="0"/>
            </a:br>
            <a:r>
              <a:rPr lang="en" sz="2500" b="0" i="0" u="none" baseline="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500" b="0" i="0" u="none" baseline="0" dirty="0">
              <a:solidFill>
                <a:srgbClr val="9CFFF8"/>
              </a:solidFill>
            </a:endParaRPr>
          </a:p>
          <a:p>
            <a:pPr rtl="0"/>
            <a:endParaRPr lang="en" sz="2500" dirty="0">
              <a:solidFill>
                <a:schemeClr val="accent4"/>
              </a:solidFill>
            </a:endParaRPr>
          </a:p>
          <a:p>
            <a:pPr rtl="0"/>
            <a:r>
              <a:rPr lang="en" sz="2500" dirty="0"/>
              <a:t>More summaries from the NRS in </a:t>
            </a:r>
            <a:br>
              <a:rPr lang="en" sz="2500" dirty="0"/>
            </a:br>
            <a:r>
              <a:rPr lang="en" sz="2500" dirty="0"/>
              <a:t>Finnish Magazine Media Association’s website:</a:t>
            </a:r>
          </a:p>
          <a:p>
            <a:r>
              <a:rPr lang="en-GB" sz="25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www.aikakausmedia.fi/en/research</a:t>
            </a:r>
            <a:endParaRPr lang="en" sz="2500" dirty="0">
              <a:solidFill>
                <a:srgbClr val="9CFF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3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5D6C5-EF99-D44C-B2ED-960C1F3C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5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Interests of Finns </a:t>
            </a:r>
            <a:r>
              <a:rPr lang="en" sz="2000" b="0" i="0" u="none" baseline="0"/>
              <a:t>3/3</a:t>
            </a:r>
            <a:br>
              <a:rPr lang="en" sz="2000"/>
            </a:br>
            <a:r>
              <a:rPr lang="en" sz="1600" b="0" i="1" u="none" baseline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How many Finns are interested in the topic, number and %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30776658"/>
              </p:ext>
            </p:extLst>
          </p:nvPr>
        </p:nvGraphicFramePr>
        <p:xfrm>
          <a:off x="833438" y="1778242"/>
          <a:ext cx="10525915" cy="4167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8834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Number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Finns over 15 years 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Crafts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1,076,000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Cars and motor vehicles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1,069,000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Investment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905,000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Fashion and style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Gaming (computer, console, mobile)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814,000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Fishing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695,000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Beauty and cosmetics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684,000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Charity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618,000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Boating and sailing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15156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Hunting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381,000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80769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F124952-D81A-E04C-8BBA-476FC791D6E6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121831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08627345"/>
              </p:ext>
            </p:extLst>
          </p:nvPr>
        </p:nvGraphicFramePr>
        <p:xfrm>
          <a:off x="2729181" y="1749779"/>
          <a:ext cx="6569158" cy="390884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Auto Bild Suomi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Moottori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216,000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Vauhdin 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Koneviesti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Tivi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TM Rakennusmaailma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Kippari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126677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/>
              <a:t>Highest number of readers </a:t>
            </a:r>
            <a:r>
              <a:rPr lang="en" dirty="0"/>
              <a:t>interested in 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cars and motor vehicles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25%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D07BB5-E3CB-F749-B6FD-5E3B2E978619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197660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39827754"/>
              </p:ext>
            </p:extLst>
          </p:nvPr>
        </p:nvGraphicFramePr>
        <p:xfrm>
          <a:off x="2729181" y="1749779"/>
          <a:ext cx="6569158" cy="390884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118,000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Hyvä Terveys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186,000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Kotimaa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Kotilääkäri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81,000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ET Terveys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17"/>
          </a:xfrm>
        </p:spPr>
        <p:txBody>
          <a:bodyPr>
            <a:normAutofit fontScale="90000"/>
          </a:bodyPr>
          <a:lstStyle/>
          <a:p>
            <a:pPr rtl="0"/>
            <a:r>
              <a:rPr lang="en" dirty="0"/>
              <a:t>Highest number of readers interested in</a:t>
            </a:r>
            <a:br>
              <a:rPr lang="en" dirty="0"/>
            </a:br>
            <a:r>
              <a:rPr lang="en" b="0" i="0" u="none" baseline="0" dirty="0">
                <a:solidFill>
                  <a:schemeClr val="accent2"/>
                </a:solidFill>
              </a:rPr>
              <a:t>well-being </a:t>
            </a:r>
            <a:r>
              <a:rPr lang="en" dirty="0">
                <a:solidFill>
                  <a:schemeClr val="accent2"/>
                </a:solidFill>
              </a:rPr>
              <a:t>and health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51%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E72366-227C-934B-90B2-FFFA3A36CFA1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73938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85640726"/>
              </p:ext>
            </p:extLst>
          </p:nvPr>
        </p:nvGraphicFramePr>
        <p:xfrm>
          <a:off x="2729181" y="1749779"/>
          <a:ext cx="6569158" cy="390884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Askel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Katso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Kotimaa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Deko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Viva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Apu Terveys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charity</a:t>
            </a:r>
            <a:endParaRPr lang="en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14%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</a:p>
          <a:p>
            <a:pPr algn="ctr" rtl="0"/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DDCE54-0EE6-A645-9CFC-0FC778B73175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256141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27989809"/>
              </p:ext>
            </p:extLst>
          </p:nvPr>
        </p:nvGraphicFramePr>
        <p:xfrm>
          <a:off x="2729181" y="1749779"/>
          <a:ext cx="6569158" cy="390884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Tivi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Fit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Deko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Gloria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ET Terveys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61,000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chemeClr val="accent1"/>
                </a:solidFill>
              </a:rPr>
              <a:t>Highest number of readers interested in </a:t>
            </a:r>
            <a:br>
              <a:rPr lang="en" b="0" i="0" u="none" baseline="0" dirty="0">
                <a:solidFill>
                  <a:schemeClr val="accent1"/>
                </a:solidFill>
              </a:rPr>
            </a:br>
            <a:r>
              <a:rPr lang="en" b="0" i="0" u="none" baseline="0" dirty="0">
                <a:solidFill>
                  <a:schemeClr val="accent2"/>
                </a:solidFill>
              </a:rPr>
              <a:t>self-development</a:t>
            </a:r>
            <a:endParaRPr lang="en" sz="1800" dirty="0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36814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32%</a:t>
            </a:r>
            <a:br>
              <a:rPr lang="en" sz="360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426CA-E0EE-804D-A947-213AF65DC95D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75090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49429316"/>
              </p:ext>
            </p:extLst>
          </p:nvPr>
        </p:nvGraphicFramePr>
        <p:xfrm>
          <a:off x="2729181" y="1749779"/>
          <a:ext cx="6569158" cy="39306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% of readers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Interested, </a:t>
                      </a:r>
                      <a:br>
                        <a:rPr lang="en" sz="140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" sz="1400" b="1" i="0" u="none" baseline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Erä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103,000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Kippari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Valitut Palat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57,000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Koneviesti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Caravan</a:t>
                      </a:r>
                      <a:endParaRPr lang="en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37,000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Alibi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" sz="1400" b="0" i="0" u="none" strike="noStrike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8"/>
            <a:ext cx="10515600" cy="1076621"/>
          </a:xfrm>
        </p:spPr>
        <p:txBody>
          <a:bodyPr>
            <a:noAutofit/>
          </a:bodyPr>
          <a:lstStyle/>
          <a:p>
            <a:pPr rtl="0"/>
            <a:r>
              <a:rPr lang="en" sz="3600" b="0" i="0" u="none" baseline="0" dirty="0"/>
              <a:t>Highest </a:t>
            </a:r>
            <a:r>
              <a:rPr lang="en" sz="3600" b="0" i="0" u="none" baseline="0" dirty="0">
                <a:solidFill>
                  <a:schemeClr val="accent1"/>
                </a:solidFill>
              </a:rPr>
              <a:t>number of readers </a:t>
            </a:r>
            <a:r>
              <a:rPr lang="en" sz="3600" b="0" i="0" u="none" baseline="0" dirty="0"/>
              <a:t>interested in </a:t>
            </a:r>
            <a:r>
              <a:rPr lang="en" sz="3600" b="0" i="0" u="none" baseline="0" dirty="0">
                <a:solidFill>
                  <a:schemeClr val="accent2"/>
                </a:solidFill>
              </a:rPr>
              <a:t>fishing</a:t>
            </a:r>
            <a:endParaRPr lang="en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rtl="0">
              <a:lnSpc>
                <a:spcPts val="3500"/>
              </a:lnSpc>
              <a:spcAft>
                <a:spcPts val="1800"/>
              </a:spcAft>
            </a:pP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sz="3600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16%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of the total population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038900-BDAE-9940-8850-B62E7772FA28}"/>
              </a:ext>
            </a:extLst>
          </p:cNvPr>
          <p:cNvSpPr/>
          <p:nvPr/>
        </p:nvSpPr>
        <p:spPr>
          <a:xfrm>
            <a:off x="3729866" y="6210577"/>
            <a:ext cx="473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2021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Target group size 4,299,000 | Number of respondents 2,408  </a:t>
            </a:r>
          </a:p>
        </p:txBody>
      </p:sp>
    </p:spTree>
    <p:extLst>
      <p:ext uri="{BB962C8B-B14F-4D97-AF65-F5344CB8AC3E}">
        <p14:creationId xmlns:p14="http://schemas.microsoft.com/office/powerpoint/2010/main" val="41376809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Medioiden_kaytto_hankintapaatoksissa_KMT_2021_pohja" id="{D1643B16-6B9A-1A44-9177-2D8AACAAAA2F}" vid="{D64FB85D-FDAD-B546-9FCC-5A0D746B2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2" ma:contentTypeDescription="Luo uusi asiakirja." ma:contentTypeScope="" ma:versionID="fa09b667a47f4bf597b23184d617d21f">
  <xsd:schema xmlns:xsd="http://www.w3.org/2001/XMLSchema" xmlns:xs="http://www.w3.org/2001/XMLSchema" xmlns:p="http://schemas.microsoft.com/office/2006/metadata/properties" xmlns:ns2="9c8e2388-80bc-4e26-8bd7-285ba7b96066" targetNamespace="http://schemas.microsoft.com/office/2006/metadata/properties" ma:root="true" ma:fieldsID="58eff16b3e812bc090ccac3ea4e80f30" ns2:_="">
    <xsd:import namespace="9c8e2388-80bc-4e26-8bd7-285ba7b96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76583A-9D0C-4792-B3A8-8A6B8F865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1237A5-6F72-420F-847F-6288F80BB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F631B-6020-4C0C-AF4A-C89EB8BFF8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2847</Words>
  <Application>Microsoft Macintosh PowerPoint</Application>
  <PresentationFormat>Widescreen</PresentationFormat>
  <Paragraphs>1234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Neue Haas Unica W1G</vt:lpstr>
      <vt:lpstr>Clattering</vt:lpstr>
      <vt:lpstr>Arial</vt:lpstr>
      <vt:lpstr>Neue Haas Unica W1G Light</vt:lpstr>
      <vt:lpstr>Canela Medium</vt:lpstr>
      <vt:lpstr>Aikakausmedia-presentaatiopohja-v2</vt:lpstr>
      <vt:lpstr>Readers' interests</vt:lpstr>
      <vt:lpstr>Interests of Finns 1/3 How many Finns are interested in the topic, number and %</vt:lpstr>
      <vt:lpstr>Interests of Finns 2/3 How many Finns are interested in the topic, number and %</vt:lpstr>
      <vt:lpstr>Interests of Finns 3/3 How many Finns are interested in the topic, number and %</vt:lpstr>
      <vt:lpstr>Highest number of readers interested in  cars and motor vehicles</vt:lpstr>
      <vt:lpstr>Highest number of readers interested in well-being and health</vt:lpstr>
      <vt:lpstr>Highest number of readers interested in charity</vt:lpstr>
      <vt:lpstr>Highest number of readers interested in  self-development</vt:lpstr>
      <vt:lpstr>Highest number of readers interested in fishing</vt:lpstr>
      <vt:lpstr>Highest number of readers interested in beauty and cosmetics</vt:lpstr>
      <vt:lpstr>Highest number of readers interested in literature</vt:lpstr>
      <vt:lpstr>Highest number of readers interested in  domestic and foreign news</vt:lpstr>
      <vt:lpstr>Highest number of readers interested in  domestic traveling</vt:lpstr>
      <vt:lpstr>Highest number of readers interested in culture</vt:lpstr>
      <vt:lpstr>Highest number of readers interested in crafts</vt:lpstr>
      <vt:lpstr>Highest number of readers interested in  nature and outdoor activities </vt:lpstr>
      <vt:lpstr>Highest number of readers interested in hunting</vt:lpstr>
      <vt:lpstr>Highest number of readers interested in  fashion and style</vt:lpstr>
      <vt:lpstr>Highest number of readers interested in  music and concerts</vt:lpstr>
      <vt:lpstr>Highest number of readers interested in  cottage life</vt:lpstr>
      <vt:lpstr>Highest number of readers interested in  local affairs and events</vt:lpstr>
      <vt:lpstr>Highest number of readers interested in  gaming (computer, console, mobile)</vt:lpstr>
      <vt:lpstr>Highest number of readers interested in  politics and society</vt:lpstr>
      <vt:lpstr>Highest number of readers interested in  gardening and plants</vt:lpstr>
      <vt:lpstr>Highest number of readers interested in construction and renovation</vt:lpstr>
      <vt:lpstr>Highest number of readers interested in  food and drink</vt:lpstr>
      <vt:lpstr>Highest number of readers interested in  cooking and baking</vt:lpstr>
      <vt:lpstr>Highest number of readers interested in  investing</vt:lpstr>
      <vt:lpstr>Highest number of readers interested in  interior decoration</vt:lpstr>
      <vt:lpstr>Highest number of readers interested in  economic and financial affairs</vt:lpstr>
      <vt:lpstr>Highest number of readers interested in  traveling abroad</vt:lpstr>
      <vt:lpstr>Highest number of readers interested in  sports and exercise</vt:lpstr>
      <vt:lpstr>Highest number of readers interested in  boating and sailing</vt:lpstr>
      <vt:lpstr>Highest number of readers interested in  entertainment electronics and information technology</vt:lpstr>
      <vt:lpstr>Highest number of readers interested in environmental matters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Lukutavat &amp;  mainontaan suhtautuminen</dc:title>
  <dc:creator>Outi Itävuo</dc:creator>
  <cp:lastModifiedBy>Outi Itävuo</cp:lastModifiedBy>
  <cp:revision>63</cp:revision>
  <dcterms:created xsi:type="dcterms:W3CDTF">2021-09-08T08:35:08Z</dcterms:created>
  <dcterms:modified xsi:type="dcterms:W3CDTF">2021-10-11T21:26:01Z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</Properties>
</file>