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8.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0.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44"/>
  </p:notesMasterIdLst>
  <p:handoutMasterIdLst>
    <p:handoutMasterId r:id="rId45"/>
  </p:handoutMasterIdLst>
  <p:sldIdLst>
    <p:sldId id="1251" r:id="rId5"/>
    <p:sldId id="1258" r:id="rId6"/>
    <p:sldId id="1259" r:id="rId7"/>
    <p:sldId id="1260" r:id="rId8"/>
    <p:sldId id="1261" r:id="rId9"/>
    <p:sldId id="1262" r:id="rId10"/>
    <p:sldId id="1263" r:id="rId11"/>
    <p:sldId id="1264" r:id="rId12"/>
    <p:sldId id="1265" r:id="rId13"/>
    <p:sldId id="1266" r:id="rId14"/>
    <p:sldId id="1267" r:id="rId15"/>
    <p:sldId id="1269" r:id="rId16"/>
    <p:sldId id="1288" r:id="rId17"/>
    <p:sldId id="1295" r:id="rId18"/>
    <p:sldId id="1270" r:id="rId19"/>
    <p:sldId id="1203" r:id="rId20"/>
    <p:sldId id="1204" r:id="rId21"/>
    <p:sldId id="1205" r:id="rId22"/>
    <p:sldId id="1206" r:id="rId23"/>
    <p:sldId id="1207" r:id="rId24"/>
    <p:sldId id="1289" r:id="rId25"/>
    <p:sldId id="1271" r:id="rId26"/>
    <p:sldId id="1272" r:id="rId27"/>
    <p:sldId id="1273" r:id="rId28"/>
    <p:sldId id="1274" r:id="rId29"/>
    <p:sldId id="1275" r:id="rId30"/>
    <p:sldId id="1296" r:id="rId31"/>
    <p:sldId id="1297" r:id="rId32"/>
    <p:sldId id="1298" r:id="rId33"/>
    <p:sldId id="1299" r:id="rId34"/>
    <p:sldId id="1276" r:id="rId35"/>
    <p:sldId id="1277" r:id="rId36"/>
    <p:sldId id="1278" r:id="rId37"/>
    <p:sldId id="1280" r:id="rId38"/>
    <p:sldId id="1281" r:id="rId39"/>
    <p:sldId id="1284" r:id="rId40"/>
    <p:sldId id="1283" r:id="rId41"/>
    <p:sldId id="1285" r:id="rId42"/>
    <p:sldId id="1286" r:id="rId43"/>
  </p:sldIdLst>
  <p:sldSz cx="12192000" cy="6858000"/>
  <p:notesSz cx="6858000" cy="9144000"/>
  <p:embeddedFontLst>
    <p:embeddedFont>
      <p:font typeface="Canela Medium" pitchFamily="2" charset="77"/>
      <p:regular r:id="rId46"/>
    </p:embeddedFont>
    <p:embeddedFont>
      <p:font typeface="Clattering" pitchFamily="2" charset="0"/>
      <p:regular r:id="rId47"/>
    </p:embeddedFont>
    <p:embeddedFont>
      <p:font typeface="Neue Haas Unica Pro" panose="020B0504030206020203" pitchFamily="34" charset="77"/>
      <p:regular r:id="rId48"/>
      <p:bold r:id="rId49"/>
      <p:italic r:id="rId50"/>
      <p:boldItalic r:id="rId51"/>
    </p:embeddedFont>
    <p:embeddedFont>
      <p:font typeface="Neue Haas Unica W1G" panose="020B0504030206020203" pitchFamily="34" charset="0"/>
      <p:regular r:id="rId52"/>
      <p:bold r:id="rId53"/>
      <p:italic r:id="rId54"/>
      <p:boldItalic r:id="rId55"/>
    </p:embeddedFont>
    <p:embeddedFont>
      <p:font typeface="Neue Haas Unica W1G Light" panose="020B0404030206020203" pitchFamily="34" charset="0"/>
      <p:regular r:id="rId56"/>
      <p:italic r:id="rId57"/>
    </p:embeddedFont>
    <p:embeddedFont>
      <p:font typeface="Neue Haas Unica W1G Medium" panose="020B0504030206020203" pitchFamily="34" charset="0"/>
      <p:regular r:id="rId58"/>
      <p:italic r:id="rId59"/>
    </p:embeddedFont>
  </p:embeddedFontLst>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2649"/>
    <a:srgbClr val="FF6464"/>
    <a:srgbClr val="D9D9D9"/>
    <a:srgbClr val="9CFFF8"/>
    <a:srgbClr val="F4CF67"/>
    <a:srgbClr val="FFF6FA"/>
    <a:srgbClr val="002649"/>
    <a:srgbClr val="F5F4F7"/>
    <a:srgbClr val="8DEB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684" autoAdjust="0"/>
    <p:restoredTop sz="92771" autoAdjust="0"/>
  </p:normalViewPr>
  <p:slideViewPr>
    <p:cSldViewPr snapToGrid="0" snapToObjects="1">
      <p:cViewPr>
        <p:scale>
          <a:sx n="93" d="100"/>
          <a:sy n="93" d="100"/>
        </p:scale>
        <p:origin x="256" y="792"/>
      </p:cViewPr>
      <p:guideLst/>
    </p:cSldViewPr>
  </p:slideViewPr>
  <p:notesTextViewPr>
    <p:cViewPr>
      <p:scale>
        <a:sx n="75" d="100"/>
        <a:sy n="75" d="100"/>
      </p:scale>
      <p:origin x="0" y="0"/>
    </p:cViewPr>
  </p:notesTextViewPr>
  <p:sorterViewPr>
    <p:cViewPr>
      <p:scale>
        <a:sx n="80" d="100"/>
        <a:sy n="80" d="100"/>
      </p:scale>
      <p:origin x="0" y="0"/>
    </p:cViewPr>
  </p:sorterViewPr>
  <p:notesViewPr>
    <p:cSldViewPr snapToGrid="0" snapToObjects="1">
      <p:cViewPr varScale="1">
        <p:scale>
          <a:sx n="135" d="100"/>
          <a:sy n="135" d="100"/>
        </p:scale>
        <p:origin x="3560"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4.xml"/><Relationship Id="rId51" Type="http://schemas.openxmlformats.org/officeDocument/2006/relationships/font" Target="fonts/font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1.fntdata"/><Relationship Id="rId59"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9.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font" Target="fonts/font7.fntdata"/><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328756001292201"/>
          <c:y val="0.20910698454671905"/>
          <c:w val="0.50136964670260364"/>
          <c:h val="0.77371865972276088"/>
        </c:manualLayout>
      </c:layout>
      <c:doughnutChart>
        <c:varyColors val="1"/>
        <c:ser>
          <c:idx val="0"/>
          <c:order val="0"/>
          <c:tx>
            <c:strRef>
              <c:f>Sheet1!$B$2</c:f>
              <c:strCache>
                <c:ptCount val="1"/>
                <c:pt idx="0">
                  <c:v>2 591 375</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140B-734D-93E7-21C5B1CA5F1D}"/>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140B-734D-93E7-21C5B1CA5F1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40B-734D-93E7-21C5B1CA5F1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40B-734D-93E7-21C5B1CA5F1D}"/>
              </c:ext>
            </c:extLst>
          </c:dPt>
          <c:dPt>
            <c:idx val="4"/>
            <c:bubble3D val="0"/>
            <c:spPr>
              <a:solidFill>
                <a:schemeClr val="tx1"/>
              </a:solidFill>
              <a:ln w="19050">
                <a:solidFill>
                  <a:schemeClr val="lt1"/>
                </a:solidFill>
              </a:ln>
              <a:effectLst/>
            </c:spPr>
            <c:extLst>
              <c:ext xmlns:c16="http://schemas.microsoft.com/office/drawing/2014/chart" uri="{C3380CC4-5D6E-409C-BE32-E72D297353CC}">
                <c16:uniqueId val="{00000009-F2A1-F046-A0A2-3730BFE713C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715-4D6D-A322-ED98AB6F2DBC}"/>
              </c:ext>
            </c:extLst>
          </c:dPt>
          <c:dPt>
            <c:idx val="6"/>
            <c:bubble3D val="0"/>
            <c:spPr>
              <a:solidFill>
                <a:schemeClr val="accent2">
                  <a:lumMod val="20000"/>
                  <a:lumOff val="80000"/>
                </a:schemeClr>
              </a:solidFill>
              <a:ln w="19050">
                <a:solidFill>
                  <a:schemeClr val="lt1"/>
                </a:solidFill>
              </a:ln>
              <a:effectLst/>
            </c:spPr>
            <c:extLst>
              <c:ext xmlns:c16="http://schemas.microsoft.com/office/drawing/2014/chart" uri="{C3380CC4-5D6E-409C-BE32-E72D297353CC}">
                <c16:uniqueId val="{0000000D-AD71-4A10-95CA-A8F89AAADCB0}"/>
              </c:ext>
            </c:extLst>
          </c:dPt>
          <c:dLbls>
            <c:dLbl>
              <c:idx val="0"/>
              <c:layout>
                <c:manualLayout>
                  <c:x val="0.1654471632976528"/>
                  <c:y val="-1.2858382743611728E-3"/>
                </c:manualLayout>
              </c:layout>
              <c:showLegendKey val="1"/>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40B-734D-93E7-21C5B1CA5F1D}"/>
                </c:ext>
              </c:extLst>
            </c:dLbl>
            <c:dLbl>
              <c:idx val="1"/>
              <c:layout>
                <c:manualLayout>
                  <c:x val="-0.17046071370061208"/>
                  <c:y val="9.2045063635998015E-2"/>
                </c:manualLayout>
              </c:layout>
              <c:showLegendKey val="1"/>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40B-734D-93E7-21C5B1CA5F1D}"/>
                </c:ext>
              </c:extLst>
            </c:dLbl>
            <c:dLbl>
              <c:idx val="2"/>
              <c:layout>
                <c:manualLayout>
                  <c:x val="-0.19552846571540802"/>
                  <c:y val="6.6076962612536816E-2"/>
                </c:manualLayout>
              </c:layout>
              <c:showLegendKey val="1"/>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40B-734D-93E7-21C5B1CA5F1D}"/>
                </c:ext>
              </c:extLst>
            </c:dLbl>
            <c:dLbl>
              <c:idx val="3"/>
              <c:layout>
                <c:manualLayout>
                  <c:x val="-0.25151317767641018"/>
                  <c:y val="-3.1621142411690076E-2"/>
                </c:manualLayout>
              </c:layout>
              <c:showLegendKey val="1"/>
              <c:showVal val="0"/>
              <c:showCatName val="1"/>
              <c:showSerName val="0"/>
              <c:showPercent val="1"/>
              <c:showBubbleSize val="0"/>
              <c:extLst>
                <c:ext xmlns:c15="http://schemas.microsoft.com/office/drawing/2012/chart" uri="{CE6537A1-D6FC-4f65-9D91-7224C49458BB}">
                  <c15:layout>
                    <c:manualLayout>
                      <c:w val="0.21030264869420695"/>
                      <c:h val="0.15526673532244012"/>
                    </c:manualLayout>
                  </c15:layout>
                </c:ext>
                <c:ext xmlns:c16="http://schemas.microsoft.com/office/drawing/2014/chart" uri="{C3380CC4-5D6E-409C-BE32-E72D297353CC}">
                  <c16:uniqueId val="{00000007-140B-734D-93E7-21C5B1CA5F1D}"/>
                </c:ext>
              </c:extLst>
            </c:dLbl>
            <c:dLbl>
              <c:idx val="4"/>
              <c:layout>
                <c:manualLayout>
                  <c:x val="-0.15876242942704066"/>
                  <c:y val="-0.15772358344924567"/>
                </c:manualLayout>
              </c:layout>
              <c:showLegendKey val="1"/>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2A1-F046-A0A2-3730BFE713C2}"/>
                </c:ext>
              </c:extLst>
            </c:dLbl>
            <c:dLbl>
              <c:idx val="5"/>
              <c:layout>
                <c:manualLayout>
                  <c:x val="-4.010840322367349E-2"/>
                  <c:y val="-0.19108818764043226"/>
                </c:manualLayout>
              </c:layout>
              <c:showLegendKey val="1"/>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B715-4D6D-A322-ED98AB6F2DBC}"/>
                </c:ext>
              </c:extLst>
            </c:dLbl>
            <c:dLbl>
              <c:idx val="6"/>
              <c:layout>
                <c:manualLayout>
                  <c:x val="9.1079498987091626E-2"/>
                  <c:y val="-0.19000891314980969"/>
                </c:manualLayout>
              </c:layout>
              <c:showLegendKey val="1"/>
              <c:showVal val="0"/>
              <c:showCatName val="1"/>
              <c:showSerName val="0"/>
              <c:showPercent val="1"/>
              <c:showBubbleSize val="0"/>
              <c:extLst>
                <c:ext xmlns:c15="http://schemas.microsoft.com/office/drawing/2012/chart" uri="{CE6537A1-D6FC-4f65-9D91-7224C49458BB}">
                  <c15:layout>
                    <c:manualLayout>
                      <c:w val="0.14083984206658284"/>
                      <c:h val="0.15526673532244012"/>
                    </c:manualLayout>
                  </c15:layout>
                </c:ext>
                <c:ext xmlns:c16="http://schemas.microsoft.com/office/drawing/2014/chart" uri="{C3380CC4-5D6E-409C-BE32-E72D297353CC}">
                  <c16:uniqueId val="{0000000D-AD71-4A10-95CA-A8F89AAADCB0}"/>
                </c:ext>
              </c:extLst>
            </c:dLbl>
            <c:numFmt formatCode="0.0\ %" sourceLinked="0"/>
            <c:spPr>
              <a:noFill/>
              <a:ln>
                <a:noFill/>
              </a:ln>
              <a:effectLst/>
            </c:spPr>
            <c:txPr>
              <a:bodyPr rot="0" spcFirstLastPara="1" vertOverflow="ellipsis" vert="horz" wrap="square" lIns="38100" tIns="19050" rIns="38100" bIns="19050" anchor="ctr" anchorCtr="0">
                <a:spAutoFit/>
              </a:bodyPr>
              <a:lstStyle/>
              <a:p>
                <a:pPr algn="ctr">
                  <a:defRPr sz="1600" b="0" i="0" u="none" strike="noStrike" kern="1200" baseline="0">
                    <a:solidFill>
                      <a:schemeClr val="tx2"/>
                    </a:solidFill>
                    <a:latin typeface="Neue Haas Unica W1G Medium" panose="020B0504030206020203" pitchFamily="34" charset="0"/>
                    <a:ea typeface="+mn-ea"/>
                    <a:cs typeface="+mn-cs"/>
                  </a:defRPr>
                </a:pPr>
                <a:endParaRPr lang="fi-FI"/>
              </a:p>
            </c:txPr>
            <c:showLegendKey val="1"/>
            <c:showVal val="0"/>
            <c:showCatName val="1"/>
            <c:showSerName val="0"/>
            <c:showPercent val="1"/>
            <c:showBubbleSize val="0"/>
            <c:showLeaderLines val="1"/>
            <c:leaderLines>
              <c:spPr>
                <a:ln w="9525" cap="flat" cmpd="sng" algn="ctr">
                  <a:solidFill>
                    <a:schemeClr val="accent1"/>
                  </a:solidFill>
                  <a:prstDash val="dash"/>
                  <a:round/>
                </a:ln>
                <a:effectLst/>
              </c:spPr>
            </c:leaderLines>
            <c:extLst>
              <c:ext xmlns:c15="http://schemas.microsoft.com/office/drawing/2012/chart" uri="{CE6537A1-D6FC-4f65-9D91-7224C49458BB}"/>
            </c:extLst>
          </c:dLbls>
          <c:cat>
            <c:strRef>
              <c:f>Sheet1!$A$2:$A$8</c:f>
              <c:strCache>
                <c:ptCount val="7"/>
                <c:pt idx="0">
                  <c:v>Facebook</c:v>
                </c:pt>
                <c:pt idx="1">
                  <c:v>Instagram</c:v>
                </c:pt>
                <c:pt idx="2">
                  <c:v>X</c:v>
                </c:pt>
                <c:pt idx="3">
                  <c:v>YouTube</c:v>
                </c:pt>
                <c:pt idx="4">
                  <c:v>TikTok</c:v>
                </c:pt>
                <c:pt idx="5">
                  <c:v>Threads</c:v>
                </c:pt>
                <c:pt idx="6">
                  <c:v>LinkedIn</c:v>
                </c:pt>
              </c:strCache>
            </c:strRef>
          </c:cat>
          <c:val>
            <c:numRef>
              <c:f>Sheet1!$B$2:$B$8</c:f>
              <c:numCache>
                <c:formatCode>#,##0</c:formatCode>
                <c:ptCount val="7"/>
                <c:pt idx="0">
                  <c:v>2591375</c:v>
                </c:pt>
                <c:pt idx="1">
                  <c:v>1716035</c:v>
                </c:pt>
                <c:pt idx="2">
                  <c:v>564026</c:v>
                </c:pt>
                <c:pt idx="3">
                  <c:v>160437</c:v>
                </c:pt>
                <c:pt idx="4">
                  <c:v>138398</c:v>
                </c:pt>
                <c:pt idx="5">
                  <c:v>85576</c:v>
                </c:pt>
                <c:pt idx="6">
                  <c:v>96508</c:v>
                </c:pt>
              </c:numCache>
            </c:numRef>
          </c:val>
          <c:extLst>
            <c:ext xmlns:c16="http://schemas.microsoft.com/office/drawing/2014/chart" uri="{C3380CC4-5D6E-409C-BE32-E72D297353CC}">
              <c16:uniqueId val="{00000008-140B-734D-93E7-21C5B1CA5F1D}"/>
            </c:ext>
          </c:extLst>
        </c:ser>
        <c:dLbls>
          <c:showLegendKey val="0"/>
          <c:showVal val="1"/>
          <c:showCatName val="0"/>
          <c:showSerName val="0"/>
          <c:showPercent val="0"/>
          <c:showBubbleSize val="0"/>
          <c:showLeaderLines val="1"/>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i-FI"/>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817068321005"/>
          <c:y val="0.12995098289270493"/>
          <c:w val="0.71851785572258009"/>
          <c:h val="0.63669558846034346"/>
        </c:manualLayout>
      </c:layout>
      <c:barChart>
        <c:barDir val="col"/>
        <c:grouping val="clustered"/>
        <c:varyColors val="0"/>
        <c:ser>
          <c:idx val="0"/>
          <c:order val="0"/>
          <c:tx>
            <c:strRef>
              <c:f>Sheet1!$B$1</c:f>
              <c:strCache>
                <c:ptCount val="1"/>
                <c:pt idx="0">
                  <c:v>Tiktok</c:v>
                </c:pt>
              </c:strCache>
            </c:strRef>
          </c:tx>
          <c:spPr>
            <a:solidFill>
              <a:schemeClr val="tx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tx2"/>
                    </a:solidFill>
                    <a:latin typeface="Neue Haas Unica W1G Medium" panose="020B0504030206020203" pitchFamily="34" charset="0"/>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7/2024</c:v>
                </c:pt>
                <c:pt idx="1">
                  <c:v>8/2024</c:v>
                </c:pt>
                <c:pt idx="2">
                  <c:v>9/2024</c:v>
                </c:pt>
                <c:pt idx="3">
                  <c:v>10/2024</c:v>
                </c:pt>
                <c:pt idx="4">
                  <c:v>11/2024</c:v>
                </c:pt>
                <c:pt idx="5">
                  <c:v>12/2024</c:v>
                </c:pt>
                <c:pt idx="6">
                  <c:v>1/2025</c:v>
                </c:pt>
                <c:pt idx="7">
                  <c:v>2/2025</c:v>
                </c:pt>
                <c:pt idx="8">
                  <c:v>3/2025</c:v>
                </c:pt>
                <c:pt idx="9">
                  <c:v>4/2025</c:v>
                </c:pt>
                <c:pt idx="10">
                  <c:v>5/2025</c:v>
                </c:pt>
                <c:pt idx="11">
                  <c:v>6/2025</c:v>
                </c:pt>
                <c:pt idx="12">
                  <c:v>7/2025</c:v>
                </c:pt>
              </c:strCache>
            </c:strRef>
          </c:cat>
          <c:val>
            <c:numRef>
              <c:f>Sheet1!$B$2:$B$14</c:f>
              <c:numCache>
                <c:formatCode>#,##0</c:formatCode>
                <c:ptCount val="13"/>
                <c:pt idx="0">
                  <c:v>75552</c:v>
                </c:pt>
                <c:pt idx="1">
                  <c:v>76813</c:v>
                </c:pt>
                <c:pt idx="2">
                  <c:v>78830</c:v>
                </c:pt>
                <c:pt idx="3">
                  <c:v>81063</c:v>
                </c:pt>
                <c:pt idx="4">
                  <c:v>85212</c:v>
                </c:pt>
                <c:pt idx="5">
                  <c:v>87832</c:v>
                </c:pt>
                <c:pt idx="6">
                  <c:v>114735</c:v>
                </c:pt>
                <c:pt idx="7">
                  <c:v>119330</c:v>
                </c:pt>
                <c:pt idx="8">
                  <c:v>123989</c:v>
                </c:pt>
                <c:pt idx="9">
                  <c:v>129078</c:v>
                </c:pt>
                <c:pt idx="10">
                  <c:v>133162</c:v>
                </c:pt>
                <c:pt idx="11">
                  <c:v>135792</c:v>
                </c:pt>
                <c:pt idx="12">
                  <c:v>138398</c:v>
                </c:pt>
              </c:numCache>
            </c:numRef>
          </c:val>
          <c:extLst>
            <c:ext xmlns:c16="http://schemas.microsoft.com/office/drawing/2014/chart" uri="{C3380CC4-5D6E-409C-BE32-E72D297353CC}">
              <c16:uniqueId val="{00000000-0475-5449-96BE-C70CF79F4F3C}"/>
            </c:ext>
          </c:extLst>
        </c:ser>
        <c:dLbls>
          <c:showLegendKey val="0"/>
          <c:showVal val="0"/>
          <c:showCatName val="0"/>
          <c:showSerName val="0"/>
          <c:showPercent val="0"/>
          <c:showBubbleSize val="0"/>
        </c:dLbls>
        <c:gapWidth val="150"/>
        <c:axId val="1890891712"/>
        <c:axId val="1869618640"/>
      </c:barChart>
      <c:catAx>
        <c:axId val="1890891712"/>
        <c:scaling>
          <c:orientation val="minMax"/>
        </c:scaling>
        <c:delete val="0"/>
        <c:axPos val="b"/>
        <c:numFmt formatCode="mm\/yyyy"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69618640"/>
        <c:crosses val="autoZero"/>
        <c:auto val="1"/>
        <c:lblAlgn val="ctr"/>
        <c:lblOffset val="100"/>
        <c:noMultiLvlLbl val="1"/>
      </c:catAx>
      <c:valAx>
        <c:axId val="1869618640"/>
        <c:scaling>
          <c:orientation val="minMax"/>
          <c:min val="40000"/>
        </c:scaling>
        <c:delete val="0"/>
        <c:axPos val="l"/>
        <c:majorGridlines>
          <c:spPr>
            <a:ln w="12700" cap="rnd" cmpd="sng" algn="ctr">
              <a:solidFill>
                <a:schemeClr val="bg1">
                  <a:lumMod val="85000"/>
                </a:schemeClr>
              </a:solidFill>
              <a:prstDash val="dash"/>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90891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0" i="0">
          <a:solidFill>
            <a:schemeClr val="tx2"/>
          </a:solidFill>
          <a:latin typeface="Neue Haas Unica W1G Medium" panose="020B0504030206020203" pitchFamily="34" charset="0"/>
        </a:defRPr>
      </a:pPr>
      <a:endParaRPr lang="fi-FI"/>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817068321005"/>
          <c:y val="0.12995098289270493"/>
          <c:w val="0.71851785572258009"/>
          <c:h val="0.63669558846034346"/>
        </c:manualLayout>
      </c:layout>
      <c:barChart>
        <c:barDir val="col"/>
        <c:grouping val="clustered"/>
        <c:varyColors val="0"/>
        <c:ser>
          <c:idx val="0"/>
          <c:order val="0"/>
          <c:tx>
            <c:strRef>
              <c:f>Sheet1!$B$1</c:f>
              <c:strCache>
                <c:ptCount val="1"/>
                <c:pt idx="0">
                  <c:v>LinkedIn</c:v>
                </c:pt>
              </c:strCache>
            </c:strRef>
          </c:tx>
          <c:spPr>
            <a:solidFill>
              <a:schemeClr val="accent2">
                <a:lumMod val="40000"/>
                <a:lumOff val="60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tx2"/>
                    </a:solidFill>
                    <a:latin typeface="Neue Haas Unica W1G Medium" panose="020B0504030206020203" pitchFamily="34" charset="0"/>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7/2024</c:v>
                </c:pt>
                <c:pt idx="1">
                  <c:v>8/2024</c:v>
                </c:pt>
                <c:pt idx="2">
                  <c:v>9/2024</c:v>
                </c:pt>
                <c:pt idx="3">
                  <c:v>10/2024</c:v>
                </c:pt>
                <c:pt idx="4">
                  <c:v>11/2024</c:v>
                </c:pt>
                <c:pt idx="5">
                  <c:v>12/2024</c:v>
                </c:pt>
                <c:pt idx="6">
                  <c:v>1/2025</c:v>
                </c:pt>
                <c:pt idx="7">
                  <c:v>2/2025</c:v>
                </c:pt>
                <c:pt idx="8">
                  <c:v>3/2025</c:v>
                </c:pt>
                <c:pt idx="9">
                  <c:v>4/2025</c:v>
                </c:pt>
                <c:pt idx="10">
                  <c:v>5/2025</c:v>
                </c:pt>
                <c:pt idx="11">
                  <c:v>6/2025</c:v>
                </c:pt>
                <c:pt idx="12">
                  <c:v>7/2025</c:v>
                </c:pt>
              </c:strCache>
            </c:strRef>
          </c:cat>
          <c:val>
            <c:numRef>
              <c:f>Sheet1!$B$2:$B$14</c:f>
              <c:numCache>
                <c:formatCode>General</c:formatCode>
                <c:ptCount val="13"/>
                <c:pt idx="6" formatCode="#,##0">
                  <c:v>91623</c:v>
                </c:pt>
                <c:pt idx="7" formatCode="#,##0">
                  <c:v>92291</c:v>
                </c:pt>
                <c:pt idx="8" formatCode="#,##0">
                  <c:v>93460</c:v>
                </c:pt>
                <c:pt idx="9" formatCode="#,##0">
                  <c:v>94314</c:v>
                </c:pt>
                <c:pt idx="10" formatCode="#,##0">
                  <c:v>95180</c:v>
                </c:pt>
                <c:pt idx="11" formatCode="#,##0">
                  <c:v>95913</c:v>
                </c:pt>
                <c:pt idx="12" formatCode="#,##0">
                  <c:v>96508</c:v>
                </c:pt>
              </c:numCache>
            </c:numRef>
          </c:val>
          <c:extLst>
            <c:ext xmlns:c16="http://schemas.microsoft.com/office/drawing/2014/chart" uri="{C3380CC4-5D6E-409C-BE32-E72D297353CC}">
              <c16:uniqueId val="{00000000-D827-1747-B990-BA326EEA4CCD}"/>
            </c:ext>
          </c:extLst>
        </c:ser>
        <c:dLbls>
          <c:showLegendKey val="0"/>
          <c:showVal val="0"/>
          <c:showCatName val="0"/>
          <c:showSerName val="0"/>
          <c:showPercent val="0"/>
          <c:showBubbleSize val="0"/>
        </c:dLbls>
        <c:gapWidth val="150"/>
        <c:axId val="1890891712"/>
        <c:axId val="1869618640"/>
      </c:barChart>
      <c:catAx>
        <c:axId val="1890891712"/>
        <c:scaling>
          <c:orientation val="minMax"/>
        </c:scaling>
        <c:delete val="0"/>
        <c:axPos val="b"/>
        <c:numFmt formatCode="mm\/yyyy"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69618640"/>
        <c:crosses val="autoZero"/>
        <c:auto val="1"/>
        <c:lblAlgn val="ctr"/>
        <c:lblOffset val="100"/>
        <c:noMultiLvlLbl val="1"/>
      </c:catAx>
      <c:valAx>
        <c:axId val="1869618640"/>
        <c:scaling>
          <c:orientation val="minMax"/>
          <c:min val="40000"/>
        </c:scaling>
        <c:delete val="0"/>
        <c:axPos val="l"/>
        <c:majorGridlines>
          <c:spPr>
            <a:ln w="12700" cap="rnd" cmpd="sng" algn="ctr">
              <a:solidFill>
                <a:schemeClr val="bg1">
                  <a:lumMod val="85000"/>
                </a:schemeClr>
              </a:solidFill>
              <a:prstDash val="dash"/>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90891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0" i="0">
          <a:solidFill>
            <a:schemeClr val="tx2"/>
          </a:solidFill>
          <a:latin typeface="Neue Haas Unica W1G Medium" panose="020B0504030206020203" pitchFamily="34" charset="0"/>
        </a:defRPr>
      </a:pPr>
      <a:endParaRPr lang="fi-FI"/>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817068321005"/>
          <c:y val="0.12995098289270493"/>
          <c:w val="0.71851785572258009"/>
          <c:h val="0.63669558846034346"/>
        </c:manualLayout>
      </c:layout>
      <c:barChart>
        <c:barDir val="col"/>
        <c:grouping val="clustered"/>
        <c:varyColors val="0"/>
        <c:ser>
          <c:idx val="0"/>
          <c:order val="0"/>
          <c:tx>
            <c:strRef>
              <c:f>Sheet1!$B$1</c:f>
              <c:strCache>
                <c:ptCount val="1"/>
                <c:pt idx="0">
                  <c:v>Threads</c:v>
                </c:pt>
              </c:strCache>
            </c:strRef>
          </c:tx>
          <c:spPr>
            <a:solidFill>
              <a:schemeClr val="accent3"/>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tx2"/>
                    </a:solidFill>
                    <a:latin typeface="Neue Haas Unica W1G Medium" panose="020B0504030206020203" pitchFamily="34" charset="0"/>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7/2024</c:v>
                </c:pt>
                <c:pt idx="1">
                  <c:v>8/2024</c:v>
                </c:pt>
                <c:pt idx="2">
                  <c:v>9/2024</c:v>
                </c:pt>
                <c:pt idx="3">
                  <c:v>10/2024</c:v>
                </c:pt>
                <c:pt idx="4">
                  <c:v>11/2024</c:v>
                </c:pt>
                <c:pt idx="5">
                  <c:v>12/2024</c:v>
                </c:pt>
                <c:pt idx="6">
                  <c:v>1/2025</c:v>
                </c:pt>
                <c:pt idx="7">
                  <c:v>2/2025</c:v>
                </c:pt>
                <c:pt idx="8">
                  <c:v>3/2025</c:v>
                </c:pt>
                <c:pt idx="9">
                  <c:v>4/2025</c:v>
                </c:pt>
                <c:pt idx="10">
                  <c:v>5/2025</c:v>
                </c:pt>
                <c:pt idx="11">
                  <c:v>6/2025</c:v>
                </c:pt>
                <c:pt idx="12">
                  <c:v>7/2025</c:v>
                </c:pt>
              </c:strCache>
            </c:strRef>
          </c:cat>
          <c:val>
            <c:numRef>
              <c:f>Sheet1!$B$2:$B$14</c:f>
              <c:numCache>
                <c:formatCode>General</c:formatCode>
                <c:ptCount val="13"/>
                <c:pt idx="6" formatCode="#,##0">
                  <c:v>78120</c:v>
                </c:pt>
                <c:pt idx="7" formatCode="#,##0">
                  <c:v>78308</c:v>
                </c:pt>
                <c:pt idx="8" formatCode="#,##0">
                  <c:v>78966</c:v>
                </c:pt>
                <c:pt idx="9" formatCode="#,##0">
                  <c:v>79825</c:v>
                </c:pt>
                <c:pt idx="10" formatCode="#,##0">
                  <c:v>81214</c:v>
                </c:pt>
                <c:pt idx="11" formatCode="#,##0">
                  <c:v>83320</c:v>
                </c:pt>
                <c:pt idx="12" formatCode="#,##0">
                  <c:v>85576</c:v>
                </c:pt>
              </c:numCache>
            </c:numRef>
          </c:val>
          <c:extLst>
            <c:ext xmlns:c16="http://schemas.microsoft.com/office/drawing/2014/chart" uri="{C3380CC4-5D6E-409C-BE32-E72D297353CC}">
              <c16:uniqueId val="{00000000-D827-1747-B990-BA326EEA4CCD}"/>
            </c:ext>
          </c:extLst>
        </c:ser>
        <c:dLbls>
          <c:showLegendKey val="0"/>
          <c:showVal val="0"/>
          <c:showCatName val="0"/>
          <c:showSerName val="0"/>
          <c:showPercent val="0"/>
          <c:showBubbleSize val="0"/>
        </c:dLbls>
        <c:gapWidth val="150"/>
        <c:axId val="1890891712"/>
        <c:axId val="1869618640"/>
      </c:barChart>
      <c:catAx>
        <c:axId val="1890891712"/>
        <c:scaling>
          <c:orientation val="minMax"/>
        </c:scaling>
        <c:delete val="0"/>
        <c:axPos val="b"/>
        <c:numFmt formatCode="mm\/yyyy"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69618640"/>
        <c:crosses val="autoZero"/>
        <c:auto val="1"/>
        <c:lblAlgn val="ctr"/>
        <c:lblOffset val="100"/>
        <c:noMultiLvlLbl val="1"/>
      </c:catAx>
      <c:valAx>
        <c:axId val="1869618640"/>
        <c:scaling>
          <c:orientation val="minMax"/>
          <c:min val="40000"/>
        </c:scaling>
        <c:delete val="0"/>
        <c:axPos val="l"/>
        <c:majorGridlines>
          <c:spPr>
            <a:ln w="12700" cap="rnd" cmpd="sng" algn="ctr">
              <a:solidFill>
                <a:schemeClr val="bg1">
                  <a:lumMod val="85000"/>
                </a:schemeClr>
              </a:solidFill>
              <a:prstDash val="dash"/>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90891712"/>
        <c:crosses val="autoZero"/>
        <c:crossBetween val="between"/>
        <c:majorUnit val="1000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0" i="0">
          <a:solidFill>
            <a:schemeClr val="tx2"/>
          </a:solidFill>
          <a:latin typeface="Neue Haas Unica W1G Medium" panose="020B0504030206020203" pitchFamily="34" charset="0"/>
        </a:defRPr>
      </a:pPr>
      <a:endParaRPr lang="fi-F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839135351811452"/>
          <c:y val="8.6377024944008007E-2"/>
          <c:w val="0.51822895016949655"/>
          <c:h val="0.83774559909858248"/>
        </c:manualLayout>
      </c:layout>
      <c:barChart>
        <c:barDir val="bar"/>
        <c:grouping val="clustered"/>
        <c:varyColors val="0"/>
        <c:ser>
          <c:idx val="0"/>
          <c:order val="0"/>
          <c:spPr>
            <a:solidFill>
              <a:schemeClr val="accent2"/>
            </a:solidFill>
            <a:ln w="19050">
              <a:noFill/>
            </a:ln>
            <a:effectLst/>
          </c:spPr>
          <c:invertIfNegative val="0"/>
          <c:dPt>
            <c:idx val="0"/>
            <c:invertIfNegative val="0"/>
            <c:bubble3D val="0"/>
            <c:spPr>
              <a:solidFill>
                <a:schemeClr val="accent1"/>
              </a:solidFill>
              <a:ln w="19050">
                <a:noFill/>
              </a:ln>
              <a:effectLst/>
            </c:spPr>
            <c:extLst>
              <c:ext xmlns:c16="http://schemas.microsoft.com/office/drawing/2014/chart" uri="{C3380CC4-5D6E-409C-BE32-E72D297353CC}">
                <c16:uniqueId val="{00000001-140B-734D-93E7-21C5B1CA5F1D}"/>
              </c:ext>
            </c:extLst>
          </c:dPt>
          <c:dPt>
            <c:idx val="1"/>
            <c:invertIfNegative val="0"/>
            <c:bubble3D val="0"/>
            <c:extLst>
              <c:ext xmlns:c16="http://schemas.microsoft.com/office/drawing/2014/chart" uri="{C3380CC4-5D6E-409C-BE32-E72D297353CC}">
                <c16:uniqueId val="{00000003-140B-734D-93E7-21C5B1CA5F1D}"/>
              </c:ext>
            </c:extLst>
          </c:dPt>
          <c:dPt>
            <c:idx val="2"/>
            <c:invertIfNegative val="0"/>
            <c:bubble3D val="0"/>
            <c:extLst>
              <c:ext xmlns:c16="http://schemas.microsoft.com/office/drawing/2014/chart" uri="{C3380CC4-5D6E-409C-BE32-E72D297353CC}">
                <c16:uniqueId val="{00000005-140B-734D-93E7-21C5B1CA5F1D}"/>
              </c:ext>
            </c:extLst>
          </c:dPt>
          <c:dPt>
            <c:idx val="3"/>
            <c:invertIfNegative val="0"/>
            <c:bubble3D val="0"/>
            <c:extLst>
              <c:ext xmlns:c16="http://schemas.microsoft.com/office/drawing/2014/chart" uri="{C3380CC4-5D6E-409C-BE32-E72D297353CC}">
                <c16:uniqueId val="{00000007-140B-734D-93E7-21C5B1CA5F1D}"/>
              </c:ext>
            </c:extLst>
          </c:dPt>
          <c:dPt>
            <c:idx val="4"/>
            <c:invertIfNegative val="0"/>
            <c:bubble3D val="0"/>
            <c:extLst>
              <c:ext xmlns:c16="http://schemas.microsoft.com/office/drawing/2014/chart" uri="{C3380CC4-5D6E-409C-BE32-E72D297353CC}">
                <c16:uniqueId val="{00000009-F2A1-F046-A0A2-3730BFE713C2}"/>
              </c:ext>
            </c:extLst>
          </c:dPt>
          <c:dPt>
            <c:idx val="7"/>
            <c:invertIfNegative val="0"/>
            <c:bubble3D val="0"/>
            <c:extLst>
              <c:ext xmlns:c16="http://schemas.microsoft.com/office/drawing/2014/chart" uri="{C3380CC4-5D6E-409C-BE32-E72D297353CC}">
                <c16:uniqueId val="{00000006-9A40-449D-8278-D1CC4A182CD3}"/>
              </c:ext>
            </c:extLst>
          </c:dPt>
          <c:dLbls>
            <c:dLbl>
              <c:idx val="7"/>
              <c:layout>
                <c:manualLayout>
                  <c:x val="-1.0737085413937253E-2"/>
                  <c:y val="1.1864327146524733E-7"/>
                </c:manualLayout>
              </c:layout>
              <c:spPr>
                <a:noFill/>
                <a:ln>
                  <a:noFill/>
                </a:ln>
                <a:effectLst/>
              </c:spPr>
              <c:txPr>
                <a:bodyPr rot="0" spcFirstLastPara="1" vertOverflow="ellipsis" vert="horz" wrap="square" lIns="38100" tIns="19050" rIns="38100" bIns="19050" anchor="ctr" anchorCtr="0">
                  <a:noAutofit/>
                </a:bodyPr>
                <a:lstStyle/>
                <a:p>
                  <a:pPr algn="ctr">
                    <a:defRPr sz="1600" b="0" i="0" u="none" strike="noStrike" kern="1200" baseline="0">
                      <a:solidFill>
                        <a:schemeClr val="tx2"/>
                      </a:solidFill>
                      <a:latin typeface="Neue Haas Unica W1G Medium" panose="020B0504030206020203" pitchFamily="34" charset="0"/>
                      <a:ea typeface="+mn-ea"/>
                      <a:cs typeface="+mn-cs"/>
                    </a:defRPr>
                  </a:pPr>
                  <a:endParaRPr lang="fi-FI"/>
                </a:p>
              </c:txPr>
              <c:dLblPos val="outEnd"/>
              <c:showLegendKey val="0"/>
              <c:showVal val="1"/>
              <c:showCatName val="0"/>
              <c:showSerName val="0"/>
              <c:showPercent val="0"/>
              <c:showBubbleSize val="0"/>
              <c:separator>, </c:separator>
              <c:extLst>
                <c:ext xmlns:c15="http://schemas.microsoft.com/office/drawing/2012/chart" uri="{CE6537A1-D6FC-4f65-9D91-7224C49458BB}">
                  <c15:layout>
                    <c:manualLayout>
                      <c:w val="0.12125889367439126"/>
                      <c:h val="7.0338612642532078E-2"/>
                    </c:manualLayout>
                  </c15:layout>
                </c:ext>
                <c:ext xmlns:c16="http://schemas.microsoft.com/office/drawing/2014/chart" uri="{C3380CC4-5D6E-409C-BE32-E72D297353CC}">
                  <c16:uniqueId val="{00000006-9A40-449D-8278-D1CC4A182CD3}"/>
                </c:ext>
              </c:extLst>
            </c:dLbl>
            <c:spPr>
              <a:noFill/>
              <a:ln>
                <a:noFill/>
              </a:ln>
              <a:effectLst/>
            </c:spPr>
            <c:txPr>
              <a:bodyPr rot="0" spcFirstLastPara="1" vertOverflow="ellipsis" vert="horz" wrap="square" lIns="38100" tIns="19050" rIns="38100" bIns="19050" anchor="ctr" anchorCtr="0">
                <a:spAutoFit/>
              </a:bodyPr>
              <a:lstStyle/>
              <a:p>
                <a:pPr algn="ctr">
                  <a:defRPr sz="1600" b="0" i="0" u="none" strike="noStrike" kern="1200" baseline="0">
                    <a:solidFill>
                      <a:schemeClr val="tx2"/>
                    </a:solidFill>
                    <a:latin typeface="Neue Haas Unica W1G Medium" panose="020B0504030206020203" pitchFamily="34" charset="0"/>
                    <a:ea typeface="+mn-ea"/>
                    <a:cs typeface="+mn-cs"/>
                  </a:defRPr>
                </a:pPr>
                <a:endParaRPr lang="fi-FI"/>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Sheet1!$A$2:$A$9</c:f>
              <c:strCache>
                <c:ptCount val="8"/>
                <c:pt idx="0">
                  <c:v>Kaikki kanavat yhteensä</c:v>
                </c:pt>
                <c:pt idx="1">
                  <c:v>Facebook</c:v>
                </c:pt>
                <c:pt idx="2">
                  <c:v>Instagram</c:v>
                </c:pt>
                <c:pt idx="3">
                  <c:v>X</c:v>
                </c:pt>
                <c:pt idx="4">
                  <c:v>YouTube</c:v>
                </c:pt>
                <c:pt idx="5">
                  <c:v>TikTok</c:v>
                </c:pt>
                <c:pt idx="6">
                  <c:v>LinkedIn</c:v>
                </c:pt>
                <c:pt idx="7">
                  <c:v>Threads</c:v>
                </c:pt>
              </c:strCache>
            </c:strRef>
          </c:cat>
          <c:val>
            <c:numRef>
              <c:f>Sheet1!$B$2:$B$9</c:f>
              <c:numCache>
                <c:formatCode>#,##0</c:formatCode>
                <c:ptCount val="8"/>
                <c:pt idx="0">
                  <c:v>5352355</c:v>
                </c:pt>
                <c:pt idx="1">
                  <c:v>2591375</c:v>
                </c:pt>
                <c:pt idx="2">
                  <c:v>1716035</c:v>
                </c:pt>
                <c:pt idx="3">
                  <c:v>564026</c:v>
                </c:pt>
                <c:pt idx="4">
                  <c:v>160437</c:v>
                </c:pt>
                <c:pt idx="5">
                  <c:v>138398</c:v>
                </c:pt>
                <c:pt idx="6">
                  <c:v>96508</c:v>
                </c:pt>
                <c:pt idx="7">
                  <c:v>85576</c:v>
                </c:pt>
              </c:numCache>
            </c:numRef>
          </c:val>
          <c:extLst>
            <c:ext xmlns:c16="http://schemas.microsoft.com/office/drawing/2014/chart" uri="{C3380CC4-5D6E-409C-BE32-E72D297353CC}">
              <c16:uniqueId val="{00000008-140B-734D-93E7-21C5B1CA5F1D}"/>
            </c:ext>
          </c:extLst>
        </c:ser>
        <c:dLbls>
          <c:showLegendKey val="0"/>
          <c:showVal val="0"/>
          <c:showCatName val="0"/>
          <c:showSerName val="0"/>
          <c:showPercent val="0"/>
          <c:showBubbleSize val="0"/>
        </c:dLbls>
        <c:gapWidth val="100"/>
        <c:axId val="1015409743"/>
        <c:axId val="995595535"/>
      </c:barChart>
      <c:valAx>
        <c:axId val="995595535"/>
        <c:scaling>
          <c:orientation val="minMax"/>
        </c:scaling>
        <c:delete val="0"/>
        <c:axPos val="b"/>
        <c:majorGridlines>
          <c:spPr>
            <a:ln w="12700"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21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crossAx val="1015409743"/>
        <c:crosses val="autoZero"/>
        <c:crossBetween val="between"/>
      </c:valAx>
      <c:catAx>
        <c:axId val="1015409743"/>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1"/>
                </a:solidFill>
                <a:latin typeface="Neue Haas Unica W1G" panose="020B0504030206020203" pitchFamily="34" charset="0"/>
                <a:ea typeface="+mn-ea"/>
                <a:cs typeface="+mn-cs"/>
              </a:defRPr>
            </a:pPr>
            <a:endParaRPr lang="fi-FI"/>
          </a:p>
        </c:txPr>
        <c:crossAx val="995595535"/>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i-FI"/>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360651919459482"/>
          <c:y val="8.6377024944008007E-2"/>
          <c:w val="0.4930137293643384"/>
          <c:h val="0.83774559909858248"/>
        </c:manualLayout>
      </c:layout>
      <c:barChart>
        <c:barDir val="bar"/>
        <c:grouping val="clustered"/>
        <c:varyColors val="0"/>
        <c:ser>
          <c:idx val="0"/>
          <c:order val="0"/>
          <c:tx>
            <c:strRef>
              <c:f>Sheet1!$B$3</c:f>
              <c:strCache>
                <c:ptCount val="1"/>
                <c:pt idx="0">
                  <c:v>171</c:v>
                </c:pt>
              </c:strCache>
            </c:strRef>
          </c:tx>
          <c:spPr>
            <a:solidFill>
              <a:schemeClr val="accent2"/>
            </a:solidFill>
            <a:ln w="19050">
              <a:noFill/>
            </a:ln>
            <a:effectLst/>
          </c:spPr>
          <c:invertIfNegative val="0"/>
          <c:dPt>
            <c:idx val="0"/>
            <c:invertIfNegative val="0"/>
            <c:bubble3D val="0"/>
            <c:spPr>
              <a:solidFill>
                <a:schemeClr val="accent1"/>
              </a:solidFill>
              <a:ln w="19050">
                <a:noFill/>
              </a:ln>
              <a:effectLst/>
            </c:spPr>
            <c:extLst>
              <c:ext xmlns:c16="http://schemas.microsoft.com/office/drawing/2014/chart" uri="{C3380CC4-5D6E-409C-BE32-E72D297353CC}">
                <c16:uniqueId val="{00000001-140B-734D-93E7-21C5B1CA5F1D}"/>
              </c:ext>
            </c:extLst>
          </c:dPt>
          <c:dPt>
            <c:idx val="1"/>
            <c:invertIfNegative val="0"/>
            <c:bubble3D val="0"/>
            <c:extLst>
              <c:ext xmlns:c16="http://schemas.microsoft.com/office/drawing/2014/chart" uri="{C3380CC4-5D6E-409C-BE32-E72D297353CC}">
                <c16:uniqueId val="{00000003-140B-734D-93E7-21C5B1CA5F1D}"/>
              </c:ext>
            </c:extLst>
          </c:dPt>
          <c:dPt>
            <c:idx val="2"/>
            <c:invertIfNegative val="0"/>
            <c:bubble3D val="0"/>
            <c:extLst>
              <c:ext xmlns:c16="http://schemas.microsoft.com/office/drawing/2014/chart" uri="{C3380CC4-5D6E-409C-BE32-E72D297353CC}">
                <c16:uniqueId val="{00000005-140B-734D-93E7-21C5B1CA5F1D}"/>
              </c:ext>
            </c:extLst>
          </c:dPt>
          <c:dPt>
            <c:idx val="3"/>
            <c:invertIfNegative val="0"/>
            <c:bubble3D val="0"/>
            <c:extLst>
              <c:ext xmlns:c16="http://schemas.microsoft.com/office/drawing/2014/chart" uri="{C3380CC4-5D6E-409C-BE32-E72D297353CC}">
                <c16:uniqueId val="{00000007-140B-734D-93E7-21C5B1CA5F1D}"/>
              </c:ext>
            </c:extLst>
          </c:dPt>
          <c:dPt>
            <c:idx val="4"/>
            <c:invertIfNegative val="0"/>
            <c:bubble3D val="0"/>
            <c:extLst>
              <c:ext xmlns:c16="http://schemas.microsoft.com/office/drawing/2014/chart" uri="{C3380CC4-5D6E-409C-BE32-E72D297353CC}">
                <c16:uniqueId val="{00000009-F2A1-F046-A0A2-3730BFE713C2}"/>
              </c:ext>
            </c:extLst>
          </c:dPt>
          <c:dPt>
            <c:idx val="7"/>
            <c:invertIfNegative val="0"/>
            <c:bubble3D val="0"/>
            <c:extLst>
              <c:ext xmlns:c16="http://schemas.microsoft.com/office/drawing/2014/chart" uri="{C3380CC4-5D6E-409C-BE32-E72D297353CC}">
                <c16:uniqueId val="{00000006-409F-4A4D-AD24-F62380819FA6}"/>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2649"/>
                    </a:solidFill>
                    <a:latin typeface="Neue Haas Unica W1G Medium" panose="020B0604030206020203" pitchFamily="34" charset="0"/>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Yhteensä</c:v>
                </c:pt>
                <c:pt idx="1">
                  <c:v>Facebook</c:v>
                </c:pt>
                <c:pt idx="2">
                  <c:v>Instagram</c:v>
                </c:pt>
                <c:pt idx="3">
                  <c:v>X</c:v>
                </c:pt>
                <c:pt idx="4">
                  <c:v>YouTube</c:v>
                </c:pt>
                <c:pt idx="5">
                  <c:v>LinkedIn</c:v>
                </c:pt>
                <c:pt idx="6">
                  <c:v>TikTok</c:v>
                </c:pt>
                <c:pt idx="7">
                  <c:v>Threads</c:v>
                </c:pt>
              </c:strCache>
            </c:strRef>
          </c:cat>
          <c:val>
            <c:numRef>
              <c:f>Sheet1!$B$2:$B$9</c:f>
              <c:numCache>
                <c:formatCode>#\ ##0;\-#\ ##0;;@</c:formatCode>
                <c:ptCount val="8"/>
                <c:pt idx="0">
                  <c:v>473</c:v>
                </c:pt>
                <c:pt idx="1">
                  <c:v>171</c:v>
                </c:pt>
                <c:pt idx="2">
                  <c:v>137</c:v>
                </c:pt>
                <c:pt idx="3">
                  <c:v>55</c:v>
                </c:pt>
                <c:pt idx="4">
                  <c:v>45</c:v>
                </c:pt>
                <c:pt idx="5">
                  <c:v>29</c:v>
                </c:pt>
                <c:pt idx="6">
                  <c:v>19</c:v>
                </c:pt>
                <c:pt idx="7">
                  <c:v>17</c:v>
                </c:pt>
              </c:numCache>
            </c:numRef>
          </c:val>
          <c:extLst>
            <c:ext xmlns:c16="http://schemas.microsoft.com/office/drawing/2014/chart" uri="{C3380CC4-5D6E-409C-BE32-E72D297353CC}">
              <c16:uniqueId val="{00000008-140B-734D-93E7-21C5B1CA5F1D}"/>
            </c:ext>
          </c:extLst>
        </c:ser>
        <c:dLbls>
          <c:dLblPos val="outEnd"/>
          <c:showLegendKey val="0"/>
          <c:showVal val="1"/>
          <c:showCatName val="0"/>
          <c:showSerName val="0"/>
          <c:showPercent val="0"/>
          <c:showBubbleSize val="0"/>
        </c:dLbls>
        <c:gapWidth val="100"/>
        <c:axId val="1015409743"/>
        <c:axId val="995595535"/>
      </c:barChart>
      <c:valAx>
        <c:axId val="995595535"/>
        <c:scaling>
          <c:orientation val="minMax"/>
        </c:scaling>
        <c:delete val="0"/>
        <c:axPos val="b"/>
        <c:majorGridlines>
          <c:spPr>
            <a:ln w="12700" cap="flat" cmpd="sng" algn="ctr">
              <a:solidFill>
                <a:schemeClr val="tx1">
                  <a:lumMod val="15000"/>
                  <a:lumOff val="85000"/>
                </a:schemeClr>
              </a:solidFill>
              <a:prstDash val="dash"/>
              <a:round/>
            </a:ln>
            <a:effectLst/>
          </c:spPr>
        </c:majorGridlines>
        <c:numFmt formatCode="#\ ##0;\-#\ ##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crossAx val="1015409743"/>
        <c:crosses val="autoZero"/>
        <c:crossBetween val="between"/>
      </c:valAx>
      <c:catAx>
        <c:axId val="1015409743"/>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1"/>
                </a:solidFill>
                <a:latin typeface="Neue Haas Unica W1G" panose="020B0504030206020203" pitchFamily="34" charset="0"/>
                <a:ea typeface="+mn-ea"/>
                <a:cs typeface="+mn-cs"/>
              </a:defRPr>
            </a:pPr>
            <a:endParaRPr lang="fi-FI"/>
          </a:p>
        </c:txPr>
        <c:crossAx val="995595535"/>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i-FI"/>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700308774173766"/>
          <c:y val="8.6377024944008007E-2"/>
          <c:w val="0.46961716081719557"/>
          <c:h val="0.83774559909858248"/>
        </c:manualLayout>
      </c:layout>
      <c:barChart>
        <c:barDir val="bar"/>
        <c:grouping val="clustered"/>
        <c:varyColors val="0"/>
        <c:ser>
          <c:idx val="0"/>
          <c:order val="0"/>
          <c:tx>
            <c:strRef>
              <c:f>Sheet1!$B$3</c:f>
              <c:strCache>
                <c:ptCount val="1"/>
                <c:pt idx="0">
                  <c:v>15 154</c:v>
                </c:pt>
              </c:strCache>
            </c:strRef>
          </c:tx>
          <c:spPr>
            <a:solidFill>
              <a:schemeClr val="accent2"/>
            </a:solidFill>
            <a:ln w="19050">
              <a:noFill/>
            </a:ln>
            <a:effectLst/>
          </c:spPr>
          <c:invertIfNegative val="0"/>
          <c:dPt>
            <c:idx val="0"/>
            <c:invertIfNegative val="0"/>
            <c:bubble3D val="0"/>
            <c:spPr>
              <a:solidFill>
                <a:schemeClr val="accent1"/>
              </a:solidFill>
              <a:ln w="19050">
                <a:noFill/>
              </a:ln>
              <a:effectLst/>
            </c:spPr>
            <c:extLst>
              <c:ext xmlns:c16="http://schemas.microsoft.com/office/drawing/2014/chart" uri="{C3380CC4-5D6E-409C-BE32-E72D297353CC}">
                <c16:uniqueId val="{00000001-140B-734D-93E7-21C5B1CA5F1D}"/>
              </c:ext>
            </c:extLst>
          </c:dPt>
          <c:dPt>
            <c:idx val="1"/>
            <c:invertIfNegative val="0"/>
            <c:bubble3D val="0"/>
            <c:extLst>
              <c:ext xmlns:c16="http://schemas.microsoft.com/office/drawing/2014/chart" uri="{C3380CC4-5D6E-409C-BE32-E72D297353CC}">
                <c16:uniqueId val="{00000003-140B-734D-93E7-21C5B1CA5F1D}"/>
              </c:ext>
            </c:extLst>
          </c:dPt>
          <c:dPt>
            <c:idx val="2"/>
            <c:invertIfNegative val="0"/>
            <c:bubble3D val="0"/>
            <c:extLst>
              <c:ext xmlns:c16="http://schemas.microsoft.com/office/drawing/2014/chart" uri="{C3380CC4-5D6E-409C-BE32-E72D297353CC}">
                <c16:uniqueId val="{00000005-140B-734D-93E7-21C5B1CA5F1D}"/>
              </c:ext>
            </c:extLst>
          </c:dPt>
          <c:dPt>
            <c:idx val="3"/>
            <c:invertIfNegative val="0"/>
            <c:bubble3D val="0"/>
            <c:extLst>
              <c:ext xmlns:c16="http://schemas.microsoft.com/office/drawing/2014/chart" uri="{C3380CC4-5D6E-409C-BE32-E72D297353CC}">
                <c16:uniqueId val="{00000007-140B-734D-93E7-21C5B1CA5F1D}"/>
              </c:ext>
            </c:extLst>
          </c:dPt>
          <c:dPt>
            <c:idx val="5"/>
            <c:invertIfNegative val="0"/>
            <c:bubble3D val="0"/>
            <c:extLst>
              <c:ext xmlns:c16="http://schemas.microsoft.com/office/drawing/2014/chart" uri="{C3380CC4-5D6E-409C-BE32-E72D297353CC}">
                <c16:uniqueId val="{00000005-C6A3-439E-9228-A0EB74338EDA}"/>
              </c:ext>
            </c:extLst>
          </c:dPt>
          <c:dPt>
            <c:idx val="7"/>
            <c:invertIfNegative val="0"/>
            <c:bubble3D val="0"/>
            <c:extLst>
              <c:ext xmlns:c16="http://schemas.microsoft.com/office/drawing/2014/chart" uri="{C3380CC4-5D6E-409C-BE32-E72D297353CC}">
                <c16:uniqueId val="{00000006-F856-4A6B-BC11-387F923A5422}"/>
              </c:ext>
            </c:extLst>
          </c:dPt>
          <c:dLbls>
            <c:dLbl>
              <c:idx val="5"/>
              <c:layout>
                <c:manualLayout>
                  <c:x val="-3.3423669353061804E-3"/>
                  <c:y val="0"/>
                </c:manualLayout>
              </c:layout>
              <c:spPr>
                <a:noFill/>
                <a:ln>
                  <a:noFill/>
                </a:ln>
                <a:effectLst/>
              </c:spPr>
              <c:txPr>
                <a:bodyPr rot="0" spcFirstLastPara="1" vertOverflow="ellipsis" vert="horz" wrap="square" lIns="38100" tIns="19050" rIns="38100" bIns="19050" anchor="ctr" anchorCtr="0">
                  <a:noAutofit/>
                </a:bodyPr>
                <a:lstStyle/>
                <a:p>
                  <a:pPr algn="ctr">
                    <a:defRPr sz="1600" b="0" i="0" u="none" strike="noStrike" kern="1200" baseline="0">
                      <a:solidFill>
                        <a:schemeClr val="tx2"/>
                      </a:solidFill>
                      <a:latin typeface="Neue Haas Unica W1G Medium" panose="020B0504030206020203" pitchFamily="34" charset="0"/>
                      <a:ea typeface="+mn-ea"/>
                      <a:cs typeface="+mn-cs"/>
                    </a:defRPr>
                  </a:pPr>
                  <a:endParaRPr lang="fi-FI"/>
                </a:p>
              </c:txPr>
              <c:dLblPos val="outEnd"/>
              <c:showLegendKey val="0"/>
              <c:showVal val="1"/>
              <c:showCatName val="0"/>
              <c:showSerName val="0"/>
              <c:showPercent val="0"/>
              <c:showBubbleSize val="0"/>
              <c:separator>, </c:separator>
              <c:extLst>
                <c:ext xmlns:c15="http://schemas.microsoft.com/office/drawing/2012/chart" uri="{CE6537A1-D6FC-4f65-9D91-7224C49458BB}">
                  <c15:layout>
                    <c:manualLayout>
                      <c:w val="8.3901173841899462E-2"/>
                      <c:h val="6.7137205277930767E-2"/>
                    </c:manualLayout>
                  </c15:layout>
                </c:ext>
                <c:ext xmlns:c16="http://schemas.microsoft.com/office/drawing/2014/chart" uri="{C3380CC4-5D6E-409C-BE32-E72D297353CC}">
                  <c16:uniqueId val="{00000005-C6A3-439E-9228-A0EB74338EDA}"/>
                </c:ext>
              </c:extLst>
            </c:dLbl>
            <c:spPr>
              <a:noFill/>
              <a:ln>
                <a:noFill/>
              </a:ln>
              <a:effectLst/>
            </c:spPr>
            <c:txPr>
              <a:bodyPr rot="0" spcFirstLastPara="1" vertOverflow="ellipsis" vert="horz" wrap="square" lIns="38100" tIns="19050" rIns="38100" bIns="19050" anchor="ctr" anchorCtr="0">
                <a:spAutoFit/>
              </a:bodyPr>
              <a:lstStyle/>
              <a:p>
                <a:pPr algn="ctr">
                  <a:defRPr sz="1600" b="0" i="0" u="none" strike="noStrike" kern="1200" baseline="0">
                    <a:solidFill>
                      <a:schemeClr val="tx2"/>
                    </a:solidFill>
                    <a:latin typeface="Neue Haas Unica W1G Medium" panose="020B0504030206020203" pitchFamily="34" charset="0"/>
                    <a:ea typeface="+mn-ea"/>
                    <a:cs typeface="+mn-cs"/>
                  </a:defRPr>
                </a:pPr>
                <a:endParaRPr lang="fi-FI"/>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Sheet1!$A$2:$A$9</c:f>
              <c:strCache>
                <c:ptCount val="8"/>
                <c:pt idx="0">
                  <c:v>Kokonaisseuraajamäärä</c:v>
                </c:pt>
                <c:pt idx="1">
                  <c:v>Facebook</c:v>
                </c:pt>
                <c:pt idx="2">
                  <c:v>Instagram</c:v>
                </c:pt>
                <c:pt idx="3">
                  <c:v>X</c:v>
                </c:pt>
                <c:pt idx="4">
                  <c:v>TikTok</c:v>
                </c:pt>
                <c:pt idx="5">
                  <c:v>Threads</c:v>
                </c:pt>
                <c:pt idx="6">
                  <c:v>YouTube</c:v>
                </c:pt>
                <c:pt idx="7">
                  <c:v>LinkedIn</c:v>
                </c:pt>
              </c:strCache>
            </c:strRef>
          </c:cat>
          <c:val>
            <c:numRef>
              <c:f>Sheet1!$B$2:$B$9</c:f>
              <c:numCache>
                <c:formatCode>#,##0</c:formatCode>
                <c:ptCount val="8"/>
                <c:pt idx="0">
                  <c:v>28319.338624338623</c:v>
                </c:pt>
                <c:pt idx="1">
                  <c:v>15154.239766081871</c:v>
                </c:pt>
                <c:pt idx="2">
                  <c:v>12525.802919708029</c:v>
                </c:pt>
                <c:pt idx="3">
                  <c:v>10255.018181818183</c:v>
                </c:pt>
                <c:pt idx="4">
                  <c:v>7284.105263157895</c:v>
                </c:pt>
                <c:pt idx="5">
                  <c:v>5033.8823529411766</c:v>
                </c:pt>
                <c:pt idx="6">
                  <c:v>3565.2666666666669</c:v>
                </c:pt>
                <c:pt idx="7">
                  <c:v>3327.8620689655172</c:v>
                </c:pt>
              </c:numCache>
            </c:numRef>
          </c:val>
          <c:extLst>
            <c:ext xmlns:c16="http://schemas.microsoft.com/office/drawing/2014/chart" uri="{C3380CC4-5D6E-409C-BE32-E72D297353CC}">
              <c16:uniqueId val="{00000008-140B-734D-93E7-21C5B1CA5F1D}"/>
            </c:ext>
          </c:extLst>
        </c:ser>
        <c:dLbls>
          <c:showLegendKey val="0"/>
          <c:showVal val="0"/>
          <c:showCatName val="0"/>
          <c:showSerName val="0"/>
          <c:showPercent val="0"/>
          <c:showBubbleSize val="0"/>
        </c:dLbls>
        <c:gapWidth val="100"/>
        <c:axId val="1015409743"/>
        <c:axId val="995595535"/>
      </c:barChart>
      <c:valAx>
        <c:axId val="995595535"/>
        <c:scaling>
          <c:orientation val="minMax"/>
        </c:scaling>
        <c:delete val="0"/>
        <c:axPos val="b"/>
        <c:majorGridlines>
          <c:spPr>
            <a:ln w="12700"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crossAx val="1015409743"/>
        <c:crosses val="autoZero"/>
        <c:crossBetween val="between"/>
      </c:valAx>
      <c:catAx>
        <c:axId val="1015409743"/>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1"/>
                </a:solidFill>
                <a:latin typeface="Neue Haas Unica W1G" panose="020B0504030206020203" pitchFamily="34" charset="0"/>
                <a:ea typeface="+mn-ea"/>
                <a:cs typeface="+mn-cs"/>
              </a:defRPr>
            </a:pPr>
            <a:endParaRPr lang="fi-FI"/>
          </a:p>
        </c:txPr>
        <c:crossAx val="995595535"/>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i-FI"/>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818365095667"/>
          <c:y val="0.11228256484216675"/>
          <c:w val="0.71851782114192253"/>
          <c:h val="0.64847453382736886"/>
        </c:manualLayout>
      </c:layout>
      <c:barChart>
        <c:barDir val="col"/>
        <c:grouping val="clustered"/>
        <c:varyColors val="0"/>
        <c:ser>
          <c:idx val="0"/>
          <c:order val="0"/>
          <c:tx>
            <c:strRef>
              <c:f>Sheet1!$B$1</c:f>
              <c:strCache>
                <c:ptCount val="1"/>
                <c:pt idx="0">
                  <c:v>Yhteensä</c:v>
                </c:pt>
              </c:strCache>
            </c:strRef>
          </c:tx>
          <c:spPr>
            <a:solidFill>
              <a:schemeClr val="accent2"/>
            </a:solidFill>
            <a:ln>
              <a:noFill/>
            </a:ln>
            <a:effectLst/>
          </c:spPr>
          <c:invertIfNegative val="0"/>
          <c:dPt>
            <c:idx val="0"/>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4-23B8-594E-B888-AB4F378CE2A5}"/>
              </c:ext>
            </c:extLst>
          </c:dPt>
          <c:dPt>
            <c:idx val="1"/>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5-23B8-594E-B888-AB4F378CE2A5}"/>
              </c:ext>
            </c:extLst>
          </c:dPt>
          <c:dPt>
            <c:idx val="2"/>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6-23B8-594E-B888-AB4F378CE2A5}"/>
              </c:ext>
            </c:extLst>
          </c:dPt>
          <c:dPt>
            <c:idx val="3"/>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7-23B8-594E-B888-AB4F378CE2A5}"/>
              </c:ext>
            </c:extLst>
          </c:dPt>
          <c:dPt>
            <c:idx val="4"/>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8-23B8-594E-B888-AB4F378CE2A5}"/>
              </c:ext>
            </c:extLst>
          </c:dPt>
          <c:dPt>
            <c:idx val="5"/>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9-23B8-594E-B888-AB4F378CE2A5}"/>
              </c:ext>
            </c:extLst>
          </c:dPt>
          <c:dPt>
            <c:idx val="6"/>
            <c:invertIfNegative val="0"/>
            <c:bubble3D val="0"/>
            <c:spPr>
              <a:solidFill>
                <a:srgbClr val="FF6464"/>
              </a:solidFill>
              <a:ln>
                <a:noFill/>
              </a:ln>
              <a:effectLst/>
            </c:spPr>
            <c:extLst>
              <c:ext xmlns:c16="http://schemas.microsoft.com/office/drawing/2014/chart" uri="{C3380CC4-5D6E-409C-BE32-E72D297353CC}">
                <c16:uniqueId val="{0000000A-23B8-594E-B888-AB4F378CE2A5}"/>
              </c:ext>
            </c:extLst>
          </c:dPt>
          <c:dPt>
            <c:idx val="7"/>
            <c:invertIfNegative val="0"/>
            <c:bubble3D val="0"/>
            <c:spPr>
              <a:solidFill>
                <a:srgbClr val="FF6464"/>
              </a:solidFill>
              <a:ln>
                <a:noFill/>
              </a:ln>
              <a:effectLst/>
            </c:spPr>
            <c:extLst>
              <c:ext xmlns:c16="http://schemas.microsoft.com/office/drawing/2014/chart" uri="{C3380CC4-5D6E-409C-BE32-E72D297353CC}">
                <c16:uniqueId val="{0000000B-23B8-594E-B888-AB4F378CE2A5}"/>
              </c:ext>
            </c:extLst>
          </c:dPt>
          <c:dPt>
            <c:idx val="8"/>
            <c:invertIfNegative val="0"/>
            <c:bubble3D val="0"/>
            <c:spPr>
              <a:solidFill>
                <a:srgbClr val="FF6464"/>
              </a:solidFill>
              <a:ln>
                <a:noFill/>
              </a:ln>
              <a:effectLst/>
            </c:spPr>
            <c:extLst>
              <c:ext xmlns:c16="http://schemas.microsoft.com/office/drawing/2014/chart" uri="{C3380CC4-5D6E-409C-BE32-E72D297353CC}">
                <c16:uniqueId val="{0000000C-23B8-594E-B888-AB4F378CE2A5}"/>
              </c:ext>
            </c:extLst>
          </c:dPt>
          <c:dPt>
            <c:idx val="9"/>
            <c:invertIfNegative val="0"/>
            <c:bubble3D val="0"/>
            <c:spPr>
              <a:solidFill>
                <a:srgbClr val="FF6464"/>
              </a:solidFill>
              <a:ln>
                <a:noFill/>
              </a:ln>
              <a:effectLst/>
            </c:spPr>
            <c:extLst>
              <c:ext xmlns:c16="http://schemas.microsoft.com/office/drawing/2014/chart" uri="{C3380CC4-5D6E-409C-BE32-E72D297353CC}">
                <c16:uniqueId val="{0000000D-23B8-594E-B888-AB4F378CE2A5}"/>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E-23B8-594E-B888-AB4F378CE2A5}"/>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2-7A1B-4EF9-A281-730F7246BD88}"/>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0-880F-0A4C-83A6-86C670D8D946}"/>
              </c:ext>
            </c:extLst>
          </c:dPt>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accent1"/>
                    </a:solidFill>
                    <a:latin typeface="Neue Haas Unica W1G Medium" panose="020B0504030206020203" pitchFamily="34" charset="0"/>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7/2024</c:v>
                </c:pt>
                <c:pt idx="1">
                  <c:v>8/2024</c:v>
                </c:pt>
                <c:pt idx="2">
                  <c:v>9/2024</c:v>
                </c:pt>
                <c:pt idx="3">
                  <c:v>10/2024</c:v>
                </c:pt>
                <c:pt idx="4">
                  <c:v>11/2024</c:v>
                </c:pt>
                <c:pt idx="5">
                  <c:v>12/2024</c:v>
                </c:pt>
                <c:pt idx="6">
                  <c:v>1/2025 *</c:v>
                </c:pt>
                <c:pt idx="7">
                  <c:v>2/2025</c:v>
                </c:pt>
                <c:pt idx="8">
                  <c:v>3/2025</c:v>
                </c:pt>
                <c:pt idx="9">
                  <c:v>4/2025</c:v>
                </c:pt>
                <c:pt idx="10">
                  <c:v>5/2025</c:v>
                </c:pt>
                <c:pt idx="11">
                  <c:v>6/2025</c:v>
                </c:pt>
                <c:pt idx="12">
                  <c:v>7/2025</c:v>
                </c:pt>
              </c:strCache>
            </c:strRef>
          </c:cat>
          <c:val>
            <c:numRef>
              <c:f>Sheet1!$B$2:$B$14</c:f>
              <c:numCache>
                <c:formatCode>#,##0</c:formatCode>
                <c:ptCount val="13"/>
                <c:pt idx="0">
                  <c:v>4944545</c:v>
                </c:pt>
                <c:pt idx="1">
                  <c:v>4950452</c:v>
                </c:pt>
                <c:pt idx="2">
                  <c:v>4952803</c:v>
                </c:pt>
                <c:pt idx="3">
                  <c:v>4959140</c:v>
                </c:pt>
                <c:pt idx="4">
                  <c:v>4945357</c:v>
                </c:pt>
                <c:pt idx="5">
                  <c:v>4955738</c:v>
                </c:pt>
                <c:pt idx="6">
                  <c:v>5187490</c:v>
                </c:pt>
                <c:pt idx="7">
                  <c:v>5203995</c:v>
                </c:pt>
                <c:pt idx="8">
                  <c:v>5237544</c:v>
                </c:pt>
                <c:pt idx="9">
                  <c:v>5274972</c:v>
                </c:pt>
                <c:pt idx="10">
                  <c:v>5302223</c:v>
                </c:pt>
                <c:pt idx="11">
                  <c:v>5324659</c:v>
                </c:pt>
                <c:pt idx="12">
                  <c:v>5352355</c:v>
                </c:pt>
              </c:numCache>
            </c:numRef>
          </c:val>
          <c:extLst>
            <c:ext xmlns:c16="http://schemas.microsoft.com/office/drawing/2014/chart" uri="{C3380CC4-5D6E-409C-BE32-E72D297353CC}">
              <c16:uniqueId val="{00000000-0475-5449-96BE-C70CF79F4F3C}"/>
            </c:ext>
          </c:extLst>
        </c:ser>
        <c:dLbls>
          <c:showLegendKey val="0"/>
          <c:showVal val="0"/>
          <c:showCatName val="0"/>
          <c:showSerName val="0"/>
          <c:showPercent val="0"/>
          <c:showBubbleSize val="0"/>
        </c:dLbls>
        <c:gapWidth val="150"/>
        <c:axId val="1890891712"/>
        <c:axId val="1869618640"/>
      </c:barChart>
      <c:catAx>
        <c:axId val="1890891712"/>
        <c:scaling>
          <c:orientation val="minMax"/>
        </c:scaling>
        <c:delete val="0"/>
        <c:axPos val="b"/>
        <c:numFmt formatCode="General"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69618640"/>
        <c:crosses val="autoZero"/>
        <c:auto val="1"/>
        <c:lblAlgn val="ctr"/>
        <c:lblOffset val="100"/>
        <c:noMultiLvlLbl val="1"/>
      </c:catAx>
      <c:valAx>
        <c:axId val="1869618640"/>
        <c:scaling>
          <c:orientation val="minMax"/>
          <c:max val="5500000"/>
          <c:min val="4000000"/>
        </c:scaling>
        <c:delete val="0"/>
        <c:axPos val="l"/>
        <c:majorGridlines>
          <c:spPr>
            <a:ln w="12700" cap="rnd" cmpd="sng" algn="ctr">
              <a:solidFill>
                <a:schemeClr val="bg1">
                  <a:lumMod val="85000"/>
                </a:schemeClr>
              </a:solidFill>
              <a:prstDash val="dash"/>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90891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0" i="0">
          <a:solidFill>
            <a:schemeClr val="tx2"/>
          </a:solidFill>
          <a:latin typeface="Neue Haas Unica W1G Medium" panose="020B0504030206020203" pitchFamily="34" charset="0"/>
        </a:defRPr>
      </a:pPr>
      <a:endParaRPr lang="fi-FI"/>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817068321005"/>
          <c:y val="0.14538808399370315"/>
          <c:w val="0.71851785572258009"/>
          <c:h val="0.6300928519971184"/>
        </c:manualLayout>
      </c:layout>
      <c:barChart>
        <c:barDir val="col"/>
        <c:grouping val="clustered"/>
        <c:varyColors val="0"/>
        <c:ser>
          <c:idx val="0"/>
          <c:order val="0"/>
          <c:tx>
            <c:strRef>
              <c:f>Sheet1!$B$1</c:f>
              <c:strCache>
                <c:ptCount val="1"/>
                <c:pt idx="0">
                  <c:v>Facebook</c:v>
                </c:pt>
              </c:strCache>
            </c:strRef>
          </c:tx>
          <c:spPr>
            <a:solidFill>
              <a:schemeClr val="accent1"/>
            </a:solidFill>
            <a:ln>
              <a:noFill/>
            </a:ln>
            <a:effectLst/>
          </c:spPr>
          <c:invertIfNegative val="0"/>
          <c:dPt>
            <c:idx val="0"/>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4-CE69-3F44-BB1B-1E33DFBBDADF}"/>
              </c:ext>
            </c:extLst>
          </c:dPt>
          <c:dPt>
            <c:idx val="1"/>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5-CE69-3F44-BB1B-1E33DFBBDADF}"/>
              </c:ext>
            </c:extLst>
          </c:dPt>
          <c:dPt>
            <c:idx val="2"/>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6-CE69-3F44-BB1B-1E33DFBBDADF}"/>
              </c:ext>
            </c:extLst>
          </c:dPt>
          <c:dPt>
            <c:idx val="3"/>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7-CE69-3F44-BB1B-1E33DFBBDADF}"/>
              </c:ext>
            </c:extLst>
          </c:dPt>
          <c:dPt>
            <c:idx val="4"/>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8-CE69-3F44-BB1B-1E33DFBBDADF}"/>
              </c:ext>
            </c:extLst>
          </c:dPt>
          <c:dPt>
            <c:idx val="5"/>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9-CE69-3F44-BB1B-1E33DFBBDADF}"/>
              </c:ext>
            </c:extLst>
          </c:dPt>
          <c:dPt>
            <c:idx val="6"/>
            <c:invertIfNegative val="0"/>
            <c:bubble3D val="0"/>
            <c:spPr>
              <a:solidFill>
                <a:srgbClr val="0E2649"/>
              </a:solidFill>
              <a:ln>
                <a:noFill/>
              </a:ln>
              <a:effectLst/>
            </c:spPr>
            <c:extLst>
              <c:ext xmlns:c16="http://schemas.microsoft.com/office/drawing/2014/chart" uri="{C3380CC4-5D6E-409C-BE32-E72D297353CC}">
                <c16:uniqueId val="{0000000A-CE69-3F44-BB1B-1E33DFBBDADF}"/>
              </c:ext>
            </c:extLst>
          </c:dPt>
          <c:dPt>
            <c:idx val="7"/>
            <c:invertIfNegative val="0"/>
            <c:bubble3D val="0"/>
            <c:spPr>
              <a:solidFill>
                <a:srgbClr val="0E2649"/>
              </a:solidFill>
              <a:ln>
                <a:noFill/>
              </a:ln>
              <a:effectLst/>
            </c:spPr>
            <c:extLst>
              <c:ext xmlns:c16="http://schemas.microsoft.com/office/drawing/2014/chart" uri="{C3380CC4-5D6E-409C-BE32-E72D297353CC}">
                <c16:uniqueId val="{0000000B-CE69-3F44-BB1B-1E33DFBBDADF}"/>
              </c:ext>
            </c:extLst>
          </c:dPt>
          <c:dPt>
            <c:idx val="8"/>
            <c:invertIfNegative val="0"/>
            <c:bubble3D val="0"/>
            <c:spPr>
              <a:solidFill>
                <a:srgbClr val="0E2649"/>
              </a:solidFill>
              <a:ln>
                <a:noFill/>
              </a:ln>
              <a:effectLst/>
            </c:spPr>
            <c:extLst>
              <c:ext xmlns:c16="http://schemas.microsoft.com/office/drawing/2014/chart" uri="{C3380CC4-5D6E-409C-BE32-E72D297353CC}">
                <c16:uniqueId val="{0000000C-CE69-3F44-BB1B-1E33DFBBDADF}"/>
              </c:ext>
            </c:extLst>
          </c:dPt>
          <c:dPt>
            <c:idx val="9"/>
            <c:invertIfNegative val="0"/>
            <c:bubble3D val="0"/>
            <c:spPr>
              <a:solidFill>
                <a:srgbClr val="0E2649"/>
              </a:solidFill>
              <a:ln>
                <a:noFill/>
              </a:ln>
              <a:effectLst/>
            </c:spPr>
            <c:extLst>
              <c:ext xmlns:c16="http://schemas.microsoft.com/office/drawing/2014/chart" uri="{C3380CC4-5D6E-409C-BE32-E72D297353CC}">
                <c16:uniqueId val="{0000000D-CE69-3F44-BB1B-1E33DFBBDADF}"/>
              </c:ext>
            </c:extLst>
          </c:dPt>
          <c:dPt>
            <c:idx val="10"/>
            <c:invertIfNegative val="0"/>
            <c:bubble3D val="0"/>
            <c:spPr>
              <a:solidFill>
                <a:schemeClr val="accent1"/>
              </a:solidFill>
              <a:ln>
                <a:noFill/>
              </a:ln>
              <a:effectLst/>
            </c:spPr>
            <c:extLst>
              <c:ext xmlns:c16="http://schemas.microsoft.com/office/drawing/2014/chart" uri="{C3380CC4-5D6E-409C-BE32-E72D297353CC}">
                <c16:uniqueId val="{0000000E-CE69-3F44-BB1B-1E33DFBBDADF}"/>
              </c:ext>
            </c:extLst>
          </c:dPt>
          <c:dPt>
            <c:idx val="11"/>
            <c:invertIfNegative val="0"/>
            <c:bubble3D val="0"/>
            <c:spPr>
              <a:solidFill>
                <a:schemeClr val="accent1"/>
              </a:solidFill>
              <a:ln>
                <a:noFill/>
              </a:ln>
              <a:effectLst/>
            </c:spPr>
            <c:extLst>
              <c:ext xmlns:c16="http://schemas.microsoft.com/office/drawing/2014/chart" uri="{C3380CC4-5D6E-409C-BE32-E72D297353CC}">
                <c16:uniqueId val="{00000002-4E00-4FD5-88F8-F35B49382BF5}"/>
              </c:ext>
            </c:extLst>
          </c:dPt>
          <c:dLbls>
            <c:dLbl>
              <c:idx val="11"/>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E00-4FD5-88F8-F35B49382BF5}"/>
                </c:ext>
              </c:extLst>
            </c:dLbl>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tx2"/>
                    </a:solidFill>
                    <a:latin typeface="Neue Haas Unica W1G Medium" panose="020B0504030206020203" pitchFamily="34" charset="0"/>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7/2024</c:v>
                </c:pt>
                <c:pt idx="1">
                  <c:v>8/2024</c:v>
                </c:pt>
                <c:pt idx="2">
                  <c:v>9/2024</c:v>
                </c:pt>
                <c:pt idx="3">
                  <c:v>10/2024</c:v>
                </c:pt>
                <c:pt idx="4">
                  <c:v>11/2024</c:v>
                </c:pt>
                <c:pt idx="5">
                  <c:v>12/2024</c:v>
                </c:pt>
                <c:pt idx="6">
                  <c:v>1/2025 *</c:v>
                </c:pt>
                <c:pt idx="7">
                  <c:v>2/2025</c:v>
                </c:pt>
                <c:pt idx="8">
                  <c:v>3/2025</c:v>
                </c:pt>
                <c:pt idx="9">
                  <c:v>4/2025</c:v>
                </c:pt>
                <c:pt idx="10">
                  <c:v>5/2025</c:v>
                </c:pt>
                <c:pt idx="11">
                  <c:v>6/2025</c:v>
                </c:pt>
                <c:pt idx="12">
                  <c:v>7/2025</c:v>
                </c:pt>
              </c:strCache>
            </c:strRef>
          </c:cat>
          <c:val>
            <c:numRef>
              <c:f>Sheet1!$B$2:$B$14</c:f>
              <c:numCache>
                <c:formatCode>#,##0</c:formatCode>
                <c:ptCount val="13"/>
                <c:pt idx="0">
                  <c:v>2250452</c:v>
                </c:pt>
                <c:pt idx="1">
                  <c:v>2252180</c:v>
                </c:pt>
                <c:pt idx="2">
                  <c:v>2253623</c:v>
                </c:pt>
                <c:pt idx="3">
                  <c:v>2247970</c:v>
                </c:pt>
                <c:pt idx="4">
                  <c:v>2244610</c:v>
                </c:pt>
                <c:pt idx="5">
                  <c:v>2245382</c:v>
                </c:pt>
                <c:pt idx="6">
                  <c:v>2498449</c:v>
                </c:pt>
                <c:pt idx="7">
                  <c:v>2504302</c:v>
                </c:pt>
                <c:pt idx="8">
                  <c:v>2525040</c:v>
                </c:pt>
                <c:pt idx="9">
                  <c:v>2548278</c:v>
                </c:pt>
                <c:pt idx="10">
                  <c:v>2564327</c:v>
                </c:pt>
                <c:pt idx="11">
                  <c:v>2574850</c:v>
                </c:pt>
                <c:pt idx="12">
                  <c:v>2591375</c:v>
                </c:pt>
              </c:numCache>
            </c:numRef>
          </c:val>
          <c:extLst>
            <c:ext xmlns:c16="http://schemas.microsoft.com/office/drawing/2014/chart" uri="{C3380CC4-5D6E-409C-BE32-E72D297353CC}">
              <c16:uniqueId val="{00000000-0475-5449-96BE-C70CF79F4F3C}"/>
            </c:ext>
          </c:extLst>
        </c:ser>
        <c:dLbls>
          <c:showLegendKey val="0"/>
          <c:showVal val="0"/>
          <c:showCatName val="0"/>
          <c:showSerName val="0"/>
          <c:showPercent val="0"/>
          <c:showBubbleSize val="0"/>
        </c:dLbls>
        <c:gapWidth val="150"/>
        <c:axId val="1890891712"/>
        <c:axId val="1869618640"/>
      </c:barChart>
      <c:catAx>
        <c:axId val="1890891712"/>
        <c:scaling>
          <c:orientation val="minMax"/>
        </c:scaling>
        <c:delete val="0"/>
        <c:axPos val="b"/>
        <c:numFmt formatCode="mm\/yyyy"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69618640"/>
        <c:crosses val="autoZero"/>
        <c:auto val="1"/>
        <c:lblAlgn val="ctr"/>
        <c:lblOffset val="100"/>
        <c:noMultiLvlLbl val="1"/>
      </c:catAx>
      <c:valAx>
        <c:axId val="1869618640"/>
        <c:scaling>
          <c:orientation val="minMax"/>
          <c:min val="2000000"/>
        </c:scaling>
        <c:delete val="0"/>
        <c:axPos val="l"/>
        <c:majorGridlines>
          <c:spPr>
            <a:ln w="12700" cap="rnd" cmpd="sng" algn="ctr">
              <a:solidFill>
                <a:schemeClr val="bg1">
                  <a:lumMod val="85000"/>
                </a:schemeClr>
              </a:solidFill>
              <a:prstDash val="dash"/>
              <a:round/>
            </a:ln>
            <a:effectLst/>
          </c:spPr>
        </c:majorGridlines>
        <c:minorGridlines>
          <c:spPr>
            <a:ln w="9525" cap="flat" cmpd="sng" algn="ctr">
              <a:noFill/>
              <a:round/>
            </a:ln>
            <a:effectLst/>
          </c:spPr>
        </c:min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90891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0" i="0">
          <a:solidFill>
            <a:schemeClr val="tx2"/>
          </a:solidFill>
          <a:latin typeface="Neue Haas Unica W1G Medium" panose="020B0504030206020203" pitchFamily="34" charset="0"/>
        </a:defRPr>
      </a:pPr>
      <a:endParaRPr lang="fi-FI"/>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818365095667"/>
          <c:y val="0.13289571923446131"/>
          <c:w val="0.71851785572258009"/>
          <c:h val="0.63080611577683077"/>
        </c:manualLayout>
      </c:layout>
      <c:barChart>
        <c:barDir val="col"/>
        <c:grouping val="clustered"/>
        <c:varyColors val="0"/>
        <c:ser>
          <c:idx val="0"/>
          <c:order val="0"/>
          <c:tx>
            <c:strRef>
              <c:f>Sheet1!$B$1</c:f>
              <c:strCache>
                <c:ptCount val="1"/>
                <c:pt idx="0">
                  <c:v>Instagram</c:v>
                </c:pt>
              </c:strCache>
            </c:strRef>
          </c:tx>
          <c:spPr>
            <a:solidFill>
              <a:schemeClr val="accent3"/>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tx2"/>
                    </a:solidFill>
                    <a:latin typeface="Neue Haas Unica W1G Medium" panose="020B0504030206020203" pitchFamily="34" charset="0"/>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7/2024</c:v>
                </c:pt>
                <c:pt idx="1">
                  <c:v>8/2024</c:v>
                </c:pt>
                <c:pt idx="2">
                  <c:v>9/2024</c:v>
                </c:pt>
                <c:pt idx="3">
                  <c:v>10/2024</c:v>
                </c:pt>
                <c:pt idx="4">
                  <c:v>11/2024</c:v>
                </c:pt>
                <c:pt idx="5">
                  <c:v>12/2024</c:v>
                </c:pt>
                <c:pt idx="6">
                  <c:v>1/2025</c:v>
                </c:pt>
                <c:pt idx="7">
                  <c:v>2/2025</c:v>
                </c:pt>
                <c:pt idx="8">
                  <c:v>3/2025</c:v>
                </c:pt>
                <c:pt idx="9">
                  <c:v>4/2025</c:v>
                </c:pt>
                <c:pt idx="10">
                  <c:v>5/2025</c:v>
                </c:pt>
                <c:pt idx="11">
                  <c:v>6/2025</c:v>
                </c:pt>
                <c:pt idx="12">
                  <c:v>7/2025</c:v>
                </c:pt>
              </c:strCache>
            </c:strRef>
          </c:cat>
          <c:val>
            <c:numRef>
              <c:f>Sheet1!$B$2:$B$14</c:f>
              <c:numCache>
                <c:formatCode>#,##0</c:formatCode>
                <c:ptCount val="13"/>
                <c:pt idx="0">
                  <c:v>1684013</c:v>
                </c:pt>
                <c:pt idx="1">
                  <c:v>1685749</c:v>
                </c:pt>
                <c:pt idx="2">
                  <c:v>1682314</c:v>
                </c:pt>
                <c:pt idx="3">
                  <c:v>1691731</c:v>
                </c:pt>
                <c:pt idx="4">
                  <c:v>1687340</c:v>
                </c:pt>
                <c:pt idx="5">
                  <c:v>1695852</c:v>
                </c:pt>
                <c:pt idx="6">
                  <c:v>1676728</c:v>
                </c:pt>
                <c:pt idx="7">
                  <c:v>1683007</c:v>
                </c:pt>
                <c:pt idx="8">
                  <c:v>1690022</c:v>
                </c:pt>
                <c:pt idx="9">
                  <c:v>1697910</c:v>
                </c:pt>
                <c:pt idx="10">
                  <c:v>1704707</c:v>
                </c:pt>
                <c:pt idx="11">
                  <c:v>1710759</c:v>
                </c:pt>
                <c:pt idx="12">
                  <c:v>1716035</c:v>
                </c:pt>
              </c:numCache>
            </c:numRef>
          </c:val>
          <c:extLst>
            <c:ext xmlns:c16="http://schemas.microsoft.com/office/drawing/2014/chart" uri="{C3380CC4-5D6E-409C-BE32-E72D297353CC}">
              <c16:uniqueId val="{00000000-0475-5449-96BE-C70CF79F4F3C}"/>
            </c:ext>
          </c:extLst>
        </c:ser>
        <c:dLbls>
          <c:showLegendKey val="0"/>
          <c:showVal val="0"/>
          <c:showCatName val="0"/>
          <c:showSerName val="0"/>
          <c:showPercent val="0"/>
          <c:showBubbleSize val="0"/>
        </c:dLbls>
        <c:gapWidth val="150"/>
        <c:axId val="1890891712"/>
        <c:axId val="1869618640"/>
      </c:barChart>
      <c:catAx>
        <c:axId val="1890891712"/>
        <c:scaling>
          <c:orientation val="minMax"/>
        </c:scaling>
        <c:delete val="0"/>
        <c:axPos val="b"/>
        <c:numFmt formatCode="mm\/yyyy"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69618640"/>
        <c:crosses val="autoZero"/>
        <c:auto val="1"/>
        <c:lblAlgn val="ctr"/>
        <c:lblOffset val="100"/>
        <c:noMultiLvlLbl val="1"/>
      </c:catAx>
      <c:valAx>
        <c:axId val="1869618640"/>
        <c:scaling>
          <c:orientation val="minMax"/>
        </c:scaling>
        <c:delete val="0"/>
        <c:axPos val="l"/>
        <c:majorGridlines>
          <c:spPr>
            <a:ln w="12700" cap="rnd" cmpd="sng" algn="ctr">
              <a:solidFill>
                <a:schemeClr val="bg1">
                  <a:lumMod val="85000"/>
                </a:schemeClr>
              </a:solidFill>
              <a:prstDash val="dash"/>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90891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0" i="0">
          <a:solidFill>
            <a:schemeClr val="tx2"/>
          </a:solidFill>
          <a:latin typeface="Neue Haas Unica W1G Medium" panose="020B0504030206020203" pitchFamily="34" charset="0"/>
        </a:defRPr>
      </a:pPr>
      <a:endParaRPr lang="fi-FI"/>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817068321005"/>
          <c:y val="0.12995098289270493"/>
          <c:w val="0.71851785572258009"/>
          <c:h val="0.63669558846034346"/>
        </c:manualLayout>
      </c:layout>
      <c:barChart>
        <c:barDir val="col"/>
        <c:grouping val="clustered"/>
        <c:varyColors val="0"/>
        <c:ser>
          <c:idx val="0"/>
          <c:order val="0"/>
          <c:tx>
            <c:strRef>
              <c:f>Sheet1!$B$1</c:f>
              <c:strCache>
                <c:ptCount val="1"/>
                <c:pt idx="0">
                  <c:v>X</c:v>
                </c:pt>
              </c:strCache>
            </c:strRef>
          </c:tx>
          <c:spPr>
            <a:solidFill>
              <a:schemeClr val="accent4"/>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tx2"/>
                    </a:solidFill>
                    <a:latin typeface="Neue Haas Unica W1G Medium" panose="020B0504030206020203" pitchFamily="34" charset="0"/>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7/2024</c:v>
                </c:pt>
                <c:pt idx="1">
                  <c:v>8/2024</c:v>
                </c:pt>
                <c:pt idx="2">
                  <c:v>9/2024</c:v>
                </c:pt>
                <c:pt idx="3">
                  <c:v>10/2024</c:v>
                </c:pt>
                <c:pt idx="4">
                  <c:v>11/2024</c:v>
                </c:pt>
                <c:pt idx="5">
                  <c:v>12/2024</c:v>
                </c:pt>
                <c:pt idx="6">
                  <c:v>1/2025</c:v>
                </c:pt>
                <c:pt idx="7">
                  <c:v>2/2025</c:v>
                </c:pt>
                <c:pt idx="8">
                  <c:v>3/2025</c:v>
                </c:pt>
                <c:pt idx="9">
                  <c:v>4/2025</c:v>
                </c:pt>
                <c:pt idx="10">
                  <c:v>5/2025</c:v>
                </c:pt>
                <c:pt idx="11">
                  <c:v>6/2025</c:v>
                </c:pt>
                <c:pt idx="12">
                  <c:v>7/2025</c:v>
                </c:pt>
              </c:strCache>
            </c:strRef>
          </c:cat>
          <c:val>
            <c:numRef>
              <c:f>Sheet1!$B$2:$B$14</c:f>
              <c:numCache>
                <c:formatCode>#,##0</c:formatCode>
                <c:ptCount val="13"/>
                <c:pt idx="0">
                  <c:v>641970</c:v>
                </c:pt>
                <c:pt idx="1">
                  <c:v>641397</c:v>
                </c:pt>
                <c:pt idx="2">
                  <c:v>641737</c:v>
                </c:pt>
                <c:pt idx="3">
                  <c:v>640414</c:v>
                </c:pt>
                <c:pt idx="4">
                  <c:v>631038</c:v>
                </c:pt>
                <c:pt idx="5">
                  <c:v>628332</c:v>
                </c:pt>
                <c:pt idx="6">
                  <c:v>571877</c:v>
                </c:pt>
                <c:pt idx="7">
                  <c:v>569925</c:v>
                </c:pt>
                <c:pt idx="8">
                  <c:v>568190</c:v>
                </c:pt>
                <c:pt idx="9">
                  <c:v>567073</c:v>
                </c:pt>
                <c:pt idx="10">
                  <c:v>564481</c:v>
                </c:pt>
                <c:pt idx="11">
                  <c:v>564059</c:v>
                </c:pt>
                <c:pt idx="12">
                  <c:v>564026</c:v>
                </c:pt>
              </c:numCache>
            </c:numRef>
          </c:val>
          <c:extLst>
            <c:ext xmlns:c16="http://schemas.microsoft.com/office/drawing/2014/chart" uri="{C3380CC4-5D6E-409C-BE32-E72D297353CC}">
              <c16:uniqueId val="{00000000-0475-5449-96BE-C70CF79F4F3C}"/>
            </c:ext>
          </c:extLst>
        </c:ser>
        <c:dLbls>
          <c:showLegendKey val="0"/>
          <c:showVal val="0"/>
          <c:showCatName val="0"/>
          <c:showSerName val="0"/>
          <c:showPercent val="0"/>
          <c:showBubbleSize val="0"/>
        </c:dLbls>
        <c:gapWidth val="150"/>
        <c:axId val="1890891712"/>
        <c:axId val="1869618640"/>
      </c:barChart>
      <c:catAx>
        <c:axId val="1890891712"/>
        <c:scaling>
          <c:orientation val="minMax"/>
        </c:scaling>
        <c:delete val="0"/>
        <c:axPos val="b"/>
        <c:numFmt formatCode="mm\/yyyy"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69618640"/>
        <c:crosses val="autoZero"/>
        <c:auto val="1"/>
        <c:lblAlgn val="ctr"/>
        <c:lblOffset val="100"/>
        <c:noMultiLvlLbl val="1"/>
      </c:catAx>
      <c:valAx>
        <c:axId val="1869618640"/>
        <c:scaling>
          <c:orientation val="minMax"/>
        </c:scaling>
        <c:delete val="0"/>
        <c:axPos val="l"/>
        <c:majorGridlines>
          <c:spPr>
            <a:ln w="12700" cap="rnd" cmpd="sng" algn="ctr">
              <a:solidFill>
                <a:schemeClr val="bg1">
                  <a:lumMod val="85000"/>
                </a:schemeClr>
              </a:solidFill>
              <a:prstDash val="dash"/>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90891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0" i="0">
          <a:solidFill>
            <a:schemeClr val="tx2"/>
          </a:solidFill>
          <a:latin typeface="Neue Haas Unica W1G Medium" panose="020B0504030206020203" pitchFamily="34" charset="0"/>
        </a:defRPr>
      </a:pPr>
      <a:endParaRPr lang="fi-FI"/>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817068321005"/>
          <c:y val="0.12995098289270493"/>
          <c:w val="0.71851785572258009"/>
          <c:h val="0.63669558846034346"/>
        </c:manualLayout>
      </c:layout>
      <c:barChart>
        <c:barDir val="col"/>
        <c:grouping val="clustered"/>
        <c:varyColors val="0"/>
        <c:ser>
          <c:idx val="0"/>
          <c:order val="0"/>
          <c:tx>
            <c:strRef>
              <c:f>Sheet1!$B$1</c:f>
              <c:strCache>
                <c:ptCount val="1"/>
                <c:pt idx="0">
                  <c:v>YouTube</c:v>
                </c:pt>
              </c:strCache>
            </c:strRef>
          </c:tx>
          <c:spPr>
            <a:solidFill>
              <a:schemeClr val="bg1">
                <a:lumMod val="85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tx2"/>
                    </a:solidFill>
                    <a:latin typeface="Neue Haas Unica W1G Medium" panose="020B0504030206020203" pitchFamily="34" charset="0"/>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7/2024</c:v>
                </c:pt>
                <c:pt idx="1">
                  <c:v>8/2024</c:v>
                </c:pt>
                <c:pt idx="2">
                  <c:v>9/2024</c:v>
                </c:pt>
                <c:pt idx="3">
                  <c:v>10/2024</c:v>
                </c:pt>
                <c:pt idx="4">
                  <c:v>11/2024</c:v>
                </c:pt>
                <c:pt idx="5">
                  <c:v>12/2024</c:v>
                </c:pt>
                <c:pt idx="6">
                  <c:v>1/2025</c:v>
                </c:pt>
                <c:pt idx="7">
                  <c:v>2/2025</c:v>
                </c:pt>
                <c:pt idx="8">
                  <c:v>3/2025</c:v>
                </c:pt>
                <c:pt idx="9">
                  <c:v>4/2025</c:v>
                </c:pt>
                <c:pt idx="10">
                  <c:v>5/2025</c:v>
                </c:pt>
                <c:pt idx="11">
                  <c:v>6/2025</c:v>
                </c:pt>
                <c:pt idx="12">
                  <c:v>7/2025</c:v>
                </c:pt>
              </c:strCache>
            </c:strRef>
          </c:cat>
          <c:val>
            <c:numRef>
              <c:f>Sheet1!$B$2:$B$14</c:f>
              <c:numCache>
                <c:formatCode>#,##0</c:formatCode>
                <c:ptCount val="13"/>
                <c:pt idx="0">
                  <c:v>188630</c:v>
                </c:pt>
                <c:pt idx="1">
                  <c:v>189177</c:v>
                </c:pt>
                <c:pt idx="2">
                  <c:v>189987</c:v>
                </c:pt>
                <c:pt idx="3">
                  <c:v>190618</c:v>
                </c:pt>
                <c:pt idx="4">
                  <c:v>191586</c:v>
                </c:pt>
                <c:pt idx="5">
                  <c:v>192369</c:v>
                </c:pt>
                <c:pt idx="6">
                  <c:v>155958</c:v>
                </c:pt>
                <c:pt idx="7">
                  <c:v>156832</c:v>
                </c:pt>
                <c:pt idx="8">
                  <c:v>157877</c:v>
                </c:pt>
                <c:pt idx="9">
                  <c:v>158494</c:v>
                </c:pt>
                <c:pt idx="10">
                  <c:v>159152</c:v>
                </c:pt>
                <c:pt idx="11">
                  <c:v>159966</c:v>
                </c:pt>
                <c:pt idx="12">
                  <c:v>160437</c:v>
                </c:pt>
              </c:numCache>
            </c:numRef>
          </c:val>
          <c:extLst>
            <c:ext xmlns:c16="http://schemas.microsoft.com/office/drawing/2014/chart" uri="{C3380CC4-5D6E-409C-BE32-E72D297353CC}">
              <c16:uniqueId val="{00000000-0475-5449-96BE-C70CF79F4F3C}"/>
            </c:ext>
          </c:extLst>
        </c:ser>
        <c:dLbls>
          <c:showLegendKey val="0"/>
          <c:showVal val="0"/>
          <c:showCatName val="0"/>
          <c:showSerName val="0"/>
          <c:showPercent val="0"/>
          <c:showBubbleSize val="0"/>
        </c:dLbls>
        <c:gapWidth val="150"/>
        <c:axId val="1890891712"/>
        <c:axId val="1869618640"/>
      </c:barChart>
      <c:catAx>
        <c:axId val="1890891712"/>
        <c:scaling>
          <c:orientation val="minMax"/>
        </c:scaling>
        <c:delete val="0"/>
        <c:axPos val="b"/>
        <c:numFmt formatCode="mm\/yyyy"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69618640"/>
        <c:crosses val="autoZero"/>
        <c:auto val="1"/>
        <c:lblAlgn val="ctr"/>
        <c:lblOffset val="100"/>
        <c:noMultiLvlLbl val="1"/>
      </c:catAx>
      <c:valAx>
        <c:axId val="1869618640"/>
        <c:scaling>
          <c:orientation val="minMax"/>
        </c:scaling>
        <c:delete val="0"/>
        <c:axPos val="l"/>
        <c:majorGridlines>
          <c:spPr>
            <a:ln w="12700" cap="rnd" cmpd="sng" algn="ctr">
              <a:solidFill>
                <a:schemeClr val="bg1">
                  <a:lumMod val="85000"/>
                </a:schemeClr>
              </a:solidFill>
              <a:prstDash val="dash"/>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90891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0" i="0">
          <a:solidFill>
            <a:schemeClr val="tx2"/>
          </a:solidFill>
          <a:latin typeface="Neue Haas Unica W1G Medium" panose="020B0504030206020203" pitchFamily="34" charset="0"/>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0.40476</cdr:x>
      <cdr:y>0.43032</cdr:y>
    </cdr:from>
    <cdr:to>
      <cdr:x>0.71265</cdr:x>
      <cdr:y>0.70381</cdr:y>
    </cdr:to>
    <cdr:grpSp>
      <cdr:nvGrpSpPr>
        <cdr:cNvPr id="4" name="Group 3">
          <a:extLst xmlns:a="http://schemas.openxmlformats.org/drawingml/2006/main">
            <a:ext uri="{FF2B5EF4-FFF2-40B4-BE49-F238E27FC236}">
              <a16:creationId xmlns:a16="http://schemas.microsoft.com/office/drawing/2014/main" id="{1171EC12-FF78-8541-BDBC-CC6A4414F601}"/>
            </a:ext>
          </a:extLst>
        </cdr:cNvPr>
        <cdr:cNvGrpSpPr/>
      </cdr:nvGrpSpPr>
      <cdr:grpSpPr>
        <a:xfrm xmlns:a="http://schemas.openxmlformats.org/drawingml/2006/main">
          <a:off x="3075935" y="1801781"/>
          <a:ext cx="2339781" cy="1145122"/>
          <a:chOff x="2230277" y="1874237"/>
          <a:chExt cx="3103863" cy="1346756"/>
        </a:xfrm>
      </cdr:grpSpPr>
      <cdr:sp macro="" textlink="">
        <cdr:nvSpPr>
          <cdr:cNvPr id="2" name="Content Placeholder 2">
            <a:extLst xmlns:a="http://schemas.openxmlformats.org/drawingml/2006/main">
              <a:ext uri="{FF2B5EF4-FFF2-40B4-BE49-F238E27FC236}">
                <a16:creationId xmlns:a16="http://schemas.microsoft.com/office/drawing/2014/main" id="{8D45EB1E-4412-4440-90E1-1E52AE74CE72}"/>
              </a:ext>
            </a:extLst>
          </cdr:cNvPr>
          <cdr:cNvSpPr txBox="1">
            <a:spLocks xmlns:a="http://schemas.openxmlformats.org/drawingml/2006/main"/>
          </cdr:cNvSpPr>
        </cdr:nvSpPr>
        <cdr:spPr>
          <a:xfrm xmlns:a="http://schemas.openxmlformats.org/drawingml/2006/main">
            <a:off x="2287076" y="1874237"/>
            <a:ext cx="2995078" cy="619132"/>
          </a:xfrm>
          <a:prstGeom xmlns:a="http://schemas.openxmlformats.org/drawingml/2006/main" prst="rect">
            <a:avLst/>
          </a:prstGeom>
        </cdr:spPr>
        <cdr:txBody>
          <a:bodyPr xmlns:a="http://schemas.openxmlformats.org/drawingml/2006/main" vert="horz" lIns="91440" tIns="45720" rIns="91440" bIns="45720" rtlCol="0" anchor="ctr">
            <a:normAutofit/>
          </a:bodyPr>
          <a:lstStyle xmlns:a="http://schemas.openxmlformats.org/drawingml/2006/main">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fi-FI" sz="1200" dirty="0">
                <a:solidFill>
                  <a:srgbClr val="002649"/>
                </a:solidFill>
                <a:latin typeface="Neue Haas Unica W1G Medium" panose="020B0504030206020203" pitchFamily="34" charset="0"/>
              </a:rPr>
              <a:t>Seuraajia kaikissa </a:t>
            </a:r>
            <a:br>
              <a:rPr lang="fi-FI" sz="1200" dirty="0">
                <a:solidFill>
                  <a:srgbClr val="002649"/>
                </a:solidFill>
                <a:latin typeface="Neue Haas Unica W1G Medium" panose="020B0504030206020203" pitchFamily="34" charset="0"/>
              </a:rPr>
            </a:br>
            <a:r>
              <a:rPr lang="fi-FI" sz="1200" dirty="0">
                <a:solidFill>
                  <a:srgbClr val="002649"/>
                </a:solidFill>
                <a:latin typeface="Neue Haas Unica W1G Medium" panose="020B0504030206020203" pitchFamily="34" charset="0"/>
              </a:rPr>
              <a:t>kanavissa</a:t>
            </a:r>
            <a:endParaRPr lang="en-FI" sz="1200" dirty="0">
              <a:solidFill>
                <a:srgbClr val="002649"/>
              </a:solidFill>
              <a:latin typeface="Neue Haas Unica W1G Medium" panose="020B0504030206020203" pitchFamily="34" charset="0"/>
            </a:endParaRPr>
          </a:p>
        </cdr:txBody>
      </cdr:sp>
      <cdr:sp macro="" textlink="">
        <cdr:nvSpPr>
          <cdr:cNvPr id="3" name="Content Placeholder 2">
            <a:extLst xmlns:a="http://schemas.openxmlformats.org/drawingml/2006/main">
              <a:ext uri="{FF2B5EF4-FFF2-40B4-BE49-F238E27FC236}">
                <a16:creationId xmlns:a16="http://schemas.microsoft.com/office/drawing/2014/main" id="{C74C9BEF-4942-7448-9A77-9361FD05EFC1}"/>
              </a:ext>
            </a:extLst>
          </cdr:cNvPr>
          <cdr:cNvSpPr txBox="1">
            <a:spLocks xmlns:a="http://schemas.openxmlformats.org/drawingml/2006/main"/>
          </cdr:cNvSpPr>
        </cdr:nvSpPr>
        <cdr:spPr>
          <a:xfrm xmlns:a="http://schemas.openxmlformats.org/drawingml/2006/main">
            <a:off x="2230277" y="2438065"/>
            <a:ext cx="3103863" cy="782928"/>
          </a:xfrm>
          <a:prstGeom xmlns:a="http://schemas.openxmlformats.org/drawingml/2006/main" prst="rect">
            <a:avLst/>
          </a:prstGeom>
        </cdr:spPr>
        <cdr:txBody>
          <a:bodyPr xmlns:a="http://schemas.openxmlformats.org/drawingml/2006/main" vert="horz" lIns="91440" tIns="45720" rIns="91440" bIns="45720" rtlCol="0">
            <a:noAutofit/>
          </a:bodyPr>
          <a:lstStyle xmlns:a="http://schemas.openxmlformats.org/drawingml/2006/main">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fi-FI" sz="3500" dirty="0">
                <a:solidFill>
                  <a:schemeClr val="tx2"/>
                </a:solidFill>
                <a:latin typeface="Canela Medium" pitchFamily="2" charset="77"/>
              </a:rPr>
              <a:t>5 352 355</a:t>
            </a:r>
            <a:endParaRPr lang="en-FI" sz="3500" dirty="0">
              <a:solidFill>
                <a:schemeClr val="tx2"/>
              </a:solidFill>
              <a:latin typeface="Canela Medium" pitchFamily="2" charset="77"/>
            </a:endParaRPr>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116731-4676-4049-B778-C85831E1F5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dirty="0">
              <a:latin typeface="Neue Haas Unica W1G" panose="020B0504030206020203" pitchFamily="34" charset="0"/>
            </a:endParaRPr>
          </a:p>
        </p:txBody>
      </p:sp>
      <p:sp>
        <p:nvSpPr>
          <p:cNvPr id="3" name="Date Placeholder 2">
            <a:extLst>
              <a:ext uri="{FF2B5EF4-FFF2-40B4-BE49-F238E27FC236}">
                <a16:creationId xmlns:a16="http://schemas.microsoft.com/office/drawing/2014/main" id="{4C5C887A-2D2F-E940-8170-CB98732492A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303909-B5E8-FB4E-AFE4-A87166A88C34}" type="datetimeFigureOut">
              <a:rPr lang="en-FI" smtClean="0">
                <a:latin typeface="Neue Haas Unica W1G" panose="020B0504030206020203" pitchFamily="34" charset="0"/>
              </a:rPr>
              <a:t>11.8.2025</a:t>
            </a:fld>
            <a:endParaRPr lang="en-FI" dirty="0">
              <a:latin typeface="Neue Haas Unica W1G" panose="020B0504030206020203" pitchFamily="34" charset="0"/>
            </a:endParaRPr>
          </a:p>
        </p:txBody>
      </p:sp>
      <p:sp>
        <p:nvSpPr>
          <p:cNvPr id="4" name="Footer Placeholder 3">
            <a:extLst>
              <a:ext uri="{FF2B5EF4-FFF2-40B4-BE49-F238E27FC236}">
                <a16:creationId xmlns:a16="http://schemas.microsoft.com/office/drawing/2014/main" id="{66B4AAC1-5A48-8D47-9036-9B35BA37D18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dirty="0">
              <a:latin typeface="Neue Haas Unica W1G" panose="020B0504030206020203" pitchFamily="34" charset="0"/>
            </a:endParaRPr>
          </a:p>
        </p:txBody>
      </p:sp>
      <p:sp>
        <p:nvSpPr>
          <p:cNvPr id="5" name="Slide Number Placeholder 4">
            <a:extLst>
              <a:ext uri="{FF2B5EF4-FFF2-40B4-BE49-F238E27FC236}">
                <a16:creationId xmlns:a16="http://schemas.microsoft.com/office/drawing/2014/main" id="{63DB4C95-5904-FB43-9FE2-1A5C1BAD6A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6F5268-A0E2-674D-AEA0-0DAD3129F1B4}" type="slidenum">
              <a:rPr lang="en-FI" smtClean="0">
                <a:latin typeface="Neue Haas Unica W1G" panose="020B0504030206020203" pitchFamily="34" charset="0"/>
              </a:rPr>
              <a:t>‹#›</a:t>
            </a:fld>
            <a:endParaRPr lang="en-FI" dirty="0">
              <a:latin typeface="Neue Haas Unica W1G" panose="020B0504030206020203" pitchFamily="34" charset="0"/>
            </a:endParaRPr>
          </a:p>
        </p:txBody>
      </p:sp>
    </p:spTree>
    <p:extLst>
      <p:ext uri="{BB962C8B-B14F-4D97-AF65-F5344CB8AC3E}">
        <p14:creationId xmlns:p14="http://schemas.microsoft.com/office/powerpoint/2010/main" val="26613590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Neue Haas Unica W1G" panose="020B0504030206020203" pitchFamily="34" charset="0"/>
              </a:defRPr>
            </a:lvl1pPr>
          </a:lstStyle>
          <a:p>
            <a:endParaRPr lang="en-FI"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Neue Haas Unica W1G" panose="020B0504030206020203" pitchFamily="34" charset="0"/>
              </a:defRPr>
            </a:lvl1pPr>
          </a:lstStyle>
          <a:p>
            <a:fld id="{C4E458E5-F7A7-9540-B300-0997209ECD22}" type="datetimeFigureOut">
              <a:rPr lang="en-FI" smtClean="0"/>
              <a:pPr/>
              <a:t>11.8.2025</a:t>
            </a:fld>
            <a:endParaRPr lang="en-FI"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Neue Haas Unica W1G" panose="020B0504030206020203" pitchFamily="34" charset="0"/>
              </a:defRPr>
            </a:lvl1pPr>
          </a:lstStyle>
          <a:p>
            <a:endParaRPr lang="en-FI"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Neue Haas Unica W1G" panose="020B0504030206020203" pitchFamily="34" charset="0"/>
              </a:defRPr>
            </a:lvl1pPr>
          </a:lstStyle>
          <a:p>
            <a:fld id="{ECE063A0-E1D9-054C-B6B8-9DCE4E3BD599}" type="slidenum">
              <a:rPr lang="en-FI" smtClean="0"/>
              <a:pPr/>
              <a:t>‹#›</a:t>
            </a:fld>
            <a:endParaRPr lang="en-FI" dirty="0"/>
          </a:p>
        </p:txBody>
      </p:sp>
    </p:spTree>
    <p:extLst>
      <p:ext uri="{BB962C8B-B14F-4D97-AF65-F5344CB8AC3E}">
        <p14:creationId xmlns:p14="http://schemas.microsoft.com/office/powerpoint/2010/main" val="2287118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Neue Haas Unica W1G" panose="020B0504030206020203"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2</a:t>
            </a:fld>
            <a:endParaRPr lang="en-FI" dirty="0"/>
          </a:p>
        </p:txBody>
      </p:sp>
    </p:spTree>
    <p:extLst>
      <p:ext uri="{BB962C8B-B14F-4D97-AF65-F5344CB8AC3E}">
        <p14:creationId xmlns:p14="http://schemas.microsoft.com/office/powerpoint/2010/main" val="774070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1D5E6-CFDD-0622-7B29-FFC28A0638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63F620-9B04-FEAC-96EC-07E3102645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9FA1CA-F741-60F2-D8E0-78545C3DD718}"/>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97DAB9FC-9008-6EC8-50D2-3390014FBF2B}"/>
              </a:ext>
            </a:extLst>
          </p:cNvPr>
          <p:cNvSpPr>
            <a:spLocks noGrp="1"/>
          </p:cNvSpPr>
          <p:nvPr>
            <p:ph type="sldNum" sz="quarter" idx="5"/>
          </p:nvPr>
        </p:nvSpPr>
        <p:spPr/>
        <p:txBody>
          <a:bodyPr/>
          <a:lstStyle/>
          <a:p>
            <a:fld id="{ECE063A0-E1D9-054C-B6B8-9DCE4E3BD599}" type="slidenum">
              <a:rPr lang="en-FI" smtClean="0"/>
              <a:pPr/>
              <a:t>14</a:t>
            </a:fld>
            <a:endParaRPr lang="en-FI" dirty="0"/>
          </a:p>
        </p:txBody>
      </p:sp>
    </p:spTree>
    <p:extLst>
      <p:ext uri="{BB962C8B-B14F-4D97-AF65-F5344CB8AC3E}">
        <p14:creationId xmlns:p14="http://schemas.microsoft.com/office/powerpoint/2010/main" val="3496411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34</a:t>
            </a:fld>
            <a:endParaRPr lang="en-FI" dirty="0"/>
          </a:p>
        </p:txBody>
      </p:sp>
    </p:spTree>
    <p:extLst>
      <p:ext uri="{BB962C8B-B14F-4D97-AF65-F5344CB8AC3E}">
        <p14:creationId xmlns:p14="http://schemas.microsoft.com/office/powerpoint/2010/main" val="1358558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35</a:t>
            </a:fld>
            <a:endParaRPr lang="en-FI" dirty="0"/>
          </a:p>
        </p:txBody>
      </p:sp>
    </p:spTree>
    <p:extLst>
      <p:ext uri="{BB962C8B-B14F-4D97-AF65-F5344CB8AC3E}">
        <p14:creationId xmlns:p14="http://schemas.microsoft.com/office/powerpoint/2010/main" val="3035286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37</a:t>
            </a:fld>
            <a:endParaRPr lang="en-FI" dirty="0"/>
          </a:p>
        </p:txBody>
      </p:sp>
    </p:spTree>
    <p:extLst>
      <p:ext uri="{BB962C8B-B14F-4D97-AF65-F5344CB8AC3E}">
        <p14:creationId xmlns:p14="http://schemas.microsoft.com/office/powerpoint/2010/main" val="3059875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CE063A0-E1D9-054C-B6B8-9DCE4E3BD599}" type="slidenum">
              <a:rPr lang="en-FI" smtClean="0"/>
              <a:pPr/>
              <a:t>3</a:t>
            </a:fld>
            <a:endParaRPr lang="en-FI" dirty="0"/>
          </a:p>
        </p:txBody>
      </p:sp>
    </p:spTree>
    <p:extLst>
      <p:ext uri="{BB962C8B-B14F-4D97-AF65-F5344CB8AC3E}">
        <p14:creationId xmlns:p14="http://schemas.microsoft.com/office/powerpoint/2010/main" val="4043347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7</a:t>
            </a:fld>
            <a:endParaRPr lang="en-FI" dirty="0"/>
          </a:p>
        </p:txBody>
      </p:sp>
    </p:spTree>
    <p:extLst>
      <p:ext uri="{BB962C8B-B14F-4D97-AF65-F5344CB8AC3E}">
        <p14:creationId xmlns:p14="http://schemas.microsoft.com/office/powerpoint/2010/main" val="3824910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8</a:t>
            </a:fld>
            <a:endParaRPr lang="en-FI" dirty="0"/>
          </a:p>
        </p:txBody>
      </p:sp>
    </p:spTree>
    <p:extLst>
      <p:ext uri="{BB962C8B-B14F-4D97-AF65-F5344CB8AC3E}">
        <p14:creationId xmlns:p14="http://schemas.microsoft.com/office/powerpoint/2010/main" val="3355011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9</a:t>
            </a:fld>
            <a:endParaRPr lang="en-FI" dirty="0"/>
          </a:p>
        </p:txBody>
      </p:sp>
    </p:spTree>
    <p:extLst>
      <p:ext uri="{BB962C8B-B14F-4D97-AF65-F5344CB8AC3E}">
        <p14:creationId xmlns:p14="http://schemas.microsoft.com/office/powerpoint/2010/main" val="1349661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10</a:t>
            </a:fld>
            <a:endParaRPr lang="en-FI" dirty="0"/>
          </a:p>
        </p:txBody>
      </p:sp>
    </p:spTree>
    <p:extLst>
      <p:ext uri="{BB962C8B-B14F-4D97-AF65-F5344CB8AC3E}">
        <p14:creationId xmlns:p14="http://schemas.microsoft.com/office/powerpoint/2010/main" val="1338852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11</a:t>
            </a:fld>
            <a:endParaRPr lang="en-FI" dirty="0"/>
          </a:p>
        </p:txBody>
      </p:sp>
    </p:spTree>
    <p:extLst>
      <p:ext uri="{BB962C8B-B14F-4D97-AF65-F5344CB8AC3E}">
        <p14:creationId xmlns:p14="http://schemas.microsoft.com/office/powerpoint/2010/main" val="3909010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12</a:t>
            </a:fld>
            <a:endParaRPr lang="en-FI" dirty="0"/>
          </a:p>
        </p:txBody>
      </p:sp>
    </p:spTree>
    <p:extLst>
      <p:ext uri="{BB962C8B-B14F-4D97-AF65-F5344CB8AC3E}">
        <p14:creationId xmlns:p14="http://schemas.microsoft.com/office/powerpoint/2010/main" val="1104884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B6E76-0CF9-1F48-78B7-211406D81F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9EBD05-CBBE-B9CA-CB01-57B704C69A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5070DD-8FF0-71B8-EB70-99E37D599D77}"/>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4D377BE8-C95F-0AA7-E7DB-16F97CF71F6F}"/>
              </a:ext>
            </a:extLst>
          </p:cNvPr>
          <p:cNvSpPr>
            <a:spLocks noGrp="1"/>
          </p:cNvSpPr>
          <p:nvPr>
            <p:ph type="sldNum" sz="quarter" idx="5"/>
          </p:nvPr>
        </p:nvSpPr>
        <p:spPr/>
        <p:txBody>
          <a:bodyPr/>
          <a:lstStyle/>
          <a:p>
            <a:fld id="{ECE063A0-E1D9-054C-B6B8-9DCE4E3BD599}" type="slidenum">
              <a:rPr lang="en-FI" smtClean="0"/>
              <a:pPr/>
              <a:t>13</a:t>
            </a:fld>
            <a:endParaRPr lang="en-FI" dirty="0"/>
          </a:p>
        </p:txBody>
      </p:sp>
    </p:spTree>
    <p:extLst>
      <p:ext uri="{BB962C8B-B14F-4D97-AF65-F5344CB8AC3E}">
        <p14:creationId xmlns:p14="http://schemas.microsoft.com/office/powerpoint/2010/main" val="30590116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emf"/><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3.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5.emf"/><Relationship Id="rId7" Type="http://schemas.openxmlformats.org/officeDocument/2006/relationships/image" Target="../media/image28.emf"/><Relationship Id="rId2" Type="http://schemas.openxmlformats.org/officeDocument/2006/relationships/image" Target="../media/image24.emf"/><Relationship Id="rId1" Type="http://schemas.openxmlformats.org/officeDocument/2006/relationships/slideMaster" Target="../slideMasters/slideMaster1.xml"/><Relationship Id="rId6" Type="http://schemas.openxmlformats.org/officeDocument/2006/relationships/image" Target="../media/image27.emf"/><Relationship Id="rId5" Type="http://schemas.openxmlformats.org/officeDocument/2006/relationships/image" Target="../media/image26.emf"/><Relationship Id="rId10" Type="http://schemas.openxmlformats.org/officeDocument/2006/relationships/image" Target="../media/image31.png"/><Relationship Id="rId4" Type="http://schemas.openxmlformats.org/officeDocument/2006/relationships/image" Target="../media/image2.emf"/><Relationship Id="rId9" Type="http://schemas.openxmlformats.org/officeDocument/2006/relationships/image" Target="../media/image30.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ansi">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8F95F4-81E9-EF49-A226-BCE101457B9A}"/>
              </a:ext>
            </a:extLst>
          </p:cNvPr>
          <p:cNvPicPr>
            <a:picLocks noChangeAspect="1"/>
          </p:cNvPicPr>
          <p:nvPr userDrawn="1"/>
        </p:nvPicPr>
        <p:blipFill>
          <a:blip r:embed="rId2"/>
          <a:stretch>
            <a:fillRect/>
          </a:stretch>
        </p:blipFill>
        <p:spPr>
          <a:xfrm>
            <a:off x="-1809750" y="-7822685"/>
            <a:ext cx="14535150" cy="15516128"/>
          </a:xfrm>
          <a:prstGeom prst="rect">
            <a:avLst/>
          </a:prstGeom>
        </p:spPr>
      </p:pic>
      <p:sp>
        <p:nvSpPr>
          <p:cNvPr id="2" name="Title 1">
            <a:extLst>
              <a:ext uri="{FF2B5EF4-FFF2-40B4-BE49-F238E27FC236}">
                <a16:creationId xmlns:a16="http://schemas.microsoft.com/office/drawing/2014/main" id="{B9889790-F15E-1B44-B63B-B457C40FEFC4}"/>
              </a:ext>
            </a:extLst>
          </p:cNvPr>
          <p:cNvSpPr>
            <a:spLocks noGrp="1"/>
          </p:cNvSpPr>
          <p:nvPr>
            <p:ph type="ctrTitle"/>
          </p:nvPr>
        </p:nvSpPr>
        <p:spPr>
          <a:xfrm>
            <a:off x="1524000" y="1585982"/>
            <a:ext cx="9144000" cy="2387600"/>
          </a:xfrm>
        </p:spPr>
        <p:txBody>
          <a:bodyPr anchor="b"/>
          <a:lstStyle>
            <a:lvl1pPr algn="ctr">
              <a:defRPr sz="8500">
                <a:solidFill>
                  <a:schemeClr val="bg1"/>
                </a:solidFill>
                <a:latin typeface="Clattering" pitchFamily="2" charset="0"/>
              </a:defRPr>
            </a:lvl1pPr>
          </a:lstStyle>
          <a:p>
            <a:r>
              <a:rPr lang="en-GB" dirty="0"/>
              <a:t>Click to edit Master title style</a:t>
            </a:r>
            <a:endParaRPr lang="en-FI" dirty="0"/>
          </a:p>
        </p:txBody>
      </p:sp>
      <p:sp>
        <p:nvSpPr>
          <p:cNvPr id="3" name="Subtitle 2">
            <a:extLst>
              <a:ext uri="{FF2B5EF4-FFF2-40B4-BE49-F238E27FC236}">
                <a16:creationId xmlns:a16="http://schemas.microsoft.com/office/drawing/2014/main" id="{A4568D8E-AFC5-9E4A-A6FF-D33AA04BCD02}"/>
              </a:ext>
            </a:extLst>
          </p:cNvPr>
          <p:cNvSpPr>
            <a:spLocks noGrp="1"/>
          </p:cNvSpPr>
          <p:nvPr>
            <p:ph type="subTitle" idx="1"/>
          </p:nvPr>
        </p:nvSpPr>
        <p:spPr>
          <a:xfrm>
            <a:off x="1524000" y="3973582"/>
            <a:ext cx="9144000" cy="1655762"/>
          </a:xfrm>
        </p:spPr>
        <p:txBody>
          <a:bodyPr/>
          <a:lstStyle>
            <a:lvl1pPr marL="0" indent="0" algn="ctr">
              <a:buNone/>
              <a:defRPr sz="2400" b="0" i="0">
                <a:solidFill>
                  <a:schemeClr val="bg1"/>
                </a:solidFill>
                <a:latin typeface="Neue Haas Unica W1G Light"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I" dirty="0"/>
          </a:p>
        </p:txBody>
      </p:sp>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3"/>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1250307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Kansi">
    <p:spTree>
      <p:nvGrpSpPr>
        <p:cNvPr id="1" name=""/>
        <p:cNvGrpSpPr/>
        <p:nvPr/>
      </p:nvGrpSpPr>
      <p:grpSpPr>
        <a:xfrm>
          <a:off x="0" y="0"/>
          <a:ext cx="0" cy="0"/>
          <a:chOff x="0" y="0"/>
          <a:chExt cx="0" cy="0"/>
        </a:xfrm>
      </p:grpSpPr>
      <p:pic>
        <p:nvPicPr>
          <p:cNvPr id="2" name="Picture 1" descr="A person wearing headphones and a sweater leaning against a wall&#10;&#10;AI-generated content may be incorrect.">
            <a:extLst>
              <a:ext uri="{FF2B5EF4-FFF2-40B4-BE49-F238E27FC236}">
                <a16:creationId xmlns:a16="http://schemas.microsoft.com/office/drawing/2014/main" id="{FAD60947-BD6A-E80F-5A15-92EA374FC64C}"/>
              </a:ext>
            </a:extLst>
          </p:cNvPr>
          <p:cNvPicPr>
            <a:picLocks noChangeAspect="1"/>
          </p:cNvPicPr>
          <p:nvPr userDrawn="1"/>
        </p:nvPicPr>
        <p:blipFill>
          <a:blip r:embed="rId2"/>
          <a:stretch>
            <a:fillRect/>
          </a:stretch>
        </p:blipFill>
        <p:spPr>
          <a:xfrm>
            <a:off x="-30434" y="-17119"/>
            <a:ext cx="12222434" cy="6875119"/>
          </a:xfrm>
          <a:prstGeom prst="rect">
            <a:avLst/>
          </a:prstGeom>
        </p:spPr>
      </p:pic>
      <p:pic>
        <p:nvPicPr>
          <p:cNvPr id="4" name="Picture 3" descr="A blue and yellow lines on a black background&#10;&#10;Description automatically generated">
            <a:extLst>
              <a:ext uri="{FF2B5EF4-FFF2-40B4-BE49-F238E27FC236}">
                <a16:creationId xmlns:a16="http://schemas.microsoft.com/office/drawing/2014/main" id="{AB2984BF-1E0A-C52A-F530-38885FF07F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5933224" y="1208282"/>
            <a:ext cx="6278324" cy="3590828"/>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Kesäkuu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1121094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Kan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colorful lines on a black background&#10;&#10;Description automatically generated">
            <a:extLst>
              <a:ext uri="{FF2B5EF4-FFF2-40B4-BE49-F238E27FC236}">
                <a16:creationId xmlns:a16="http://schemas.microsoft.com/office/drawing/2014/main" id="{925D45C0-EBA3-3E2F-7669-C1235BD29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5986390" y="1208282"/>
            <a:ext cx="6219958" cy="3579577"/>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Toukokuu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366406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5_Kan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3"/>
          <a:stretch>
            <a:fillRect/>
          </a:stretch>
        </p:blipFill>
        <p:spPr>
          <a:xfrm>
            <a:off x="10044529" y="6390396"/>
            <a:ext cx="1829365" cy="137829"/>
          </a:xfrm>
          <a:prstGeom prst="rect">
            <a:avLst/>
          </a:prstGeom>
        </p:spPr>
      </p:pic>
      <p:pic>
        <p:nvPicPr>
          <p:cNvPr id="2" name="Picture 1" descr="A colorful lines on a black background&#10;&#10;Description automatically generated">
            <a:extLst>
              <a:ext uri="{FF2B5EF4-FFF2-40B4-BE49-F238E27FC236}">
                <a16:creationId xmlns:a16="http://schemas.microsoft.com/office/drawing/2014/main" id="{82D4F5E1-1795-4976-60EE-FD9D9E4DC0C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434" y="848614"/>
            <a:ext cx="6219958" cy="3579577"/>
          </a:xfrm>
          <a:prstGeom prst="rect">
            <a:avLst/>
          </a:prstGeom>
        </p:spPr>
      </p:pic>
      <p:sp>
        <p:nvSpPr>
          <p:cNvPr id="3" name="Subtitle 2">
            <a:extLst>
              <a:ext uri="{FF2B5EF4-FFF2-40B4-BE49-F238E27FC236}">
                <a16:creationId xmlns:a16="http://schemas.microsoft.com/office/drawing/2014/main" id="{C7B37ABC-061C-ADAA-4657-4A45089AE987}"/>
              </a:ext>
            </a:extLst>
          </p:cNvPr>
          <p:cNvSpPr>
            <a:spLocks noGrp="1"/>
          </p:cNvSpPr>
          <p:nvPr>
            <p:ph type="subTitle" idx="1" hasCustomPrompt="1"/>
          </p:nvPr>
        </p:nvSpPr>
        <p:spPr>
          <a:xfrm>
            <a:off x="679454" y="3973671"/>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Toukokuu 2025</a:t>
            </a:r>
          </a:p>
        </p:txBody>
      </p:sp>
      <p:sp>
        <p:nvSpPr>
          <p:cNvPr id="4" name="Title 1">
            <a:extLst>
              <a:ext uri="{FF2B5EF4-FFF2-40B4-BE49-F238E27FC236}">
                <a16:creationId xmlns:a16="http://schemas.microsoft.com/office/drawing/2014/main" id="{F7483254-B4C6-E67C-4EF1-49489891B208}"/>
              </a:ext>
            </a:extLst>
          </p:cNvPr>
          <p:cNvSpPr txBox="1">
            <a:spLocks/>
          </p:cNvSpPr>
          <p:nvPr userDrawn="1"/>
        </p:nvSpPr>
        <p:spPr>
          <a:xfrm>
            <a:off x="621088" y="2783485"/>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544236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Kansi">
    <p:bg>
      <p:bgPr>
        <a:solidFill>
          <a:schemeClr val="bg1"/>
        </a:solidFill>
        <a:effectLst/>
      </p:bgPr>
    </p:bg>
    <p:spTree>
      <p:nvGrpSpPr>
        <p:cNvPr id="1" name=""/>
        <p:cNvGrpSpPr/>
        <p:nvPr/>
      </p:nvGrpSpPr>
      <p:grpSpPr>
        <a:xfrm>
          <a:off x="0" y="0"/>
          <a:ext cx="0" cy="0"/>
          <a:chOff x="0" y="0"/>
          <a:chExt cx="0" cy="0"/>
        </a:xfrm>
      </p:grpSpPr>
      <p:pic>
        <p:nvPicPr>
          <p:cNvPr id="3" name="Picture 2" descr="A person sitting on a bed looking at his phone&#10;&#10;Description automatically generated">
            <a:extLst>
              <a:ext uri="{FF2B5EF4-FFF2-40B4-BE49-F238E27FC236}">
                <a16:creationId xmlns:a16="http://schemas.microsoft.com/office/drawing/2014/main" id="{7181D75F-F1D0-08F1-1A2F-137C50C5FD5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colorful lines on a black background&#10;&#10;Description automatically generated">
            <a:extLst>
              <a:ext uri="{FF2B5EF4-FFF2-40B4-BE49-F238E27FC236}">
                <a16:creationId xmlns:a16="http://schemas.microsoft.com/office/drawing/2014/main" id="{925D45C0-EBA3-3E2F-7669-C1235BD29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5986390" y="1208282"/>
            <a:ext cx="6219958" cy="3579577"/>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529468"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Marraskuu 2024</a:t>
            </a:r>
          </a:p>
        </p:txBody>
      </p:sp>
      <p:sp>
        <p:nvSpPr>
          <p:cNvPr id="9" name="Title 1">
            <a:extLst>
              <a:ext uri="{FF2B5EF4-FFF2-40B4-BE49-F238E27FC236}">
                <a16:creationId xmlns:a16="http://schemas.microsoft.com/office/drawing/2014/main" id="{40CAB005-A140-6C6E-F3B2-40A5B9C8D829}"/>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1851325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Kansi">
    <p:bg>
      <p:bgPr>
        <a:solidFill>
          <a:schemeClr val="bg1"/>
        </a:solidFill>
        <a:effectLst/>
      </p:bgPr>
    </p:bg>
    <p:spTree>
      <p:nvGrpSpPr>
        <p:cNvPr id="1" name=""/>
        <p:cNvGrpSpPr/>
        <p:nvPr/>
      </p:nvGrpSpPr>
      <p:grpSpPr>
        <a:xfrm>
          <a:off x="0" y="0"/>
          <a:ext cx="0" cy="0"/>
          <a:chOff x="0" y="0"/>
          <a:chExt cx="0" cy="0"/>
        </a:xfrm>
      </p:grpSpPr>
      <p:pic>
        <p:nvPicPr>
          <p:cNvPr id="2" name="Picture 1" descr="A person wearing headphones and a sweater leaning against a wall&#10;&#10;AI-generated content may be incorrect.">
            <a:extLst>
              <a:ext uri="{FF2B5EF4-FFF2-40B4-BE49-F238E27FC236}">
                <a16:creationId xmlns:a16="http://schemas.microsoft.com/office/drawing/2014/main" id="{DDF606B4-6010-F3FE-CBFA-04319F0146C4}"/>
              </a:ext>
            </a:extLst>
          </p:cNvPr>
          <p:cNvPicPr>
            <a:picLocks noChangeAspect="1"/>
          </p:cNvPicPr>
          <p:nvPr userDrawn="1"/>
        </p:nvPicPr>
        <p:blipFill>
          <a:blip r:embed="rId2"/>
          <a:stretch>
            <a:fillRect/>
          </a:stretch>
        </p:blipFill>
        <p:spPr>
          <a:xfrm>
            <a:off x="-30434" y="-17119"/>
            <a:ext cx="12222434" cy="6875119"/>
          </a:xfrm>
          <a:prstGeom prst="rect">
            <a:avLst/>
          </a:prstGeom>
        </p:spPr>
      </p:pic>
      <p:pic>
        <p:nvPicPr>
          <p:cNvPr id="5" name="Picture 4" descr="A colorful lines on a black background&#10;&#10;Description automatically generated">
            <a:extLst>
              <a:ext uri="{FF2B5EF4-FFF2-40B4-BE49-F238E27FC236}">
                <a16:creationId xmlns:a16="http://schemas.microsoft.com/office/drawing/2014/main" id="{925D45C0-EBA3-3E2F-7669-C1235BD29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5986390" y="1208282"/>
            <a:ext cx="6219958" cy="3579577"/>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529468"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Marraskuu 2024</a:t>
            </a:r>
          </a:p>
        </p:txBody>
      </p:sp>
      <p:sp>
        <p:nvSpPr>
          <p:cNvPr id="9" name="Title 1">
            <a:extLst>
              <a:ext uri="{FF2B5EF4-FFF2-40B4-BE49-F238E27FC236}">
                <a16:creationId xmlns:a16="http://schemas.microsoft.com/office/drawing/2014/main" id="{40CAB005-A140-6C6E-F3B2-40A5B9C8D829}"/>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1654849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Kan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colorful lines on a black background&#10;&#10;Description automatically generated">
            <a:extLst>
              <a:ext uri="{FF2B5EF4-FFF2-40B4-BE49-F238E27FC236}">
                <a16:creationId xmlns:a16="http://schemas.microsoft.com/office/drawing/2014/main" id="{925D45C0-EBA3-3E2F-7669-C1235BD29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5986390" y="1208282"/>
            <a:ext cx="6219958" cy="3579577"/>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Toukokuu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3256048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Kan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blue and yellow lines on a black background&#10;&#10;Description automatically generated">
            <a:extLst>
              <a:ext uri="{FF2B5EF4-FFF2-40B4-BE49-F238E27FC236}">
                <a16:creationId xmlns:a16="http://schemas.microsoft.com/office/drawing/2014/main" id="{AB2984BF-1E0A-C52A-F530-38885FF07F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5922338" y="1208282"/>
            <a:ext cx="6278324" cy="3590828"/>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Toukokuu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3270563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Kansi">
    <p:spTree>
      <p:nvGrpSpPr>
        <p:cNvPr id="1" name=""/>
        <p:cNvGrpSpPr/>
        <p:nvPr/>
      </p:nvGrpSpPr>
      <p:grpSpPr>
        <a:xfrm>
          <a:off x="0" y="0"/>
          <a:ext cx="0" cy="0"/>
          <a:chOff x="0" y="0"/>
          <a:chExt cx="0" cy="0"/>
        </a:xfrm>
      </p:grpSpPr>
      <p:pic>
        <p:nvPicPr>
          <p:cNvPr id="4" name="Picture 3" descr="A person standing on a sidewalk in the rain&#10;&#10;Description automatically generated">
            <a:extLst>
              <a:ext uri="{FF2B5EF4-FFF2-40B4-BE49-F238E27FC236}">
                <a16:creationId xmlns:a16="http://schemas.microsoft.com/office/drawing/2014/main" id="{B9885343-EEE6-14C3-AF3D-EE2EC5DA5CA0}"/>
              </a:ext>
            </a:extLst>
          </p:cNvPr>
          <p:cNvPicPr>
            <a:picLocks noChangeAspect="1"/>
          </p:cNvPicPr>
          <p:nvPr userDrawn="1"/>
        </p:nvPicPr>
        <p:blipFill>
          <a:blip r:embed="rId2"/>
          <a:stretch>
            <a:fillRect/>
          </a:stretch>
        </p:blipFill>
        <p:spPr>
          <a:xfrm>
            <a:off x="-19548" y="0"/>
            <a:ext cx="12287748" cy="6911859"/>
          </a:xfrm>
          <a:prstGeom prst="rect">
            <a:avLst/>
          </a:prstGeom>
        </p:spPr>
      </p:pic>
      <p:pic>
        <p:nvPicPr>
          <p:cNvPr id="6" name="Picture 5" descr="A colorful lines on a black background&#10;&#10;Description automatically generated">
            <a:extLst>
              <a:ext uri="{FF2B5EF4-FFF2-40B4-BE49-F238E27FC236}">
                <a16:creationId xmlns:a16="http://schemas.microsoft.com/office/drawing/2014/main" id="{C13EF315-CC8E-57E0-80C7-B54D44F0E75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434" y="1219532"/>
            <a:ext cx="6219958" cy="3579577"/>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79454"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Joulukuu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21088"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15543612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sältö">
    <p:bg>
      <p:bgPr>
        <a:solidFill>
          <a:srgbClr val="FF64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87C4-888C-D443-97ED-678CA019878E}"/>
              </a:ext>
            </a:extLst>
          </p:cNvPr>
          <p:cNvSpPr>
            <a:spLocks noGrp="1"/>
          </p:cNvSpPr>
          <p:nvPr>
            <p:ph type="title" hasCustomPrompt="1"/>
          </p:nvPr>
        </p:nvSpPr>
        <p:spPr>
          <a:xfrm>
            <a:off x="838200" y="983456"/>
            <a:ext cx="10515600" cy="1325563"/>
          </a:xfrm>
        </p:spPr>
        <p:txBody>
          <a:bodyPr/>
          <a:lstStyle>
            <a:lvl1pPr algn="ctr">
              <a:defRPr sz="8500">
                <a:solidFill>
                  <a:schemeClr val="bg1"/>
                </a:solidFill>
                <a:latin typeface="Clattering" pitchFamily="2" charset="0"/>
              </a:defRPr>
            </a:lvl1pPr>
          </a:lstStyle>
          <a:p>
            <a:r>
              <a:rPr lang="en-GB" dirty="0" err="1"/>
              <a:t>Sisältö</a:t>
            </a:r>
            <a:endParaRPr lang="en-FI" dirty="0"/>
          </a:p>
        </p:txBody>
      </p:sp>
      <p:sp>
        <p:nvSpPr>
          <p:cNvPr id="8" name="Text Placeholder 2">
            <a:extLst>
              <a:ext uri="{FF2B5EF4-FFF2-40B4-BE49-F238E27FC236}">
                <a16:creationId xmlns:a16="http://schemas.microsoft.com/office/drawing/2014/main" id="{8A1F004C-804C-1149-B4B9-EFF10150BBB5}"/>
              </a:ext>
            </a:extLst>
          </p:cNvPr>
          <p:cNvSpPr>
            <a:spLocks noGrp="1"/>
          </p:cNvSpPr>
          <p:nvPr>
            <p:ph type="body" idx="1" hasCustomPrompt="1"/>
          </p:nvPr>
        </p:nvSpPr>
        <p:spPr>
          <a:xfrm>
            <a:off x="831850" y="2603103"/>
            <a:ext cx="996950" cy="596503"/>
          </a:xfrm>
        </p:spPr>
        <p:txBody>
          <a:bodyPr/>
          <a:lstStyle>
            <a:lvl1pPr marL="0" indent="0">
              <a:buNone/>
              <a:defRPr sz="4000">
                <a:solidFill>
                  <a:schemeClr val="bg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01</a:t>
            </a:r>
          </a:p>
        </p:txBody>
      </p:sp>
      <p:sp>
        <p:nvSpPr>
          <p:cNvPr id="10" name="Text Placeholder 2">
            <a:extLst>
              <a:ext uri="{FF2B5EF4-FFF2-40B4-BE49-F238E27FC236}">
                <a16:creationId xmlns:a16="http://schemas.microsoft.com/office/drawing/2014/main" id="{229B38F8-395F-DC43-9EEA-948E5A663C2C}"/>
              </a:ext>
            </a:extLst>
          </p:cNvPr>
          <p:cNvSpPr>
            <a:spLocks noGrp="1"/>
          </p:cNvSpPr>
          <p:nvPr>
            <p:ph type="body" idx="13" hasCustomPrompt="1"/>
          </p:nvPr>
        </p:nvSpPr>
        <p:spPr>
          <a:xfrm>
            <a:off x="831850" y="3385543"/>
            <a:ext cx="996950" cy="596503"/>
          </a:xfrm>
        </p:spPr>
        <p:txBody>
          <a:bodyPr/>
          <a:lstStyle>
            <a:lvl1pPr marL="0" indent="0">
              <a:buNone/>
              <a:defRPr sz="4000">
                <a:solidFill>
                  <a:schemeClr val="bg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02</a:t>
            </a:r>
          </a:p>
        </p:txBody>
      </p:sp>
      <p:sp>
        <p:nvSpPr>
          <p:cNvPr id="11" name="Text Placeholder 2">
            <a:extLst>
              <a:ext uri="{FF2B5EF4-FFF2-40B4-BE49-F238E27FC236}">
                <a16:creationId xmlns:a16="http://schemas.microsoft.com/office/drawing/2014/main" id="{B8243C13-36F3-554B-B39E-5B18DAA5684A}"/>
              </a:ext>
            </a:extLst>
          </p:cNvPr>
          <p:cNvSpPr>
            <a:spLocks noGrp="1"/>
          </p:cNvSpPr>
          <p:nvPr>
            <p:ph type="body" idx="14" hasCustomPrompt="1"/>
          </p:nvPr>
        </p:nvSpPr>
        <p:spPr>
          <a:xfrm>
            <a:off x="831850" y="4152803"/>
            <a:ext cx="996950" cy="596503"/>
          </a:xfrm>
        </p:spPr>
        <p:txBody>
          <a:bodyPr/>
          <a:lstStyle>
            <a:lvl1pPr marL="0" indent="0">
              <a:buNone/>
              <a:defRPr sz="4000">
                <a:solidFill>
                  <a:schemeClr val="bg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03</a:t>
            </a:r>
          </a:p>
        </p:txBody>
      </p:sp>
      <p:sp>
        <p:nvSpPr>
          <p:cNvPr id="12" name="Text Placeholder 2">
            <a:extLst>
              <a:ext uri="{FF2B5EF4-FFF2-40B4-BE49-F238E27FC236}">
                <a16:creationId xmlns:a16="http://schemas.microsoft.com/office/drawing/2014/main" id="{5C5BC51B-1ECA-5E44-BCAA-88BEFC96EDCA}"/>
              </a:ext>
            </a:extLst>
          </p:cNvPr>
          <p:cNvSpPr>
            <a:spLocks noGrp="1"/>
          </p:cNvSpPr>
          <p:nvPr>
            <p:ph type="body" idx="15" hasCustomPrompt="1"/>
          </p:nvPr>
        </p:nvSpPr>
        <p:spPr>
          <a:xfrm>
            <a:off x="831850" y="4929733"/>
            <a:ext cx="996950" cy="596503"/>
          </a:xfrm>
        </p:spPr>
        <p:txBody>
          <a:bodyPr/>
          <a:lstStyle>
            <a:lvl1pPr marL="0" indent="0">
              <a:buNone/>
              <a:defRPr sz="4000">
                <a:solidFill>
                  <a:schemeClr val="bg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04</a:t>
            </a:r>
          </a:p>
        </p:txBody>
      </p:sp>
      <p:sp>
        <p:nvSpPr>
          <p:cNvPr id="13" name="Text Placeholder 2">
            <a:extLst>
              <a:ext uri="{FF2B5EF4-FFF2-40B4-BE49-F238E27FC236}">
                <a16:creationId xmlns:a16="http://schemas.microsoft.com/office/drawing/2014/main" id="{2119E771-A6DD-F245-A557-A5F963888D08}"/>
              </a:ext>
            </a:extLst>
          </p:cNvPr>
          <p:cNvSpPr>
            <a:spLocks noGrp="1"/>
          </p:cNvSpPr>
          <p:nvPr>
            <p:ph type="body" idx="16" hasCustomPrompt="1"/>
          </p:nvPr>
        </p:nvSpPr>
        <p:spPr>
          <a:xfrm>
            <a:off x="2089150" y="2689771"/>
            <a:ext cx="3460750" cy="536030"/>
          </a:xfrm>
        </p:spPr>
        <p:txBody>
          <a:bodyPr/>
          <a:lstStyle>
            <a:lvl1pPr marL="0" indent="0">
              <a:buNone/>
              <a:defRPr sz="3000" b="0" i="0">
                <a:solidFill>
                  <a:schemeClr val="bg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Ensimmäinen</a:t>
            </a:r>
            <a:endParaRPr lang="en-GB" dirty="0"/>
          </a:p>
        </p:txBody>
      </p:sp>
      <p:sp>
        <p:nvSpPr>
          <p:cNvPr id="14" name="Text Placeholder 2">
            <a:extLst>
              <a:ext uri="{FF2B5EF4-FFF2-40B4-BE49-F238E27FC236}">
                <a16:creationId xmlns:a16="http://schemas.microsoft.com/office/drawing/2014/main" id="{1D3CD72D-80AF-1245-9965-4E40DEDCD20D}"/>
              </a:ext>
            </a:extLst>
          </p:cNvPr>
          <p:cNvSpPr>
            <a:spLocks noGrp="1"/>
          </p:cNvSpPr>
          <p:nvPr>
            <p:ph type="body" idx="17" hasCustomPrompt="1"/>
          </p:nvPr>
        </p:nvSpPr>
        <p:spPr>
          <a:xfrm>
            <a:off x="2089150" y="3491606"/>
            <a:ext cx="3460750" cy="424457"/>
          </a:xfrm>
        </p:spPr>
        <p:txBody>
          <a:bodyPr/>
          <a:lstStyle>
            <a:lvl1pPr marL="0" indent="0">
              <a:buNone/>
              <a:defRPr sz="3000" b="0" i="0">
                <a:solidFill>
                  <a:schemeClr val="bg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Toinen</a:t>
            </a:r>
            <a:endParaRPr lang="en-GB" dirty="0"/>
          </a:p>
        </p:txBody>
      </p:sp>
      <p:sp>
        <p:nvSpPr>
          <p:cNvPr id="15" name="Text Placeholder 2">
            <a:extLst>
              <a:ext uri="{FF2B5EF4-FFF2-40B4-BE49-F238E27FC236}">
                <a16:creationId xmlns:a16="http://schemas.microsoft.com/office/drawing/2014/main" id="{CE227821-A9A2-F144-9C0A-25E20AEC0FDF}"/>
              </a:ext>
            </a:extLst>
          </p:cNvPr>
          <p:cNvSpPr>
            <a:spLocks noGrp="1"/>
          </p:cNvSpPr>
          <p:nvPr>
            <p:ph type="body" idx="18" hasCustomPrompt="1"/>
          </p:nvPr>
        </p:nvSpPr>
        <p:spPr>
          <a:xfrm>
            <a:off x="2089150" y="4238328"/>
            <a:ext cx="3460750" cy="424458"/>
          </a:xfrm>
        </p:spPr>
        <p:txBody>
          <a:bodyPr/>
          <a:lstStyle>
            <a:lvl1pPr marL="0" indent="0">
              <a:buNone/>
              <a:defRPr sz="3000" b="0" i="0">
                <a:solidFill>
                  <a:schemeClr val="bg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Kolmas</a:t>
            </a:r>
            <a:endParaRPr lang="en-GB" dirty="0"/>
          </a:p>
        </p:txBody>
      </p:sp>
      <p:sp>
        <p:nvSpPr>
          <p:cNvPr id="16" name="Text Placeholder 2">
            <a:extLst>
              <a:ext uri="{FF2B5EF4-FFF2-40B4-BE49-F238E27FC236}">
                <a16:creationId xmlns:a16="http://schemas.microsoft.com/office/drawing/2014/main" id="{A9ACDB04-5B3C-EB47-836C-C3EA4AB145E7}"/>
              </a:ext>
            </a:extLst>
          </p:cNvPr>
          <p:cNvSpPr>
            <a:spLocks noGrp="1"/>
          </p:cNvSpPr>
          <p:nvPr>
            <p:ph type="body" idx="19" hasCustomPrompt="1"/>
          </p:nvPr>
        </p:nvSpPr>
        <p:spPr>
          <a:xfrm>
            <a:off x="2089150" y="5015405"/>
            <a:ext cx="3460750" cy="497135"/>
          </a:xfrm>
        </p:spPr>
        <p:txBody>
          <a:bodyPr/>
          <a:lstStyle>
            <a:lvl1pPr marL="0" indent="0">
              <a:buNone/>
              <a:defRPr sz="3000" b="0" i="0">
                <a:solidFill>
                  <a:schemeClr val="bg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Neljäs</a:t>
            </a:r>
            <a:endParaRPr lang="en-GB" dirty="0"/>
          </a:p>
        </p:txBody>
      </p:sp>
      <p:pic>
        <p:nvPicPr>
          <p:cNvPr id="17" name="Picture 16">
            <a:extLst>
              <a:ext uri="{FF2B5EF4-FFF2-40B4-BE49-F238E27FC236}">
                <a16:creationId xmlns:a16="http://schemas.microsoft.com/office/drawing/2014/main" id="{D269E9D1-F6E6-0549-AAE5-FB75F727DB89}"/>
              </a:ext>
            </a:extLst>
          </p:cNvPr>
          <p:cNvPicPr>
            <a:picLocks noChangeAspect="1"/>
          </p:cNvPicPr>
          <p:nvPr userDrawn="1"/>
        </p:nvPicPr>
        <p:blipFill>
          <a:blip r:embed="rId2"/>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1542074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tsikko + taulukk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838200" y="229200"/>
            <a:ext cx="10515600" cy="1325563"/>
          </a:xfrm>
        </p:spPr>
        <p:txBody>
          <a:bodyPr/>
          <a:lstStyle>
            <a:lvl1pPr algn="ctr">
              <a:defRPr sz="4000">
                <a:solidFill>
                  <a:schemeClr val="tx2"/>
                </a:solidFill>
                <a:latin typeface="Canela Medium" pitchFamily="2" charset="77"/>
              </a:defRPr>
            </a:lvl1pPr>
          </a:lstStyle>
          <a:p>
            <a:r>
              <a:rPr lang="en-GB" dirty="0"/>
              <a:t>Click to edit Master title style</a:t>
            </a:r>
            <a:endParaRPr lang="en-FI" dirty="0"/>
          </a:p>
        </p:txBody>
      </p:sp>
      <p:cxnSp>
        <p:nvCxnSpPr>
          <p:cNvPr id="7" name="Straight Connector 6">
            <a:extLst>
              <a:ext uri="{FF2B5EF4-FFF2-40B4-BE49-F238E27FC236}">
                <a16:creationId xmlns:a16="http://schemas.microsoft.com/office/drawing/2014/main" id="{5F126362-C5A2-764A-B413-41408644FDDF}"/>
              </a:ext>
            </a:extLst>
          </p:cNvPr>
          <p:cNvCxnSpPr/>
          <p:nvPr userDrawn="1"/>
        </p:nvCxnSpPr>
        <p:spPr>
          <a:xfrm>
            <a:off x="1169071" y="1366807"/>
            <a:ext cx="994116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3AA168A-67B8-4940-97AA-9A3F07F34574}"/>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4" name="Content Placeholder 3">
            <a:extLst>
              <a:ext uri="{FF2B5EF4-FFF2-40B4-BE49-F238E27FC236}">
                <a16:creationId xmlns:a16="http://schemas.microsoft.com/office/drawing/2014/main" id="{C65FA5E9-7226-A446-9E4B-8B10788C8AD3}"/>
              </a:ext>
            </a:extLst>
          </p:cNvPr>
          <p:cNvSpPr>
            <a:spLocks noGrp="1"/>
          </p:cNvSpPr>
          <p:nvPr>
            <p:ph sz="quarter" idx="11"/>
          </p:nvPr>
        </p:nvSpPr>
        <p:spPr>
          <a:xfrm>
            <a:off x="2407442" y="2146246"/>
            <a:ext cx="7464425" cy="3344947"/>
          </a:xfrm>
        </p:spPr>
        <p:txBody>
          <a:bodyPr/>
          <a:lstStyle>
            <a:lvl1pPr>
              <a:buNone/>
              <a:defRPr>
                <a:solidFill>
                  <a:schemeClr val="tx2"/>
                </a:solidFill>
              </a:defRPr>
            </a:lvl1pPr>
          </a:lstStyle>
          <a:p>
            <a:pPr lvl="0"/>
            <a:r>
              <a:rPr lang="en-GB" dirty="0"/>
              <a:t>Click to edit Master text styles</a:t>
            </a:r>
          </a:p>
        </p:txBody>
      </p:sp>
      <p:sp>
        <p:nvSpPr>
          <p:cNvPr id="6" name="TextBox 5">
            <a:extLst>
              <a:ext uri="{FF2B5EF4-FFF2-40B4-BE49-F238E27FC236}">
                <a16:creationId xmlns:a16="http://schemas.microsoft.com/office/drawing/2014/main" id="{AF63C6B3-42CB-FA45-B8B1-2A08F2A4B8E7}"/>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7/2025</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874940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Kansi">
    <p:spTree>
      <p:nvGrpSpPr>
        <p:cNvPr id="1" name=""/>
        <p:cNvGrpSpPr/>
        <p:nvPr/>
      </p:nvGrpSpPr>
      <p:grpSpPr>
        <a:xfrm>
          <a:off x="0" y="0"/>
          <a:ext cx="0" cy="0"/>
          <a:chOff x="0" y="0"/>
          <a:chExt cx="0" cy="0"/>
        </a:xfrm>
      </p:grpSpPr>
      <p:pic>
        <p:nvPicPr>
          <p:cNvPr id="23" name="Picture 22" descr="A person looking at his phone&#10;&#10;Description automatically generated">
            <a:extLst>
              <a:ext uri="{FF2B5EF4-FFF2-40B4-BE49-F238E27FC236}">
                <a16:creationId xmlns:a16="http://schemas.microsoft.com/office/drawing/2014/main" id="{A07CF64A-81D0-7C08-8529-3799049560BF}"/>
              </a:ext>
            </a:extLst>
          </p:cNvPr>
          <p:cNvPicPr>
            <a:picLocks noChangeAspect="1"/>
          </p:cNvPicPr>
          <p:nvPr userDrawn="1"/>
        </p:nvPicPr>
        <p:blipFill>
          <a:blip r:embed="rId2"/>
          <a:stretch>
            <a:fillRect/>
          </a:stretch>
        </p:blipFill>
        <p:spPr>
          <a:xfrm>
            <a:off x="-19548" y="0"/>
            <a:ext cx="12192000" cy="6858000"/>
          </a:xfrm>
          <a:prstGeom prst="rect">
            <a:avLst/>
          </a:prstGeom>
        </p:spPr>
      </p:pic>
      <p:pic>
        <p:nvPicPr>
          <p:cNvPr id="24" name="Picture 23" descr="A blue and yellow lines on a black background&#10;&#10;Description automatically generated">
            <a:extLst>
              <a:ext uri="{FF2B5EF4-FFF2-40B4-BE49-F238E27FC236}">
                <a16:creationId xmlns:a16="http://schemas.microsoft.com/office/drawing/2014/main" id="{8FE38D29-15C2-33BD-54F7-5EEE9D10EE4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548" y="1208282"/>
            <a:ext cx="6239506" cy="3590827"/>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79454"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Elokuu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21088"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7962602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tsikko + taulukko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A06007-980B-2142-9A76-6C10782CC692}"/>
              </a:ext>
            </a:extLst>
          </p:cNvPr>
          <p:cNvSpPr/>
          <p:nvPr userDrawn="1"/>
        </p:nvSpPr>
        <p:spPr>
          <a:xfrm>
            <a:off x="7599405" y="0"/>
            <a:ext cx="4592594" cy="6858000"/>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0" y="229200"/>
            <a:ext cx="7599405" cy="1325563"/>
          </a:xfrm>
        </p:spPr>
        <p:txBody>
          <a:bodyPr/>
          <a:lstStyle>
            <a:lvl1pPr algn="ctr">
              <a:defRPr sz="3500">
                <a:solidFill>
                  <a:schemeClr val="tx2"/>
                </a:solidFill>
                <a:latin typeface="Canela Medium" pitchFamily="2" charset="77"/>
              </a:defRPr>
            </a:lvl1pPr>
          </a:lstStyle>
          <a:p>
            <a:r>
              <a:rPr lang="en-GB" dirty="0"/>
              <a:t>Click to edit Master title style</a:t>
            </a:r>
            <a:endParaRPr lang="en-FI" dirty="0"/>
          </a:p>
        </p:txBody>
      </p:sp>
      <p:cxnSp>
        <p:nvCxnSpPr>
          <p:cNvPr id="7" name="Straight Connector 6">
            <a:extLst>
              <a:ext uri="{FF2B5EF4-FFF2-40B4-BE49-F238E27FC236}">
                <a16:creationId xmlns:a16="http://schemas.microsoft.com/office/drawing/2014/main" id="{5F126362-C5A2-764A-B413-41408644FDDF}"/>
              </a:ext>
            </a:extLst>
          </p:cNvPr>
          <p:cNvCxnSpPr>
            <a:cxnSpLocks/>
          </p:cNvCxnSpPr>
          <p:nvPr userDrawn="1"/>
        </p:nvCxnSpPr>
        <p:spPr>
          <a:xfrm>
            <a:off x="602312" y="1366807"/>
            <a:ext cx="634218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987A81C-4E41-D445-9482-92D9AE4BA87E}"/>
              </a:ext>
            </a:extLst>
          </p:cNvPr>
          <p:cNvPicPr>
            <a:picLocks noChangeAspect="1"/>
          </p:cNvPicPr>
          <p:nvPr userDrawn="1"/>
        </p:nvPicPr>
        <p:blipFill>
          <a:blip r:embed="rId2"/>
          <a:stretch>
            <a:fillRect/>
          </a:stretch>
        </p:blipFill>
        <p:spPr>
          <a:xfrm>
            <a:off x="10044529" y="6390396"/>
            <a:ext cx="1829365" cy="137829"/>
          </a:xfrm>
          <a:prstGeom prst="rect">
            <a:avLst/>
          </a:prstGeom>
        </p:spPr>
      </p:pic>
      <p:sp>
        <p:nvSpPr>
          <p:cNvPr id="11" name="Content Placeholder 3">
            <a:extLst>
              <a:ext uri="{FF2B5EF4-FFF2-40B4-BE49-F238E27FC236}">
                <a16:creationId xmlns:a16="http://schemas.microsoft.com/office/drawing/2014/main" id="{D82E640B-127A-8143-BC78-FEA7DC0E1F49}"/>
              </a:ext>
            </a:extLst>
          </p:cNvPr>
          <p:cNvSpPr>
            <a:spLocks noGrp="1"/>
          </p:cNvSpPr>
          <p:nvPr>
            <p:ph sz="quarter" idx="11"/>
          </p:nvPr>
        </p:nvSpPr>
        <p:spPr>
          <a:xfrm>
            <a:off x="789623" y="2146246"/>
            <a:ext cx="6020160" cy="3344947"/>
          </a:xfrm>
        </p:spPr>
        <p:txBody>
          <a:bodyPr/>
          <a:lstStyle>
            <a:lvl1pPr>
              <a:buNone/>
              <a:defRPr>
                <a:solidFill>
                  <a:schemeClr val="tx2"/>
                </a:solidFill>
              </a:defRPr>
            </a:lvl1pPr>
          </a:lstStyle>
          <a:p>
            <a:pPr lvl="0"/>
            <a:r>
              <a:rPr lang="en-GB" dirty="0"/>
              <a:t>Click to edit Master text styles</a:t>
            </a:r>
          </a:p>
        </p:txBody>
      </p:sp>
      <p:sp>
        <p:nvSpPr>
          <p:cNvPr id="12" name="Text Placeholder 3">
            <a:extLst>
              <a:ext uri="{FF2B5EF4-FFF2-40B4-BE49-F238E27FC236}">
                <a16:creationId xmlns:a16="http://schemas.microsoft.com/office/drawing/2014/main" id="{52BCB598-89A0-8944-BE77-244DF996CEA7}"/>
              </a:ext>
            </a:extLst>
          </p:cNvPr>
          <p:cNvSpPr>
            <a:spLocks noGrp="1"/>
          </p:cNvSpPr>
          <p:nvPr>
            <p:ph type="body" sz="half" idx="2"/>
          </p:nvPr>
        </p:nvSpPr>
        <p:spPr>
          <a:xfrm>
            <a:off x="8065850" y="1912925"/>
            <a:ext cx="3659703" cy="3811588"/>
          </a:xfrm>
        </p:spPr>
        <p:txBody>
          <a:bodyPr/>
          <a:lstStyle>
            <a:lvl1pPr marL="0" indent="0">
              <a:lnSpc>
                <a:spcPct val="12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3" name="TextBox 2">
            <a:extLst>
              <a:ext uri="{FF2B5EF4-FFF2-40B4-BE49-F238E27FC236}">
                <a16:creationId xmlns:a16="http://schemas.microsoft.com/office/drawing/2014/main" id="{08115F5A-F4AE-6143-9E8A-83B703A43D77}"/>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7/2025</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4123596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tsikko + taulukko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A06007-980B-2142-9A76-6C10782CC692}"/>
              </a:ext>
            </a:extLst>
          </p:cNvPr>
          <p:cNvSpPr/>
          <p:nvPr userDrawn="1"/>
        </p:nvSpPr>
        <p:spPr>
          <a:xfrm>
            <a:off x="7599405" y="0"/>
            <a:ext cx="4592594" cy="6857982"/>
          </a:xfrm>
          <a:prstGeom prst="rect">
            <a:avLst/>
          </a:prstGeom>
          <a:solidFill>
            <a:srgbClr val="9CFF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0" y="229200"/>
            <a:ext cx="7599405" cy="1325563"/>
          </a:xfrm>
        </p:spPr>
        <p:txBody>
          <a:bodyPr/>
          <a:lstStyle>
            <a:lvl1pPr algn="ctr">
              <a:defRPr sz="3500">
                <a:solidFill>
                  <a:schemeClr val="tx2"/>
                </a:solidFill>
                <a:latin typeface="Canela Medium" pitchFamily="2" charset="77"/>
              </a:defRPr>
            </a:lvl1pPr>
          </a:lstStyle>
          <a:p>
            <a:r>
              <a:rPr lang="en-GB" dirty="0"/>
              <a:t>Click to edit Master title style</a:t>
            </a:r>
            <a:endParaRPr lang="en-FI" dirty="0"/>
          </a:p>
        </p:txBody>
      </p:sp>
      <p:cxnSp>
        <p:nvCxnSpPr>
          <p:cNvPr id="7" name="Straight Connector 6">
            <a:extLst>
              <a:ext uri="{FF2B5EF4-FFF2-40B4-BE49-F238E27FC236}">
                <a16:creationId xmlns:a16="http://schemas.microsoft.com/office/drawing/2014/main" id="{5F126362-C5A2-764A-B413-41408644FDDF}"/>
              </a:ext>
            </a:extLst>
          </p:cNvPr>
          <p:cNvCxnSpPr>
            <a:cxnSpLocks/>
          </p:cNvCxnSpPr>
          <p:nvPr userDrawn="1"/>
        </p:nvCxnSpPr>
        <p:spPr>
          <a:xfrm>
            <a:off x="602312" y="1366807"/>
            <a:ext cx="634218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Content Placeholder 3">
            <a:extLst>
              <a:ext uri="{FF2B5EF4-FFF2-40B4-BE49-F238E27FC236}">
                <a16:creationId xmlns:a16="http://schemas.microsoft.com/office/drawing/2014/main" id="{D82E640B-127A-8143-BC78-FEA7DC0E1F49}"/>
              </a:ext>
            </a:extLst>
          </p:cNvPr>
          <p:cNvSpPr>
            <a:spLocks noGrp="1"/>
          </p:cNvSpPr>
          <p:nvPr>
            <p:ph sz="quarter" idx="11"/>
          </p:nvPr>
        </p:nvSpPr>
        <p:spPr>
          <a:xfrm>
            <a:off x="789623" y="2146246"/>
            <a:ext cx="6020160" cy="3344947"/>
          </a:xfrm>
        </p:spPr>
        <p:txBody>
          <a:bodyPr/>
          <a:lstStyle>
            <a:lvl1pPr>
              <a:buNone/>
              <a:defRPr>
                <a:solidFill>
                  <a:schemeClr val="tx2"/>
                </a:solidFill>
              </a:defRPr>
            </a:lvl1pPr>
          </a:lstStyle>
          <a:p>
            <a:pPr lvl="0"/>
            <a:r>
              <a:rPr lang="en-GB" dirty="0"/>
              <a:t>Click to edit Master text styles</a:t>
            </a:r>
          </a:p>
        </p:txBody>
      </p:sp>
      <p:sp>
        <p:nvSpPr>
          <p:cNvPr id="9" name="Text Placeholder 3">
            <a:extLst>
              <a:ext uri="{FF2B5EF4-FFF2-40B4-BE49-F238E27FC236}">
                <a16:creationId xmlns:a16="http://schemas.microsoft.com/office/drawing/2014/main" id="{4FB3F6A1-9752-F848-A102-0EAD89C36F5D}"/>
              </a:ext>
            </a:extLst>
          </p:cNvPr>
          <p:cNvSpPr>
            <a:spLocks noGrp="1"/>
          </p:cNvSpPr>
          <p:nvPr>
            <p:ph type="body" sz="half" idx="2"/>
          </p:nvPr>
        </p:nvSpPr>
        <p:spPr>
          <a:xfrm>
            <a:off x="8065850" y="1912925"/>
            <a:ext cx="3659703" cy="3811588"/>
          </a:xfrm>
        </p:spPr>
        <p:txBody>
          <a:bodyPr/>
          <a:lstStyle>
            <a:lvl1pPr marL="0" indent="0">
              <a:lnSpc>
                <a:spcPct val="120000"/>
              </a:lnSpc>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13" name="Picture 12">
            <a:extLst>
              <a:ext uri="{FF2B5EF4-FFF2-40B4-BE49-F238E27FC236}">
                <a16:creationId xmlns:a16="http://schemas.microsoft.com/office/drawing/2014/main" id="{818DF08B-3530-C541-8E8B-47BED9E4E10B}"/>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8" name="TextBox 7">
            <a:extLst>
              <a:ext uri="{FF2B5EF4-FFF2-40B4-BE49-F238E27FC236}">
                <a16:creationId xmlns:a16="http://schemas.microsoft.com/office/drawing/2014/main" id="{64739B8C-C17C-734E-992F-95AC9D7B1E98}"/>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7/2025</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3974300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elkkä teksti 1">
    <p:bg>
      <p:bgPr>
        <a:solidFill>
          <a:srgbClr val="002649"/>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242393"/>
            <a:ext cx="10515600" cy="1292086"/>
          </a:xfrm>
        </p:spPr>
        <p:txBody>
          <a:bodyPr/>
          <a:lstStyle>
            <a:lvl1pPr algn="ctr">
              <a:defRPr sz="6000">
                <a:solidFill>
                  <a:srgbClr val="9CFFF8"/>
                </a:solidFill>
                <a:latin typeface="Clattering" pitchFamily="2" charset="0"/>
              </a:defRPr>
            </a:lvl1pPr>
          </a:lstStyle>
          <a:p>
            <a:r>
              <a:rPr lang="en-GB"/>
              <a:t>Click to edit Master title style</a:t>
            </a:r>
            <a:endParaRPr lang="en-FI" dirty="0"/>
          </a:p>
        </p:txBody>
      </p:sp>
      <p:sp>
        <p:nvSpPr>
          <p:cNvPr id="5" name="Content Placeholder 2">
            <a:extLst>
              <a:ext uri="{FF2B5EF4-FFF2-40B4-BE49-F238E27FC236}">
                <a16:creationId xmlns:a16="http://schemas.microsoft.com/office/drawing/2014/main" id="{D4064BFC-CF3F-C74E-8F1F-09A14FDA4069}"/>
              </a:ext>
            </a:extLst>
          </p:cNvPr>
          <p:cNvSpPr>
            <a:spLocks noGrp="1"/>
          </p:cNvSpPr>
          <p:nvPr>
            <p:ph idx="11"/>
          </p:nvPr>
        </p:nvSpPr>
        <p:spPr>
          <a:xfrm>
            <a:off x="1689706" y="2483610"/>
            <a:ext cx="8824801" cy="3131997"/>
          </a:xfrm>
        </p:spPr>
        <p:txBody>
          <a:bodyPr/>
          <a:lstStyle>
            <a:lvl1pPr algn="ctr">
              <a:lnSpc>
                <a:spcPct val="120000"/>
              </a:lnSpc>
              <a:buFontTx/>
              <a:buNone/>
              <a:defRPr sz="2200" b="0" i="0">
                <a:solidFill>
                  <a:schemeClr val="bg1"/>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p:txBody>
      </p:sp>
      <p:pic>
        <p:nvPicPr>
          <p:cNvPr id="7" name="Picture 6">
            <a:extLst>
              <a:ext uri="{FF2B5EF4-FFF2-40B4-BE49-F238E27FC236}">
                <a16:creationId xmlns:a16="http://schemas.microsoft.com/office/drawing/2014/main" id="{1B36D8F9-B370-1A4C-BDFF-A2B6637354E2}"/>
              </a:ext>
            </a:extLst>
          </p:cNvPr>
          <p:cNvPicPr>
            <a:picLocks noChangeAspect="1"/>
          </p:cNvPicPr>
          <p:nvPr userDrawn="1"/>
        </p:nvPicPr>
        <p:blipFill>
          <a:blip r:embed="rId2"/>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1062184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elkkä teksti 1">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1169070" y="449685"/>
            <a:ext cx="9941169" cy="972971"/>
          </a:xfrm>
        </p:spPr>
        <p:txBody>
          <a:bodyPr/>
          <a:lstStyle>
            <a:lvl1pPr algn="ctr">
              <a:defRPr sz="4000">
                <a:solidFill>
                  <a:schemeClr val="tx2"/>
                </a:solidFill>
                <a:latin typeface="Canela Medium" pitchFamily="2" charset="77"/>
                <a:cs typeface="Calibri" panose="020F0502020204030204" pitchFamily="34" charset="0"/>
              </a:defRPr>
            </a:lvl1pPr>
          </a:lstStyle>
          <a:p>
            <a:r>
              <a:rPr lang="en-GB" dirty="0"/>
              <a:t>Click to edit Master title style</a:t>
            </a:r>
            <a:endParaRPr lang="en-FI" dirty="0"/>
          </a:p>
        </p:txBody>
      </p:sp>
      <p:sp>
        <p:nvSpPr>
          <p:cNvPr id="5" name="Content Placeholder 2">
            <a:extLst>
              <a:ext uri="{FF2B5EF4-FFF2-40B4-BE49-F238E27FC236}">
                <a16:creationId xmlns:a16="http://schemas.microsoft.com/office/drawing/2014/main" id="{D4064BFC-CF3F-C74E-8F1F-09A14FDA4069}"/>
              </a:ext>
            </a:extLst>
          </p:cNvPr>
          <p:cNvSpPr>
            <a:spLocks noGrp="1"/>
          </p:cNvSpPr>
          <p:nvPr>
            <p:ph idx="11"/>
          </p:nvPr>
        </p:nvSpPr>
        <p:spPr>
          <a:xfrm>
            <a:off x="1169070" y="1780370"/>
            <a:ext cx="9941169" cy="3835238"/>
          </a:xfrm>
        </p:spPr>
        <p:txBody>
          <a:bodyPr/>
          <a:lstStyle>
            <a:lvl1pPr algn="ctr">
              <a:lnSpc>
                <a:spcPct val="120000"/>
              </a:lnSpc>
              <a:buFontTx/>
              <a:buNone/>
              <a:defRPr sz="2200" b="0" i="0">
                <a:solidFill>
                  <a:schemeClr val="tx2"/>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dirty="0"/>
              <a:t>Click to edit Master text styles</a:t>
            </a:r>
          </a:p>
        </p:txBody>
      </p:sp>
      <p:pic>
        <p:nvPicPr>
          <p:cNvPr id="8" name="Picture 7">
            <a:extLst>
              <a:ext uri="{FF2B5EF4-FFF2-40B4-BE49-F238E27FC236}">
                <a16:creationId xmlns:a16="http://schemas.microsoft.com/office/drawing/2014/main" id="{C718F572-44AB-F742-BF25-B7C87DBC3C31}"/>
              </a:ext>
            </a:extLst>
          </p:cNvPr>
          <p:cNvPicPr>
            <a:picLocks noChangeAspect="1"/>
          </p:cNvPicPr>
          <p:nvPr userDrawn="1"/>
        </p:nvPicPr>
        <p:blipFill>
          <a:blip r:embed="rId2"/>
          <a:stretch>
            <a:fillRect/>
          </a:stretch>
        </p:blipFill>
        <p:spPr>
          <a:xfrm>
            <a:off x="10064074" y="6389170"/>
            <a:ext cx="1845645" cy="139055"/>
          </a:xfrm>
          <a:prstGeom prst="rect">
            <a:avLst/>
          </a:prstGeom>
        </p:spPr>
      </p:pic>
      <p:cxnSp>
        <p:nvCxnSpPr>
          <p:cNvPr id="9" name="Straight Connector 8">
            <a:extLst>
              <a:ext uri="{FF2B5EF4-FFF2-40B4-BE49-F238E27FC236}">
                <a16:creationId xmlns:a16="http://schemas.microsoft.com/office/drawing/2014/main" id="{6706163D-74AF-9E4B-9C00-17C5345E5474}"/>
              </a:ext>
            </a:extLst>
          </p:cNvPr>
          <p:cNvCxnSpPr/>
          <p:nvPr userDrawn="1"/>
        </p:nvCxnSpPr>
        <p:spPr>
          <a:xfrm>
            <a:off x="1169071" y="1104355"/>
            <a:ext cx="994116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975F1AF-DCD8-B641-9909-F89425B39CAF}"/>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7/2025</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908767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elkkä teksti 1">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1169070" y="449685"/>
            <a:ext cx="9941169" cy="972971"/>
          </a:xfrm>
        </p:spPr>
        <p:txBody>
          <a:bodyPr/>
          <a:lstStyle>
            <a:lvl1pPr algn="ctr">
              <a:defRPr sz="4000">
                <a:solidFill>
                  <a:schemeClr val="tx2"/>
                </a:solidFill>
                <a:latin typeface="Canela Medium" pitchFamily="2" charset="77"/>
                <a:cs typeface="Calibri" panose="020F0502020204030204" pitchFamily="34" charset="0"/>
              </a:defRPr>
            </a:lvl1pPr>
          </a:lstStyle>
          <a:p>
            <a:r>
              <a:rPr lang="en-GB" dirty="0"/>
              <a:t>Click to edit Master title style</a:t>
            </a:r>
            <a:endParaRPr lang="en-FI" dirty="0"/>
          </a:p>
        </p:txBody>
      </p:sp>
      <p:sp>
        <p:nvSpPr>
          <p:cNvPr id="5" name="Content Placeholder 2">
            <a:extLst>
              <a:ext uri="{FF2B5EF4-FFF2-40B4-BE49-F238E27FC236}">
                <a16:creationId xmlns:a16="http://schemas.microsoft.com/office/drawing/2014/main" id="{D4064BFC-CF3F-C74E-8F1F-09A14FDA4069}"/>
              </a:ext>
            </a:extLst>
          </p:cNvPr>
          <p:cNvSpPr>
            <a:spLocks noGrp="1"/>
          </p:cNvSpPr>
          <p:nvPr>
            <p:ph idx="11"/>
          </p:nvPr>
        </p:nvSpPr>
        <p:spPr>
          <a:xfrm>
            <a:off x="1169070" y="1780370"/>
            <a:ext cx="9941169" cy="3835238"/>
          </a:xfrm>
        </p:spPr>
        <p:txBody>
          <a:bodyPr/>
          <a:lstStyle>
            <a:lvl1pPr algn="ctr">
              <a:lnSpc>
                <a:spcPct val="120000"/>
              </a:lnSpc>
              <a:buFontTx/>
              <a:buNone/>
              <a:defRPr sz="2200" b="0" i="0">
                <a:solidFill>
                  <a:schemeClr val="tx2"/>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dirty="0"/>
              <a:t>Click to edit Master text styles</a:t>
            </a:r>
          </a:p>
        </p:txBody>
      </p:sp>
      <p:pic>
        <p:nvPicPr>
          <p:cNvPr id="8" name="Picture 7">
            <a:extLst>
              <a:ext uri="{FF2B5EF4-FFF2-40B4-BE49-F238E27FC236}">
                <a16:creationId xmlns:a16="http://schemas.microsoft.com/office/drawing/2014/main" id="{C718F572-44AB-F742-BF25-B7C87DBC3C31}"/>
              </a:ext>
            </a:extLst>
          </p:cNvPr>
          <p:cNvPicPr>
            <a:picLocks noChangeAspect="1"/>
          </p:cNvPicPr>
          <p:nvPr userDrawn="1"/>
        </p:nvPicPr>
        <p:blipFill>
          <a:blip r:embed="rId2"/>
          <a:stretch>
            <a:fillRect/>
          </a:stretch>
        </p:blipFill>
        <p:spPr>
          <a:xfrm>
            <a:off x="10064074" y="6389170"/>
            <a:ext cx="1845645" cy="139055"/>
          </a:xfrm>
          <a:prstGeom prst="rect">
            <a:avLst/>
          </a:prstGeom>
        </p:spPr>
      </p:pic>
      <p:cxnSp>
        <p:nvCxnSpPr>
          <p:cNvPr id="9" name="Straight Connector 8">
            <a:extLst>
              <a:ext uri="{FF2B5EF4-FFF2-40B4-BE49-F238E27FC236}">
                <a16:creationId xmlns:a16="http://schemas.microsoft.com/office/drawing/2014/main" id="{6706163D-74AF-9E4B-9C00-17C5345E5474}"/>
              </a:ext>
            </a:extLst>
          </p:cNvPr>
          <p:cNvCxnSpPr/>
          <p:nvPr userDrawn="1"/>
        </p:nvCxnSpPr>
        <p:spPr>
          <a:xfrm>
            <a:off x="1169071" y="1422656"/>
            <a:ext cx="994116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975F1AF-DCD8-B641-9909-F89425B39CAF}"/>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7/2025</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42132679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elkkä teksti 2">
    <p:bg>
      <p:bgPr>
        <a:solidFill>
          <a:srgbClr val="F4CF67"/>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242393"/>
            <a:ext cx="10515600" cy="1292086"/>
          </a:xfrm>
        </p:spPr>
        <p:txBody>
          <a:bodyPr/>
          <a:lstStyle>
            <a:lvl1pPr algn="ctr">
              <a:defRPr sz="6000">
                <a:solidFill>
                  <a:srgbClr val="002649"/>
                </a:solidFill>
                <a:latin typeface="Clattering" pitchFamily="2" charset="0"/>
              </a:defRPr>
            </a:lvl1pPr>
          </a:lstStyle>
          <a:p>
            <a:r>
              <a:rPr lang="en-GB"/>
              <a:t>Click to edit Master title style</a:t>
            </a:r>
            <a:endParaRPr lang="en-FI" dirty="0"/>
          </a:p>
        </p:txBody>
      </p:sp>
      <p:sp>
        <p:nvSpPr>
          <p:cNvPr id="7" name="Content Placeholder 2">
            <a:extLst>
              <a:ext uri="{FF2B5EF4-FFF2-40B4-BE49-F238E27FC236}">
                <a16:creationId xmlns:a16="http://schemas.microsoft.com/office/drawing/2014/main" id="{D9837841-3BE3-2244-94B9-11F5CE756426}"/>
              </a:ext>
            </a:extLst>
          </p:cNvPr>
          <p:cNvSpPr>
            <a:spLocks noGrp="1"/>
          </p:cNvSpPr>
          <p:nvPr>
            <p:ph idx="11"/>
          </p:nvPr>
        </p:nvSpPr>
        <p:spPr>
          <a:xfrm>
            <a:off x="1689706" y="2483610"/>
            <a:ext cx="8824801" cy="3131997"/>
          </a:xfrm>
        </p:spPr>
        <p:txBody>
          <a:bodyPr/>
          <a:lstStyle>
            <a:lvl1pPr algn="ctr">
              <a:lnSpc>
                <a:spcPct val="120000"/>
              </a:lnSpc>
              <a:buFontTx/>
              <a:buNone/>
              <a:defRPr sz="2200" b="0" i="0">
                <a:solidFill>
                  <a:srgbClr val="002649"/>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p:txBody>
      </p:sp>
      <p:pic>
        <p:nvPicPr>
          <p:cNvPr id="11" name="Picture 10">
            <a:extLst>
              <a:ext uri="{FF2B5EF4-FFF2-40B4-BE49-F238E27FC236}">
                <a16:creationId xmlns:a16="http://schemas.microsoft.com/office/drawing/2014/main" id="{18B19DD2-B99B-4E4F-9C1F-20F528AEADD5}"/>
              </a:ext>
            </a:extLst>
          </p:cNvPr>
          <p:cNvPicPr>
            <a:picLocks noChangeAspect="1"/>
          </p:cNvPicPr>
          <p:nvPr userDrawn="1"/>
        </p:nvPicPr>
        <p:blipFill>
          <a:blip r:embed="rId2"/>
          <a:stretch>
            <a:fillRect/>
          </a:stretch>
        </p:blipFill>
        <p:spPr>
          <a:xfrm>
            <a:off x="10064074" y="6389170"/>
            <a:ext cx="1845645" cy="139055"/>
          </a:xfrm>
          <a:prstGeom prst="rect">
            <a:avLst/>
          </a:prstGeom>
        </p:spPr>
      </p:pic>
    </p:spTree>
    <p:extLst>
      <p:ext uri="{BB962C8B-B14F-4D97-AF65-F5344CB8AC3E}">
        <p14:creationId xmlns:p14="http://schemas.microsoft.com/office/powerpoint/2010/main" val="12982076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elkkä teksti 3">
    <p:bg>
      <p:bgPr>
        <a:solidFill>
          <a:srgbClr val="FF646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242393"/>
            <a:ext cx="10515600" cy="1292086"/>
          </a:xfrm>
        </p:spPr>
        <p:txBody>
          <a:bodyPr/>
          <a:lstStyle>
            <a:lvl1pPr algn="ctr">
              <a:defRPr sz="6000">
                <a:solidFill>
                  <a:srgbClr val="F5F4F7"/>
                </a:solidFill>
                <a:latin typeface="Clattering" pitchFamily="2" charset="0"/>
              </a:defRPr>
            </a:lvl1pPr>
          </a:lstStyle>
          <a:p>
            <a:r>
              <a:rPr lang="en-GB"/>
              <a:t>Click to edit Master title style</a:t>
            </a:r>
            <a:endParaRPr lang="en-FI" dirty="0"/>
          </a:p>
        </p:txBody>
      </p:sp>
      <p:sp>
        <p:nvSpPr>
          <p:cNvPr id="7" name="Content Placeholder 2">
            <a:extLst>
              <a:ext uri="{FF2B5EF4-FFF2-40B4-BE49-F238E27FC236}">
                <a16:creationId xmlns:a16="http://schemas.microsoft.com/office/drawing/2014/main" id="{D9837841-3BE3-2244-94B9-11F5CE756426}"/>
              </a:ext>
            </a:extLst>
          </p:cNvPr>
          <p:cNvSpPr>
            <a:spLocks noGrp="1"/>
          </p:cNvSpPr>
          <p:nvPr>
            <p:ph idx="11"/>
          </p:nvPr>
        </p:nvSpPr>
        <p:spPr>
          <a:xfrm>
            <a:off x="1689706" y="2483610"/>
            <a:ext cx="8824801" cy="3131997"/>
          </a:xfrm>
        </p:spPr>
        <p:txBody>
          <a:bodyPr/>
          <a:lstStyle>
            <a:lvl1pPr algn="ctr">
              <a:lnSpc>
                <a:spcPct val="120000"/>
              </a:lnSpc>
              <a:buFontTx/>
              <a:buNone/>
              <a:defRPr sz="2200" b="0" i="0">
                <a:solidFill>
                  <a:srgbClr val="F5F4F7"/>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p:txBody>
      </p:sp>
      <p:sp>
        <p:nvSpPr>
          <p:cNvPr id="5" name="Rectangle 4">
            <a:extLst>
              <a:ext uri="{FF2B5EF4-FFF2-40B4-BE49-F238E27FC236}">
                <a16:creationId xmlns:a16="http://schemas.microsoft.com/office/drawing/2014/main" id="{2E61091E-6CBC-F94E-82C1-D26EBC3D43DB}"/>
              </a:ext>
            </a:extLst>
          </p:cNvPr>
          <p:cNvSpPr/>
          <p:nvPr userDrawn="1"/>
        </p:nvSpPr>
        <p:spPr>
          <a:xfrm>
            <a:off x="9548949" y="6100354"/>
            <a:ext cx="2455817" cy="518567"/>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pic>
        <p:nvPicPr>
          <p:cNvPr id="9" name="Picture 8">
            <a:extLst>
              <a:ext uri="{FF2B5EF4-FFF2-40B4-BE49-F238E27FC236}">
                <a16:creationId xmlns:a16="http://schemas.microsoft.com/office/drawing/2014/main" id="{84B2280F-ED4C-5840-AA11-78443EF12854}"/>
              </a:ext>
            </a:extLst>
          </p:cNvPr>
          <p:cNvPicPr>
            <a:picLocks noChangeAspect="1"/>
          </p:cNvPicPr>
          <p:nvPr userDrawn="1"/>
        </p:nvPicPr>
        <p:blipFill>
          <a:blip r:embed="rId2"/>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8625106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äliotsikko 1">
    <p:bg>
      <p:bgPr>
        <a:solidFill>
          <a:srgbClr val="FF646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48A087-0E54-5548-BBE0-62F93A137851}"/>
              </a:ext>
            </a:extLst>
          </p:cNvPr>
          <p:cNvPicPr>
            <a:picLocks noChangeAspect="1"/>
          </p:cNvPicPr>
          <p:nvPr userDrawn="1"/>
        </p:nvPicPr>
        <p:blipFill>
          <a:blip r:embed="rId2"/>
          <a:stretch>
            <a:fillRect/>
          </a:stretch>
        </p:blipFill>
        <p:spPr>
          <a:xfrm>
            <a:off x="-1840609" y="-7820500"/>
            <a:ext cx="14545053" cy="15526700"/>
          </a:xfrm>
          <a:prstGeom prst="rect">
            <a:avLst/>
          </a:prstGeom>
        </p:spPr>
      </p:pic>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615678"/>
            <a:ext cx="10515600" cy="3626644"/>
          </a:xfrm>
        </p:spPr>
        <p:txBody>
          <a:bodyPr/>
          <a:lstStyle>
            <a:lvl1pPr algn="ctr">
              <a:defRPr sz="8500">
                <a:solidFill>
                  <a:schemeClr val="bg1"/>
                </a:solidFill>
                <a:latin typeface="Clattering" pitchFamily="2" charset="0"/>
              </a:defRPr>
            </a:lvl1pPr>
          </a:lstStyle>
          <a:p>
            <a:r>
              <a:rPr lang="en-GB"/>
              <a:t>Click to edit Master title style</a:t>
            </a:r>
            <a:endParaRPr lang="en-FI" dirty="0"/>
          </a:p>
        </p:txBody>
      </p:sp>
      <p:pic>
        <p:nvPicPr>
          <p:cNvPr id="7" name="Picture 6">
            <a:extLst>
              <a:ext uri="{FF2B5EF4-FFF2-40B4-BE49-F238E27FC236}">
                <a16:creationId xmlns:a16="http://schemas.microsoft.com/office/drawing/2014/main" id="{34D82487-CC65-DF4E-B7FB-142940BCCA35}"/>
              </a:ext>
            </a:extLst>
          </p:cNvPr>
          <p:cNvPicPr>
            <a:picLocks noChangeAspect="1"/>
          </p:cNvPicPr>
          <p:nvPr userDrawn="1"/>
        </p:nvPicPr>
        <p:blipFill>
          <a:blip r:embed="rId3"/>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25196828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äliotsikko 2">
    <p:bg>
      <p:bgPr>
        <a:solidFill>
          <a:srgbClr val="9CFFF8"/>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8B19DD2-B99B-4E4F-9C1F-20F528AEADD5}"/>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9" name="Title 1">
            <a:extLst>
              <a:ext uri="{FF2B5EF4-FFF2-40B4-BE49-F238E27FC236}">
                <a16:creationId xmlns:a16="http://schemas.microsoft.com/office/drawing/2014/main" id="{3612270C-14A7-8A46-B036-90247A4D906A}"/>
              </a:ext>
            </a:extLst>
          </p:cNvPr>
          <p:cNvSpPr>
            <a:spLocks noGrp="1"/>
          </p:cNvSpPr>
          <p:nvPr>
            <p:ph type="title"/>
          </p:nvPr>
        </p:nvSpPr>
        <p:spPr>
          <a:xfrm>
            <a:off x="838200" y="1615678"/>
            <a:ext cx="10515600" cy="3626644"/>
          </a:xfrm>
        </p:spPr>
        <p:txBody>
          <a:bodyPr/>
          <a:lstStyle>
            <a:lvl1pPr algn="ctr">
              <a:defRPr sz="8500">
                <a:solidFill>
                  <a:schemeClr val="tx2"/>
                </a:solidFill>
                <a:latin typeface="Clattering" pitchFamily="2" charset="0"/>
              </a:defRPr>
            </a:lvl1pPr>
          </a:lstStyle>
          <a:p>
            <a:r>
              <a:rPr lang="en-GB" dirty="0"/>
              <a:t>Click to edit Master title style</a:t>
            </a:r>
            <a:endParaRPr lang="en-FI" dirty="0"/>
          </a:p>
        </p:txBody>
      </p:sp>
    </p:spTree>
    <p:extLst>
      <p:ext uri="{BB962C8B-B14F-4D97-AF65-F5344CB8AC3E}">
        <p14:creationId xmlns:p14="http://schemas.microsoft.com/office/powerpoint/2010/main" val="21402627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äliotsikko 3">
    <p:bg>
      <p:bgPr>
        <a:solidFill>
          <a:srgbClr val="F4CF67"/>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8B19DD2-B99B-4E4F-9C1F-20F528AEADD5}"/>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9" name="Title 1">
            <a:extLst>
              <a:ext uri="{FF2B5EF4-FFF2-40B4-BE49-F238E27FC236}">
                <a16:creationId xmlns:a16="http://schemas.microsoft.com/office/drawing/2014/main" id="{3612270C-14A7-8A46-B036-90247A4D906A}"/>
              </a:ext>
            </a:extLst>
          </p:cNvPr>
          <p:cNvSpPr>
            <a:spLocks noGrp="1"/>
          </p:cNvSpPr>
          <p:nvPr>
            <p:ph type="title"/>
          </p:nvPr>
        </p:nvSpPr>
        <p:spPr>
          <a:xfrm>
            <a:off x="838200" y="1615678"/>
            <a:ext cx="10515600" cy="3626644"/>
          </a:xfrm>
        </p:spPr>
        <p:txBody>
          <a:bodyPr/>
          <a:lstStyle>
            <a:lvl1pPr algn="ctr">
              <a:defRPr sz="8500">
                <a:solidFill>
                  <a:schemeClr val="tx2"/>
                </a:solidFill>
                <a:latin typeface="Clattering" pitchFamily="2" charset="0"/>
              </a:defRPr>
            </a:lvl1pPr>
          </a:lstStyle>
          <a:p>
            <a:r>
              <a:rPr lang="en-GB" dirty="0"/>
              <a:t>Click to edit Master title style</a:t>
            </a:r>
            <a:endParaRPr lang="en-FI" dirty="0"/>
          </a:p>
        </p:txBody>
      </p:sp>
    </p:spTree>
    <p:extLst>
      <p:ext uri="{BB962C8B-B14F-4D97-AF65-F5344CB8AC3E}">
        <p14:creationId xmlns:p14="http://schemas.microsoft.com/office/powerpoint/2010/main" val="3051421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_Kansi">
    <p:spTree>
      <p:nvGrpSpPr>
        <p:cNvPr id="1" name=""/>
        <p:cNvGrpSpPr/>
        <p:nvPr/>
      </p:nvGrpSpPr>
      <p:grpSpPr>
        <a:xfrm>
          <a:off x="0" y="0"/>
          <a:ext cx="0" cy="0"/>
          <a:chOff x="0" y="0"/>
          <a:chExt cx="0" cy="0"/>
        </a:xfrm>
      </p:grpSpPr>
      <p:pic>
        <p:nvPicPr>
          <p:cNvPr id="3" name="Picture 2" descr="A person holding a cup and a phone&#10;&#10;AI-generated content may be incorrect.">
            <a:extLst>
              <a:ext uri="{FF2B5EF4-FFF2-40B4-BE49-F238E27FC236}">
                <a16:creationId xmlns:a16="http://schemas.microsoft.com/office/drawing/2014/main" id="{5583AFF4-49CA-0676-BD16-2939A345D4DA}"/>
              </a:ext>
            </a:extLst>
          </p:cNvPr>
          <p:cNvPicPr>
            <a:picLocks noChangeAspect="1"/>
          </p:cNvPicPr>
          <p:nvPr userDrawn="1"/>
        </p:nvPicPr>
        <p:blipFill>
          <a:blip r:embed="rId2"/>
          <a:srcRect l="1" t="1" r="4382" b="4382"/>
          <a:stretch>
            <a:fillRect/>
          </a:stretch>
        </p:blipFill>
        <p:spPr>
          <a:xfrm>
            <a:off x="0" y="0"/>
            <a:ext cx="12192000" cy="6858000"/>
          </a:xfrm>
          <a:prstGeom prst="rect">
            <a:avLst/>
          </a:prstGeom>
        </p:spPr>
      </p:pic>
      <p:pic>
        <p:nvPicPr>
          <p:cNvPr id="24" name="Picture 23" descr="A blue and yellow lines on a black background&#10;&#10;Description automatically generated">
            <a:extLst>
              <a:ext uri="{FF2B5EF4-FFF2-40B4-BE49-F238E27FC236}">
                <a16:creationId xmlns:a16="http://schemas.microsoft.com/office/drawing/2014/main" id="{8FE38D29-15C2-33BD-54F7-5EEE9D10EE4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548" y="0"/>
            <a:ext cx="6239506" cy="3590827"/>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79454" y="3136307"/>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Elokuu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21088" y="1946121"/>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15555606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Väliotsikko 3">
    <p:bg>
      <p:bgPr>
        <a:solidFill>
          <a:schemeClr val="accent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612270C-14A7-8A46-B036-90247A4D906A}"/>
              </a:ext>
            </a:extLst>
          </p:cNvPr>
          <p:cNvSpPr>
            <a:spLocks noGrp="1"/>
          </p:cNvSpPr>
          <p:nvPr>
            <p:ph type="title"/>
          </p:nvPr>
        </p:nvSpPr>
        <p:spPr>
          <a:xfrm>
            <a:off x="838200" y="1615678"/>
            <a:ext cx="10515600" cy="3626644"/>
          </a:xfrm>
        </p:spPr>
        <p:txBody>
          <a:bodyPr/>
          <a:lstStyle>
            <a:lvl1pPr algn="ctr">
              <a:defRPr sz="8500">
                <a:solidFill>
                  <a:schemeClr val="bg2"/>
                </a:solidFill>
                <a:latin typeface="Clattering" pitchFamily="2" charset="0"/>
              </a:defRPr>
            </a:lvl1pPr>
          </a:lstStyle>
          <a:p>
            <a:r>
              <a:rPr lang="en-GB" dirty="0"/>
              <a:t>Click to edit Master title style</a:t>
            </a:r>
            <a:endParaRPr lang="en-FI" dirty="0"/>
          </a:p>
        </p:txBody>
      </p:sp>
      <p:pic>
        <p:nvPicPr>
          <p:cNvPr id="4" name="Picture 3">
            <a:extLst>
              <a:ext uri="{FF2B5EF4-FFF2-40B4-BE49-F238E27FC236}">
                <a16:creationId xmlns:a16="http://schemas.microsoft.com/office/drawing/2014/main" id="{5244B72A-E6F1-9B4E-BC82-AAA5F85E85AC}"/>
              </a:ext>
            </a:extLst>
          </p:cNvPr>
          <p:cNvPicPr>
            <a:picLocks noChangeAspect="1"/>
          </p:cNvPicPr>
          <p:nvPr userDrawn="1"/>
        </p:nvPicPr>
        <p:blipFill>
          <a:blip r:embed="rId2"/>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3022777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erustyyli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838200" y="658812"/>
            <a:ext cx="10515600" cy="1325563"/>
          </a:xfrm>
        </p:spPr>
        <p:txBody>
          <a:bodyPr/>
          <a:lstStyle>
            <a:lvl1pPr algn="l">
              <a:defRPr>
                <a:solidFill>
                  <a:srgbClr val="002649"/>
                </a:solidFill>
                <a:latin typeface="Canela Medium" pitchFamily="2" charset="77"/>
              </a:defRPr>
            </a:lvl1pPr>
          </a:lstStyle>
          <a:p>
            <a:r>
              <a:rPr lang="en-GB"/>
              <a:t>Click to edit Master title style</a:t>
            </a:r>
            <a:endParaRPr lang="en-FI" dirty="0"/>
          </a:p>
        </p:txBody>
      </p:sp>
      <p:sp>
        <p:nvSpPr>
          <p:cNvPr id="6" name="Content Placeholder 2">
            <a:extLst>
              <a:ext uri="{FF2B5EF4-FFF2-40B4-BE49-F238E27FC236}">
                <a16:creationId xmlns:a16="http://schemas.microsoft.com/office/drawing/2014/main" id="{27057707-49E9-B54D-925F-EC5501F7E15A}"/>
              </a:ext>
            </a:extLst>
          </p:cNvPr>
          <p:cNvSpPr>
            <a:spLocks noGrp="1"/>
          </p:cNvSpPr>
          <p:nvPr>
            <p:ph idx="1"/>
          </p:nvPr>
        </p:nvSpPr>
        <p:spPr>
          <a:xfrm>
            <a:off x="838200" y="1984375"/>
            <a:ext cx="10515600" cy="40354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12" name="Picture 11">
            <a:extLst>
              <a:ext uri="{FF2B5EF4-FFF2-40B4-BE49-F238E27FC236}">
                <a16:creationId xmlns:a16="http://schemas.microsoft.com/office/drawing/2014/main" id="{38866407-1BFA-8440-B74D-9BE0E51DB2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6618" r="14046"/>
          <a:stretch/>
        </p:blipFill>
        <p:spPr>
          <a:xfrm>
            <a:off x="10188143" y="0"/>
            <a:ext cx="2003858" cy="1333262"/>
          </a:xfrm>
          <a:prstGeom prst="rect">
            <a:avLst/>
          </a:prstGeom>
        </p:spPr>
      </p:pic>
      <p:pic>
        <p:nvPicPr>
          <p:cNvPr id="7" name="Picture 6">
            <a:extLst>
              <a:ext uri="{FF2B5EF4-FFF2-40B4-BE49-F238E27FC236}">
                <a16:creationId xmlns:a16="http://schemas.microsoft.com/office/drawing/2014/main" id="{4A2510D3-A6F3-1B4D-AB47-636E1C231969}"/>
              </a:ext>
            </a:extLst>
          </p:cNvPr>
          <p:cNvPicPr>
            <a:picLocks noChangeAspect="1"/>
          </p:cNvPicPr>
          <p:nvPr userDrawn="1"/>
        </p:nvPicPr>
        <p:blipFill>
          <a:blip r:embed="rId3"/>
          <a:stretch>
            <a:fillRect/>
          </a:stretch>
        </p:blipFill>
        <p:spPr>
          <a:xfrm>
            <a:off x="10064074" y="6389170"/>
            <a:ext cx="1845645" cy="139055"/>
          </a:xfrm>
          <a:prstGeom prst="rect">
            <a:avLst/>
          </a:prstGeom>
        </p:spPr>
      </p:pic>
      <p:sp>
        <p:nvSpPr>
          <p:cNvPr id="8" name="TextBox 7">
            <a:extLst>
              <a:ext uri="{FF2B5EF4-FFF2-40B4-BE49-F238E27FC236}">
                <a16:creationId xmlns:a16="http://schemas.microsoft.com/office/drawing/2014/main" id="{B7DCA8D7-E504-224C-9862-1C0B6BE2C743}"/>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7/2025</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12213848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aksi palsta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825500"/>
            <a:ext cx="10602912" cy="647700"/>
          </a:xfrm>
        </p:spPr>
        <p:txBody>
          <a:bodyPr anchor="b"/>
          <a:lstStyle>
            <a:lvl1pPr algn="ctr">
              <a:defRPr sz="4400">
                <a:solidFill>
                  <a:srgbClr val="002649"/>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2023585"/>
            <a:ext cx="4953001"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sp>
        <p:nvSpPr>
          <p:cNvPr id="5" name="Content Placeholder 2">
            <a:extLst>
              <a:ext uri="{FF2B5EF4-FFF2-40B4-BE49-F238E27FC236}">
                <a16:creationId xmlns:a16="http://schemas.microsoft.com/office/drawing/2014/main" id="{D1425E5C-7BEA-364B-9017-B65429A54C26}"/>
              </a:ext>
            </a:extLst>
          </p:cNvPr>
          <p:cNvSpPr>
            <a:spLocks noGrp="1"/>
          </p:cNvSpPr>
          <p:nvPr>
            <p:ph idx="11"/>
          </p:nvPr>
        </p:nvSpPr>
        <p:spPr>
          <a:xfrm>
            <a:off x="6400800" y="2023585"/>
            <a:ext cx="5041900"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0036248A-D07A-A94C-B343-5A80BE9C4BEB}"/>
              </a:ext>
            </a:extLst>
          </p:cNvPr>
          <p:cNvPicPr>
            <a:picLocks noChangeAspect="1"/>
          </p:cNvPicPr>
          <p:nvPr userDrawn="1"/>
        </p:nvPicPr>
        <p:blipFill>
          <a:blip r:embed="rId2"/>
          <a:stretch>
            <a:fillRect/>
          </a:stretch>
        </p:blipFill>
        <p:spPr>
          <a:xfrm>
            <a:off x="10064074" y="6389170"/>
            <a:ext cx="1845645" cy="139055"/>
          </a:xfrm>
          <a:prstGeom prst="rect">
            <a:avLst/>
          </a:prstGeom>
        </p:spPr>
      </p:pic>
      <p:pic>
        <p:nvPicPr>
          <p:cNvPr id="10" name="Picture 9">
            <a:extLst>
              <a:ext uri="{FF2B5EF4-FFF2-40B4-BE49-F238E27FC236}">
                <a16:creationId xmlns:a16="http://schemas.microsoft.com/office/drawing/2014/main" id="{3832F4FF-B802-0E4B-AF28-35AEA1D7BC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6618" r="14046"/>
          <a:stretch/>
        </p:blipFill>
        <p:spPr>
          <a:xfrm>
            <a:off x="10188143" y="0"/>
            <a:ext cx="2003858" cy="1333262"/>
          </a:xfrm>
          <a:prstGeom prst="rect">
            <a:avLst/>
          </a:prstGeom>
        </p:spPr>
      </p:pic>
      <p:sp>
        <p:nvSpPr>
          <p:cNvPr id="7" name="TextBox 6">
            <a:extLst>
              <a:ext uri="{FF2B5EF4-FFF2-40B4-BE49-F238E27FC236}">
                <a16:creationId xmlns:a16="http://schemas.microsoft.com/office/drawing/2014/main" id="{83E7ADFB-1396-A449-9D14-3D52B019E1BB}"/>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7/2025</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35164956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Kaksi palsta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483975"/>
            <a:ext cx="10602912" cy="647700"/>
          </a:xfrm>
        </p:spPr>
        <p:txBody>
          <a:bodyPr anchor="b"/>
          <a:lstStyle>
            <a:lvl1pPr algn="ctr">
              <a:defRPr sz="4400">
                <a:solidFill>
                  <a:srgbClr val="002649"/>
                </a:solidFill>
                <a:latin typeface="Canela Medium" pitchFamily="2" charset="77"/>
              </a:defRPr>
            </a:lvl1pPr>
          </a:lstStyle>
          <a:p>
            <a:r>
              <a:rPr lang="en-GB" dirty="0"/>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1541417"/>
            <a:ext cx="4953001" cy="4161993"/>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sp>
        <p:nvSpPr>
          <p:cNvPr id="5" name="Content Placeholder 2">
            <a:extLst>
              <a:ext uri="{FF2B5EF4-FFF2-40B4-BE49-F238E27FC236}">
                <a16:creationId xmlns:a16="http://schemas.microsoft.com/office/drawing/2014/main" id="{D1425E5C-7BEA-364B-9017-B65429A54C26}"/>
              </a:ext>
            </a:extLst>
          </p:cNvPr>
          <p:cNvSpPr>
            <a:spLocks noGrp="1"/>
          </p:cNvSpPr>
          <p:nvPr>
            <p:ph idx="11"/>
          </p:nvPr>
        </p:nvSpPr>
        <p:spPr>
          <a:xfrm>
            <a:off x="6400800" y="1541417"/>
            <a:ext cx="5041900" cy="4161993"/>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0036248A-D07A-A94C-B343-5A80BE9C4BEB}"/>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7" name="TextBox 6">
            <a:extLst>
              <a:ext uri="{FF2B5EF4-FFF2-40B4-BE49-F238E27FC236}">
                <a16:creationId xmlns:a16="http://schemas.microsoft.com/office/drawing/2014/main" id="{83E7ADFB-1396-A449-9D14-3D52B019E1BB}"/>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7/2025</a:t>
            </a:r>
          </a:p>
          <a:p>
            <a:pPr algn="l"/>
            <a:endParaRPr lang="fi-FI" sz="1000" b="0" i="0" dirty="0">
              <a:solidFill>
                <a:schemeClr val="accent1"/>
              </a:solidFill>
              <a:latin typeface="Neue Haas Unica W1G Light" panose="020B0404030206020203" pitchFamily="34" charset="0"/>
            </a:endParaRPr>
          </a:p>
        </p:txBody>
      </p:sp>
      <p:cxnSp>
        <p:nvCxnSpPr>
          <p:cNvPr id="11" name="Straight Connector 10">
            <a:extLst>
              <a:ext uri="{FF2B5EF4-FFF2-40B4-BE49-F238E27FC236}">
                <a16:creationId xmlns:a16="http://schemas.microsoft.com/office/drawing/2014/main" id="{402F71F9-2281-0941-97F6-7ADD359F86BE}"/>
              </a:ext>
            </a:extLst>
          </p:cNvPr>
          <p:cNvCxnSpPr/>
          <p:nvPr userDrawn="1"/>
        </p:nvCxnSpPr>
        <p:spPr>
          <a:xfrm>
            <a:off x="1169071" y="1131675"/>
            <a:ext cx="994116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50831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Kaksi palsta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1169070" y="329774"/>
            <a:ext cx="9941170" cy="1363601"/>
          </a:xfrm>
        </p:spPr>
        <p:txBody>
          <a:bodyPr anchor="ctr"/>
          <a:lstStyle>
            <a:lvl1pPr algn="ctr">
              <a:defRPr sz="4400">
                <a:solidFill>
                  <a:srgbClr val="002649"/>
                </a:solidFill>
                <a:latin typeface="Canela Medium" pitchFamily="2" charset="77"/>
              </a:defRPr>
            </a:lvl1pPr>
          </a:lstStyle>
          <a:p>
            <a:r>
              <a:rPr lang="en-GB" dirty="0"/>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1170099" y="2023584"/>
            <a:ext cx="4953001"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sp>
        <p:nvSpPr>
          <p:cNvPr id="5" name="Content Placeholder 2">
            <a:extLst>
              <a:ext uri="{FF2B5EF4-FFF2-40B4-BE49-F238E27FC236}">
                <a16:creationId xmlns:a16="http://schemas.microsoft.com/office/drawing/2014/main" id="{D1425E5C-7BEA-364B-9017-B65429A54C26}"/>
              </a:ext>
            </a:extLst>
          </p:cNvPr>
          <p:cNvSpPr>
            <a:spLocks noGrp="1"/>
          </p:cNvSpPr>
          <p:nvPr>
            <p:ph idx="11"/>
          </p:nvPr>
        </p:nvSpPr>
        <p:spPr>
          <a:xfrm>
            <a:off x="6400800" y="2023585"/>
            <a:ext cx="4709440"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0036248A-D07A-A94C-B343-5A80BE9C4BEB}"/>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7" name="TextBox 6">
            <a:extLst>
              <a:ext uri="{FF2B5EF4-FFF2-40B4-BE49-F238E27FC236}">
                <a16:creationId xmlns:a16="http://schemas.microsoft.com/office/drawing/2014/main" id="{83E7ADFB-1396-A449-9D14-3D52B019E1BB}"/>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7/2025</a:t>
            </a:r>
          </a:p>
          <a:p>
            <a:pPr algn="l"/>
            <a:endParaRPr lang="fi-FI" sz="1000" b="0" i="0" dirty="0">
              <a:solidFill>
                <a:schemeClr val="accent1"/>
              </a:solidFill>
              <a:latin typeface="Neue Haas Unica W1G Light" panose="020B0404030206020203" pitchFamily="34" charset="0"/>
            </a:endParaRPr>
          </a:p>
        </p:txBody>
      </p:sp>
      <p:cxnSp>
        <p:nvCxnSpPr>
          <p:cNvPr id="9" name="Straight Connector 8">
            <a:extLst>
              <a:ext uri="{FF2B5EF4-FFF2-40B4-BE49-F238E27FC236}">
                <a16:creationId xmlns:a16="http://schemas.microsoft.com/office/drawing/2014/main" id="{091446A3-4CE9-254E-A0F9-3CA2E79570EF}"/>
              </a:ext>
            </a:extLst>
          </p:cNvPr>
          <p:cNvCxnSpPr/>
          <p:nvPr userDrawn="1"/>
        </p:nvCxnSpPr>
        <p:spPr>
          <a:xfrm>
            <a:off x="1169071" y="1693378"/>
            <a:ext cx="994116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2362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erustyyli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838200" y="658812"/>
            <a:ext cx="10515600" cy="1325563"/>
          </a:xfrm>
        </p:spPr>
        <p:txBody>
          <a:bodyPr/>
          <a:lstStyle>
            <a:lvl1pPr algn="l">
              <a:defRPr>
                <a:solidFill>
                  <a:srgbClr val="FF6464"/>
                </a:solidFill>
                <a:latin typeface="Canela Medium" pitchFamily="2" charset="77"/>
              </a:defRPr>
            </a:lvl1pPr>
          </a:lstStyle>
          <a:p>
            <a:r>
              <a:rPr lang="en-GB"/>
              <a:t>Click to edit Master title style</a:t>
            </a:r>
            <a:endParaRPr lang="en-FI" dirty="0"/>
          </a:p>
        </p:txBody>
      </p:sp>
      <p:sp>
        <p:nvSpPr>
          <p:cNvPr id="6" name="Content Placeholder 2">
            <a:extLst>
              <a:ext uri="{FF2B5EF4-FFF2-40B4-BE49-F238E27FC236}">
                <a16:creationId xmlns:a16="http://schemas.microsoft.com/office/drawing/2014/main" id="{27057707-49E9-B54D-925F-EC5501F7E15A}"/>
              </a:ext>
            </a:extLst>
          </p:cNvPr>
          <p:cNvSpPr>
            <a:spLocks noGrp="1"/>
          </p:cNvSpPr>
          <p:nvPr>
            <p:ph idx="1"/>
          </p:nvPr>
        </p:nvSpPr>
        <p:spPr>
          <a:xfrm>
            <a:off x="838200" y="1984375"/>
            <a:ext cx="10515600" cy="40354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8" name="Picture 7">
            <a:extLst>
              <a:ext uri="{FF2B5EF4-FFF2-40B4-BE49-F238E27FC236}">
                <a16:creationId xmlns:a16="http://schemas.microsoft.com/office/drawing/2014/main" id="{232B6D43-EAE1-2C47-9566-14FA250190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7103" r="13753"/>
          <a:stretch/>
        </p:blipFill>
        <p:spPr>
          <a:xfrm>
            <a:off x="10200843" y="0"/>
            <a:ext cx="1991157" cy="1358662"/>
          </a:xfrm>
          <a:prstGeom prst="rect">
            <a:avLst/>
          </a:prstGeom>
        </p:spPr>
      </p:pic>
      <p:pic>
        <p:nvPicPr>
          <p:cNvPr id="7" name="Picture 6">
            <a:extLst>
              <a:ext uri="{FF2B5EF4-FFF2-40B4-BE49-F238E27FC236}">
                <a16:creationId xmlns:a16="http://schemas.microsoft.com/office/drawing/2014/main" id="{31C4E808-C354-BD46-A11A-BB2ED2856B25}"/>
              </a:ext>
            </a:extLst>
          </p:cNvPr>
          <p:cNvPicPr>
            <a:picLocks noChangeAspect="1"/>
          </p:cNvPicPr>
          <p:nvPr userDrawn="1"/>
        </p:nvPicPr>
        <p:blipFill>
          <a:blip r:embed="rId3"/>
          <a:stretch>
            <a:fillRect/>
          </a:stretch>
        </p:blipFill>
        <p:spPr>
          <a:xfrm>
            <a:off x="10064074" y="6389170"/>
            <a:ext cx="1845645" cy="139055"/>
          </a:xfrm>
          <a:prstGeom prst="rect">
            <a:avLst/>
          </a:prstGeom>
        </p:spPr>
      </p:pic>
      <p:sp>
        <p:nvSpPr>
          <p:cNvPr id="9" name="TextBox 8">
            <a:extLst>
              <a:ext uri="{FF2B5EF4-FFF2-40B4-BE49-F238E27FC236}">
                <a16:creationId xmlns:a16="http://schemas.microsoft.com/office/drawing/2014/main" id="{A6D0FA19-4146-7144-9656-A86E46BB5A75}"/>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7/2025</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14508714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aksi palsta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825500"/>
            <a:ext cx="10602912" cy="647700"/>
          </a:xfrm>
        </p:spPr>
        <p:txBody>
          <a:bodyPr anchor="b"/>
          <a:lstStyle>
            <a:lvl1pPr algn="ctr">
              <a:defRPr sz="4400">
                <a:solidFill>
                  <a:srgbClr val="FF6464"/>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2023585"/>
            <a:ext cx="4953001"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sp>
        <p:nvSpPr>
          <p:cNvPr id="5" name="Content Placeholder 2">
            <a:extLst>
              <a:ext uri="{FF2B5EF4-FFF2-40B4-BE49-F238E27FC236}">
                <a16:creationId xmlns:a16="http://schemas.microsoft.com/office/drawing/2014/main" id="{D1425E5C-7BEA-364B-9017-B65429A54C26}"/>
              </a:ext>
            </a:extLst>
          </p:cNvPr>
          <p:cNvSpPr>
            <a:spLocks noGrp="1"/>
          </p:cNvSpPr>
          <p:nvPr>
            <p:ph idx="11"/>
          </p:nvPr>
        </p:nvSpPr>
        <p:spPr>
          <a:xfrm>
            <a:off x="6400800" y="2023585"/>
            <a:ext cx="5041900"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0036248A-D07A-A94C-B343-5A80BE9C4BEB}"/>
              </a:ext>
            </a:extLst>
          </p:cNvPr>
          <p:cNvPicPr>
            <a:picLocks noChangeAspect="1"/>
          </p:cNvPicPr>
          <p:nvPr userDrawn="1"/>
        </p:nvPicPr>
        <p:blipFill>
          <a:blip r:embed="rId2"/>
          <a:stretch>
            <a:fillRect/>
          </a:stretch>
        </p:blipFill>
        <p:spPr>
          <a:xfrm>
            <a:off x="10064074" y="6389170"/>
            <a:ext cx="1845645" cy="139055"/>
          </a:xfrm>
          <a:prstGeom prst="rect">
            <a:avLst/>
          </a:prstGeom>
        </p:spPr>
      </p:pic>
      <p:pic>
        <p:nvPicPr>
          <p:cNvPr id="9" name="Picture 8">
            <a:extLst>
              <a:ext uri="{FF2B5EF4-FFF2-40B4-BE49-F238E27FC236}">
                <a16:creationId xmlns:a16="http://schemas.microsoft.com/office/drawing/2014/main" id="{12BD7305-CCC3-5341-84F6-412B2D26010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7103" r="13753"/>
          <a:stretch/>
        </p:blipFill>
        <p:spPr>
          <a:xfrm>
            <a:off x="10200843" y="0"/>
            <a:ext cx="1991157" cy="1358662"/>
          </a:xfrm>
          <a:prstGeom prst="rect">
            <a:avLst/>
          </a:prstGeom>
        </p:spPr>
      </p:pic>
      <p:sp>
        <p:nvSpPr>
          <p:cNvPr id="7" name="TextBox 6">
            <a:extLst>
              <a:ext uri="{FF2B5EF4-FFF2-40B4-BE49-F238E27FC236}">
                <a16:creationId xmlns:a16="http://schemas.microsoft.com/office/drawing/2014/main" id="{57063728-23EA-EE4E-9EC1-5FEC05A2CD26}"/>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7/2025</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39591021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ksti + kuv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825500"/>
            <a:ext cx="4799012" cy="1231900"/>
          </a:xfrm>
        </p:spPr>
        <p:txBody>
          <a:bodyPr anchor="b"/>
          <a:lstStyle>
            <a:lvl1pPr>
              <a:defRPr sz="4000">
                <a:solidFill>
                  <a:srgbClr val="002649"/>
                </a:solidFill>
                <a:latin typeface="Canela Medium" pitchFamily="2" charset="77"/>
              </a:defRPr>
            </a:lvl1pPr>
          </a:lstStyle>
          <a:p>
            <a:r>
              <a:rPr lang="en-GB"/>
              <a:t>Click to edit Master title style</a:t>
            </a:r>
            <a:endParaRPr lang="en-FI" dirty="0"/>
          </a:p>
        </p:txBody>
      </p:sp>
      <p:sp>
        <p:nvSpPr>
          <p:cNvPr id="3" name="Picture Placeholder 2">
            <a:extLst>
              <a:ext uri="{FF2B5EF4-FFF2-40B4-BE49-F238E27FC236}">
                <a16:creationId xmlns:a16="http://schemas.microsoft.com/office/drawing/2014/main" id="{DF09B815-D875-F147-9E50-1B58609FA44B}"/>
              </a:ext>
            </a:extLst>
          </p:cNvPr>
          <p:cNvSpPr>
            <a:spLocks noGrp="1"/>
          </p:cNvSpPr>
          <p:nvPr>
            <p:ph type="pic" idx="1"/>
          </p:nvPr>
        </p:nvSpPr>
        <p:spPr>
          <a:xfrm>
            <a:off x="6553202" y="0"/>
            <a:ext cx="563879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FI"/>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sp>
        <p:nvSpPr>
          <p:cNvPr id="5" name="TextBox 4">
            <a:extLst>
              <a:ext uri="{FF2B5EF4-FFF2-40B4-BE49-F238E27FC236}">
                <a16:creationId xmlns:a16="http://schemas.microsoft.com/office/drawing/2014/main" id="{073C6D96-CE5D-624C-B880-8F643F99FF64}"/>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7/2025</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5674124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i + kuva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F09B815-D875-F147-9E50-1B58609FA44B}"/>
              </a:ext>
            </a:extLst>
          </p:cNvPr>
          <p:cNvSpPr>
            <a:spLocks noGrp="1"/>
          </p:cNvSpPr>
          <p:nvPr>
            <p:ph type="pic" idx="1"/>
          </p:nvPr>
        </p:nvSpPr>
        <p:spPr>
          <a:xfrm>
            <a:off x="0" y="0"/>
            <a:ext cx="563879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FI"/>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6553204" y="825500"/>
            <a:ext cx="4799012" cy="1231900"/>
          </a:xfrm>
        </p:spPr>
        <p:txBody>
          <a:bodyPr anchor="b"/>
          <a:lstStyle>
            <a:lvl1pPr>
              <a:defRPr sz="4000">
                <a:solidFill>
                  <a:srgbClr val="002649"/>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6551616"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7" name="Picture 6">
            <a:extLst>
              <a:ext uri="{FF2B5EF4-FFF2-40B4-BE49-F238E27FC236}">
                <a16:creationId xmlns:a16="http://schemas.microsoft.com/office/drawing/2014/main" id="{27357D93-882A-7348-B149-EEDC6EB250B4}"/>
              </a:ext>
            </a:extLst>
          </p:cNvPr>
          <p:cNvPicPr>
            <a:picLocks noChangeAspect="1"/>
          </p:cNvPicPr>
          <p:nvPr userDrawn="1"/>
        </p:nvPicPr>
        <p:blipFill>
          <a:blip r:embed="rId2"/>
          <a:stretch>
            <a:fillRect/>
          </a:stretch>
        </p:blipFill>
        <p:spPr>
          <a:xfrm>
            <a:off x="10044529" y="6390396"/>
            <a:ext cx="1829365" cy="137829"/>
          </a:xfrm>
          <a:prstGeom prst="rect">
            <a:avLst/>
          </a:prstGeom>
        </p:spPr>
      </p:pic>
      <p:pic>
        <p:nvPicPr>
          <p:cNvPr id="9" name="Picture 8">
            <a:extLst>
              <a:ext uri="{FF2B5EF4-FFF2-40B4-BE49-F238E27FC236}">
                <a16:creationId xmlns:a16="http://schemas.microsoft.com/office/drawing/2014/main" id="{DE1D72B2-0E38-4441-ACDA-CA2FF42A7133}"/>
              </a:ext>
            </a:extLst>
          </p:cNvPr>
          <p:cNvPicPr>
            <a:picLocks noChangeAspect="1"/>
          </p:cNvPicPr>
          <p:nvPr userDrawn="1"/>
        </p:nvPicPr>
        <p:blipFill>
          <a:blip r:embed="rId3"/>
          <a:stretch>
            <a:fillRect/>
          </a:stretch>
        </p:blipFill>
        <p:spPr>
          <a:xfrm>
            <a:off x="10064074" y="6389170"/>
            <a:ext cx="1845645" cy="139055"/>
          </a:xfrm>
          <a:prstGeom prst="rect">
            <a:avLst/>
          </a:prstGeom>
        </p:spPr>
      </p:pic>
      <p:sp>
        <p:nvSpPr>
          <p:cNvPr id="10" name="TextBox 9">
            <a:extLst>
              <a:ext uri="{FF2B5EF4-FFF2-40B4-BE49-F238E27FC236}">
                <a16:creationId xmlns:a16="http://schemas.microsoft.com/office/drawing/2014/main" id="{06648336-2B7F-D741-BF86-08D5440632D8}"/>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7/2025</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6145166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ksti + kuva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825500"/>
            <a:ext cx="4799012" cy="1231900"/>
          </a:xfrm>
        </p:spPr>
        <p:txBody>
          <a:bodyPr anchor="b">
            <a:normAutofit/>
          </a:bodyPr>
          <a:lstStyle>
            <a:lvl1pPr>
              <a:defRPr lang="en-FI" sz="3000" b="0" i="0" kern="1200" dirty="0">
                <a:solidFill>
                  <a:schemeClr val="accent1"/>
                </a:solidFill>
                <a:latin typeface="Canela Medium" pitchFamily="2" charset="77"/>
                <a:ea typeface="+mj-ea"/>
                <a:cs typeface="+mj-cs"/>
              </a:defRPr>
            </a:lvl1pPr>
          </a:lstStyle>
          <a:p>
            <a:r>
              <a:rPr lang="en-GB" dirty="0"/>
              <a:t>Click to edit Master title style</a:t>
            </a:r>
            <a:endParaRPr lang="en-FI" dirty="0"/>
          </a:p>
        </p:txBody>
      </p:sp>
      <p:sp>
        <p:nvSpPr>
          <p:cNvPr id="3" name="Picture Placeholder 2">
            <a:extLst>
              <a:ext uri="{FF2B5EF4-FFF2-40B4-BE49-F238E27FC236}">
                <a16:creationId xmlns:a16="http://schemas.microsoft.com/office/drawing/2014/main" id="{DF09B815-D875-F147-9E50-1B58609FA44B}"/>
              </a:ext>
            </a:extLst>
          </p:cNvPr>
          <p:cNvSpPr>
            <a:spLocks noGrp="1"/>
          </p:cNvSpPr>
          <p:nvPr>
            <p:ph type="pic" idx="1"/>
          </p:nvPr>
        </p:nvSpPr>
        <p:spPr>
          <a:xfrm>
            <a:off x="6553202" y="0"/>
            <a:ext cx="563879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FI"/>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2352675"/>
            <a:ext cx="4799012" cy="3679825"/>
          </a:xfrm>
        </p:spPr>
        <p:txBody>
          <a:bodyPr>
            <a:normAutofit/>
          </a:bodyPr>
          <a:lstStyle>
            <a:lvl1pPr marL="0" indent="0">
              <a:lnSpc>
                <a:spcPct val="120000"/>
              </a:lnSpc>
              <a:buNone/>
              <a:defRPr lang="en-GB" sz="1600" b="0" i="0" kern="1200" dirty="0">
                <a:solidFill>
                  <a:schemeClr val="tx2"/>
                </a:solidFill>
                <a:latin typeface="Neue Haas Unica W1G Light" panose="020B0404030206020203" pitchFamily="34" charset="0"/>
                <a:ea typeface="+mn-ea"/>
                <a:cs typeface="+mn-cs"/>
              </a:defRPr>
            </a:lvl1pPr>
            <a:lvl2pPr marL="457200" indent="0">
              <a:lnSpc>
                <a:spcPct val="120000"/>
              </a:lnSpc>
              <a:buNone/>
              <a:defRPr lang="en-GB" sz="1600" b="0" i="0" kern="1200" dirty="0">
                <a:solidFill>
                  <a:schemeClr val="tx2"/>
                </a:solidFill>
                <a:latin typeface="Neue Haas Unica W1G Light" panose="020B0404030206020203" pitchFamily="34" charset="0"/>
                <a:ea typeface="+mn-ea"/>
                <a:cs typeface="+mn-cs"/>
              </a:defRPr>
            </a:lvl2pPr>
            <a:lvl3pPr marL="914400" indent="0">
              <a:lnSpc>
                <a:spcPct val="120000"/>
              </a:lnSpc>
              <a:buNone/>
              <a:defRPr lang="en-GB" sz="1600" b="0" i="0" kern="1200" dirty="0">
                <a:solidFill>
                  <a:schemeClr val="tx2"/>
                </a:solidFill>
                <a:latin typeface="Neue Haas Unica W1G Light" panose="020B0404030206020203" pitchFamily="34" charset="0"/>
                <a:ea typeface="+mn-ea"/>
                <a:cs typeface="+mn-cs"/>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dirty="0"/>
              <a:t>Click to edit Master text styles</a:t>
            </a:r>
          </a:p>
        </p:txBody>
      </p:sp>
      <p:pic>
        <p:nvPicPr>
          <p:cNvPr id="6" name="Picture 5">
            <a:extLst>
              <a:ext uri="{FF2B5EF4-FFF2-40B4-BE49-F238E27FC236}">
                <a16:creationId xmlns:a16="http://schemas.microsoft.com/office/drawing/2014/main" id="{396FB5C0-793C-3C4B-85D6-BF6EC2E25C4C}"/>
              </a:ext>
            </a:extLst>
          </p:cNvPr>
          <p:cNvPicPr>
            <a:picLocks noChangeAspect="1"/>
          </p:cNvPicPr>
          <p:nvPr userDrawn="1"/>
        </p:nvPicPr>
        <p:blipFill>
          <a:blip r:embed="rId2"/>
          <a:stretch>
            <a:fillRect/>
          </a:stretch>
        </p:blipFill>
        <p:spPr>
          <a:xfrm>
            <a:off x="10044529" y="6390396"/>
            <a:ext cx="1829365" cy="137829"/>
          </a:xfrm>
          <a:prstGeom prst="rect">
            <a:avLst/>
          </a:prstGeom>
        </p:spPr>
      </p:pic>
      <p:sp>
        <p:nvSpPr>
          <p:cNvPr id="7" name="TextBox 6">
            <a:extLst>
              <a:ext uri="{FF2B5EF4-FFF2-40B4-BE49-F238E27FC236}">
                <a16:creationId xmlns:a16="http://schemas.microsoft.com/office/drawing/2014/main" id="{32FE7726-DDF9-0649-8A2F-4E1E7CA0DB66}"/>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7/2025</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1314031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Kansi">
    <p:spTree>
      <p:nvGrpSpPr>
        <p:cNvPr id="1" name=""/>
        <p:cNvGrpSpPr/>
        <p:nvPr/>
      </p:nvGrpSpPr>
      <p:grpSpPr>
        <a:xfrm>
          <a:off x="0" y="0"/>
          <a:ext cx="0" cy="0"/>
          <a:chOff x="0" y="0"/>
          <a:chExt cx="0" cy="0"/>
        </a:xfrm>
      </p:grpSpPr>
      <p:pic>
        <p:nvPicPr>
          <p:cNvPr id="5" name="Picture 4" descr="A person wearing glasses and a scarf looking at a phone&#10;&#10;AI-generated content may be incorrect.">
            <a:extLst>
              <a:ext uri="{FF2B5EF4-FFF2-40B4-BE49-F238E27FC236}">
                <a16:creationId xmlns:a16="http://schemas.microsoft.com/office/drawing/2014/main" id="{DD0DFA2D-10B7-2A44-17F9-7134C4EDAF8E}"/>
              </a:ext>
            </a:extLst>
          </p:cNvPr>
          <p:cNvPicPr>
            <a:picLocks noChangeAspect="1"/>
          </p:cNvPicPr>
          <p:nvPr userDrawn="1"/>
        </p:nvPicPr>
        <p:blipFill>
          <a:blip r:embed="rId2"/>
          <a:srcRect t="3635" r="3635" b="1916"/>
          <a:stretch/>
        </p:blipFill>
        <p:spPr>
          <a:xfrm>
            <a:off x="-13577" y="0"/>
            <a:ext cx="12467081" cy="6858000"/>
          </a:xfrm>
          <a:prstGeom prst="rect">
            <a:avLst/>
          </a:prstGeom>
        </p:spPr>
      </p:pic>
      <p:pic>
        <p:nvPicPr>
          <p:cNvPr id="24" name="Picture 23" descr="A blue and yellow lines on a black background&#10;&#10;Description automatically generated">
            <a:extLst>
              <a:ext uri="{FF2B5EF4-FFF2-40B4-BE49-F238E27FC236}">
                <a16:creationId xmlns:a16="http://schemas.microsoft.com/office/drawing/2014/main" id="{8FE38D29-15C2-33BD-54F7-5EEE9D10EE46}"/>
              </a:ext>
            </a:extLst>
          </p:cNvPr>
          <p:cNvPicPr>
            <a:picLocks noChangeAspect="1"/>
          </p:cNvPicPr>
          <p:nvPr userDrawn="1"/>
        </p:nvPicPr>
        <p:blipFill>
          <a:blip r:embed="rId3" cstate="email">
            <a:extLst>
              <a:ext uri="{28A0092B-C50C-407E-A947-70E740481C1C}">
                <a14:useLocalDpi xmlns:a14="http://schemas.microsoft.com/office/drawing/2010/main"/>
              </a:ext>
            </a:extLst>
          </a:blip>
          <a:srcRect l="4874"/>
          <a:stretch/>
        </p:blipFill>
        <p:spPr>
          <a:xfrm>
            <a:off x="-13577" y="1208282"/>
            <a:ext cx="5935361" cy="3590827"/>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381280"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Elokuu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322914"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29259471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i + kuva 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F09B815-D875-F147-9E50-1B58609FA44B}"/>
              </a:ext>
            </a:extLst>
          </p:cNvPr>
          <p:cNvSpPr>
            <a:spLocks noGrp="1"/>
          </p:cNvSpPr>
          <p:nvPr>
            <p:ph type="pic" idx="1"/>
          </p:nvPr>
        </p:nvSpPr>
        <p:spPr>
          <a:xfrm>
            <a:off x="-1586" y="0"/>
            <a:ext cx="563879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FI"/>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6556378" y="825500"/>
            <a:ext cx="4799012" cy="1231900"/>
          </a:xfrm>
        </p:spPr>
        <p:txBody>
          <a:bodyPr anchor="b"/>
          <a:lstStyle>
            <a:lvl1pPr>
              <a:defRPr sz="4000">
                <a:solidFill>
                  <a:srgbClr val="FF6464"/>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6554790"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396FB5C0-793C-3C4B-85D6-BF6EC2E25C4C}"/>
              </a:ext>
            </a:extLst>
          </p:cNvPr>
          <p:cNvPicPr>
            <a:picLocks noChangeAspect="1"/>
          </p:cNvPicPr>
          <p:nvPr userDrawn="1"/>
        </p:nvPicPr>
        <p:blipFill>
          <a:blip r:embed="rId2"/>
          <a:stretch>
            <a:fillRect/>
          </a:stretch>
        </p:blipFill>
        <p:spPr>
          <a:xfrm>
            <a:off x="10044529" y="6390396"/>
            <a:ext cx="1829365" cy="137829"/>
          </a:xfrm>
          <a:prstGeom prst="rect">
            <a:avLst/>
          </a:prstGeom>
        </p:spPr>
      </p:pic>
      <p:sp>
        <p:nvSpPr>
          <p:cNvPr id="7" name="TextBox 6">
            <a:extLst>
              <a:ext uri="{FF2B5EF4-FFF2-40B4-BE49-F238E27FC236}">
                <a16:creationId xmlns:a16="http://schemas.microsoft.com/office/drawing/2014/main" id="{B301C14F-77E6-C94A-84C9-E22CDC352CD8}"/>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7/2025</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30368003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58CEF7-0887-7B42-B47B-250C6841DE84}"/>
              </a:ext>
            </a:extLst>
          </p:cNvPr>
          <p:cNvPicPr>
            <a:picLocks noChangeAspect="1"/>
          </p:cNvPicPr>
          <p:nvPr userDrawn="1"/>
        </p:nvPicPr>
        <p:blipFill>
          <a:blip r:embed="rId2"/>
          <a:stretch>
            <a:fillRect/>
          </a:stretch>
        </p:blipFill>
        <p:spPr>
          <a:xfrm>
            <a:off x="896914" y="656952"/>
            <a:ext cx="5199086" cy="5357765"/>
          </a:xfrm>
          <a:prstGeom prst="rect">
            <a:avLst/>
          </a:prstGeom>
        </p:spPr>
      </p:pic>
      <p:pic>
        <p:nvPicPr>
          <p:cNvPr id="6" name="Picture 5">
            <a:extLst>
              <a:ext uri="{FF2B5EF4-FFF2-40B4-BE49-F238E27FC236}">
                <a16:creationId xmlns:a16="http://schemas.microsoft.com/office/drawing/2014/main" id="{FAD07328-92F1-AE44-84A6-753113B2E401}"/>
              </a:ext>
            </a:extLst>
          </p:cNvPr>
          <p:cNvPicPr>
            <a:picLocks noChangeAspect="1"/>
          </p:cNvPicPr>
          <p:nvPr userDrawn="1"/>
        </p:nvPicPr>
        <p:blipFill>
          <a:blip r:embed="rId3"/>
          <a:stretch>
            <a:fillRect/>
          </a:stretch>
        </p:blipFill>
        <p:spPr>
          <a:xfrm>
            <a:off x="10044529" y="6390396"/>
            <a:ext cx="1829365" cy="137829"/>
          </a:xfrm>
          <a:prstGeom prst="rect">
            <a:avLst/>
          </a:prstGeom>
        </p:spPr>
      </p:pic>
      <p:pic>
        <p:nvPicPr>
          <p:cNvPr id="8" name="Picture 7">
            <a:extLst>
              <a:ext uri="{FF2B5EF4-FFF2-40B4-BE49-F238E27FC236}">
                <a16:creationId xmlns:a16="http://schemas.microsoft.com/office/drawing/2014/main" id="{77B95C89-311C-774B-9D64-C85090C431DA}"/>
              </a:ext>
            </a:extLst>
          </p:cNvPr>
          <p:cNvPicPr>
            <a:picLocks noChangeAspect="1"/>
          </p:cNvPicPr>
          <p:nvPr userDrawn="1"/>
        </p:nvPicPr>
        <p:blipFill>
          <a:blip r:embed="rId4"/>
          <a:stretch>
            <a:fillRect/>
          </a:stretch>
        </p:blipFill>
        <p:spPr>
          <a:xfrm>
            <a:off x="10064074" y="6389170"/>
            <a:ext cx="1845645" cy="139055"/>
          </a:xfrm>
          <a:prstGeom prst="rect">
            <a:avLst/>
          </a:prstGeom>
        </p:spPr>
      </p:pic>
      <p:sp>
        <p:nvSpPr>
          <p:cNvPr id="5" name="TextBox 4">
            <a:extLst>
              <a:ext uri="{FF2B5EF4-FFF2-40B4-BE49-F238E27FC236}">
                <a16:creationId xmlns:a16="http://schemas.microsoft.com/office/drawing/2014/main" id="{20CC819D-B3DF-364E-9730-6109B014DA6B}"/>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7/2025</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7973465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ksti + väri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6B5B71-A40D-5549-A13A-7CB75BB93BDA}"/>
              </a:ext>
            </a:extLst>
          </p:cNvPr>
          <p:cNvSpPr/>
          <p:nvPr userDrawn="1"/>
        </p:nvSpPr>
        <p:spPr>
          <a:xfrm>
            <a:off x="1" y="0"/>
            <a:ext cx="5637210" cy="6858000"/>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6554790" y="825500"/>
            <a:ext cx="4799012" cy="1231900"/>
          </a:xfrm>
        </p:spPr>
        <p:txBody>
          <a:bodyPr anchor="b"/>
          <a:lstStyle>
            <a:lvl1pPr>
              <a:defRPr sz="4000">
                <a:solidFill>
                  <a:srgbClr val="FF6464"/>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6553202"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EB220E73-8C75-5048-98BF-260DE1F5A70E}"/>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9" name="TextBox 8">
            <a:extLst>
              <a:ext uri="{FF2B5EF4-FFF2-40B4-BE49-F238E27FC236}">
                <a16:creationId xmlns:a16="http://schemas.microsoft.com/office/drawing/2014/main" id="{779BA364-C822-684E-8D17-FBD0E77C52C0}"/>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7/2025</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994065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i + väri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6B5B71-A40D-5549-A13A-7CB75BB93BDA}"/>
              </a:ext>
            </a:extLst>
          </p:cNvPr>
          <p:cNvSpPr/>
          <p:nvPr userDrawn="1"/>
        </p:nvSpPr>
        <p:spPr>
          <a:xfrm>
            <a:off x="6553202" y="0"/>
            <a:ext cx="5637210" cy="6858000"/>
          </a:xfrm>
          <a:prstGeom prst="rect">
            <a:avLst/>
          </a:prstGeom>
          <a:solidFill>
            <a:srgbClr val="00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7" y="825500"/>
            <a:ext cx="4799012" cy="1231900"/>
          </a:xfrm>
        </p:spPr>
        <p:txBody>
          <a:bodyPr anchor="b"/>
          <a:lstStyle>
            <a:lvl1pPr>
              <a:defRPr sz="4000">
                <a:solidFill>
                  <a:srgbClr val="002649"/>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199"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A30CA20D-D198-8249-B898-259BBC114CEB}"/>
              </a:ext>
            </a:extLst>
          </p:cNvPr>
          <p:cNvPicPr>
            <a:picLocks noChangeAspect="1"/>
          </p:cNvPicPr>
          <p:nvPr userDrawn="1"/>
        </p:nvPicPr>
        <p:blipFill>
          <a:blip r:embed="rId2"/>
          <a:stretch>
            <a:fillRect/>
          </a:stretch>
        </p:blipFill>
        <p:spPr>
          <a:xfrm>
            <a:off x="10044529" y="6390396"/>
            <a:ext cx="1829365" cy="137829"/>
          </a:xfrm>
          <a:prstGeom prst="rect">
            <a:avLst/>
          </a:prstGeom>
        </p:spPr>
      </p:pic>
      <p:sp>
        <p:nvSpPr>
          <p:cNvPr id="9" name="TextBox 8">
            <a:extLst>
              <a:ext uri="{FF2B5EF4-FFF2-40B4-BE49-F238E27FC236}">
                <a16:creationId xmlns:a16="http://schemas.microsoft.com/office/drawing/2014/main" id="{7DF89741-CE4D-E04E-BAEF-A2641E653D6E}"/>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7/2025</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4529268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ksti + kuvio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7F2DD6-10C4-034F-AA82-6EEC56B5A1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2248" t="47124" r="30113" b="2933"/>
          <a:stretch/>
        </p:blipFill>
        <p:spPr>
          <a:xfrm>
            <a:off x="-533400" y="-1"/>
            <a:ext cx="6170611" cy="6858001"/>
          </a:xfrm>
          <a:prstGeom prst="rect">
            <a:avLst/>
          </a:prstGeom>
        </p:spPr>
      </p:pic>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6554790" y="825500"/>
            <a:ext cx="4799012" cy="1231900"/>
          </a:xfrm>
        </p:spPr>
        <p:txBody>
          <a:bodyPr anchor="b"/>
          <a:lstStyle>
            <a:lvl1pPr>
              <a:defRPr sz="4000">
                <a:solidFill>
                  <a:srgbClr val="FF6464"/>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6553202"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EB220E73-8C75-5048-98BF-260DE1F5A70E}"/>
              </a:ext>
            </a:extLst>
          </p:cNvPr>
          <p:cNvPicPr>
            <a:picLocks noChangeAspect="1"/>
          </p:cNvPicPr>
          <p:nvPr userDrawn="1"/>
        </p:nvPicPr>
        <p:blipFill>
          <a:blip r:embed="rId3"/>
          <a:stretch>
            <a:fillRect/>
          </a:stretch>
        </p:blipFill>
        <p:spPr>
          <a:xfrm>
            <a:off x="10064074" y="6389170"/>
            <a:ext cx="1845645" cy="139055"/>
          </a:xfrm>
          <a:prstGeom prst="rect">
            <a:avLst/>
          </a:prstGeom>
        </p:spPr>
      </p:pic>
    </p:spTree>
    <p:extLst>
      <p:ext uri="{BB962C8B-B14F-4D97-AF65-F5344CB8AC3E}">
        <p14:creationId xmlns:p14="http://schemas.microsoft.com/office/powerpoint/2010/main" val="4982236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ksti + kuvio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FAACA4-7C56-F040-B12A-A84B400211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7094" t="29308" r="34648" b="36845"/>
          <a:stretch/>
        </p:blipFill>
        <p:spPr>
          <a:xfrm>
            <a:off x="7392989" y="0"/>
            <a:ext cx="4799011" cy="6858000"/>
          </a:xfrm>
          <a:prstGeom prst="rect">
            <a:avLst/>
          </a:prstGeom>
        </p:spPr>
      </p:pic>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7" y="825500"/>
            <a:ext cx="5502956" cy="1231900"/>
          </a:xfrm>
        </p:spPr>
        <p:txBody>
          <a:bodyPr anchor="b"/>
          <a:lstStyle>
            <a:lvl1pPr>
              <a:defRPr sz="4000">
                <a:solidFill>
                  <a:srgbClr val="002649"/>
                </a:solidFill>
                <a:latin typeface="Canela Medium" pitchFamily="2" charset="77"/>
              </a:defRPr>
            </a:lvl1pPr>
          </a:lstStyle>
          <a:p>
            <a:r>
              <a:rPr lang="en-GB" dirty="0"/>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198" y="2352675"/>
            <a:ext cx="5504620"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A30CA20D-D198-8249-B898-259BBC114CEB}"/>
              </a:ext>
            </a:extLst>
          </p:cNvPr>
          <p:cNvPicPr>
            <a:picLocks noChangeAspect="1"/>
          </p:cNvPicPr>
          <p:nvPr userDrawn="1"/>
        </p:nvPicPr>
        <p:blipFill>
          <a:blip r:embed="rId3"/>
          <a:stretch>
            <a:fillRect/>
          </a:stretch>
        </p:blipFill>
        <p:spPr>
          <a:xfrm>
            <a:off x="10044529" y="6390396"/>
            <a:ext cx="1829365" cy="137829"/>
          </a:xfrm>
          <a:prstGeom prst="rect">
            <a:avLst/>
          </a:prstGeom>
        </p:spPr>
      </p:pic>
      <p:sp>
        <p:nvSpPr>
          <p:cNvPr id="9" name="TextBox 8">
            <a:extLst>
              <a:ext uri="{FF2B5EF4-FFF2-40B4-BE49-F238E27FC236}">
                <a16:creationId xmlns:a16="http://schemas.microsoft.com/office/drawing/2014/main" id="{97077C2A-5274-BA48-8A26-EB54AEA1FC6C}"/>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7/2025</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13458150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Kuva + nostoteksti">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EF58508-655F-4D48-B6E9-C52726C90048}"/>
              </a:ext>
            </a:extLst>
          </p:cNvPr>
          <p:cNvSpPr>
            <a:spLocks noGrp="1"/>
          </p:cNvSpPr>
          <p:nvPr>
            <p:ph type="pic" sz="quarter" idx="13"/>
          </p:nvPr>
        </p:nvSpPr>
        <p:spPr>
          <a:xfrm>
            <a:off x="0" y="0"/>
            <a:ext cx="12192000" cy="6858000"/>
          </a:xfrm>
        </p:spPr>
        <p:txBody>
          <a:bodyPr/>
          <a:lstStyle/>
          <a:p>
            <a:r>
              <a:rPr lang="en-GB"/>
              <a:t>Click icon to add picture</a:t>
            </a:r>
            <a:endParaRPr lang="en-FI"/>
          </a:p>
        </p:txBody>
      </p:sp>
      <p:pic>
        <p:nvPicPr>
          <p:cNvPr id="8" name="Picture 7">
            <a:extLst>
              <a:ext uri="{FF2B5EF4-FFF2-40B4-BE49-F238E27FC236}">
                <a16:creationId xmlns:a16="http://schemas.microsoft.com/office/drawing/2014/main" id="{7B777BDE-513D-9D45-865F-385EFC00C1C1}"/>
              </a:ext>
            </a:extLst>
          </p:cNvPr>
          <p:cNvPicPr>
            <a:picLocks noChangeAspect="1"/>
          </p:cNvPicPr>
          <p:nvPr userDrawn="1"/>
        </p:nvPicPr>
        <p:blipFill>
          <a:blip r:embed="rId2"/>
          <a:stretch>
            <a:fillRect/>
          </a:stretch>
        </p:blipFill>
        <p:spPr>
          <a:xfrm>
            <a:off x="9670209" y="6361182"/>
            <a:ext cx="2217130" cy="167044"/>
          </a:xfrm>
          <a:prstGeom prst="rect">
            <a:avLst/>
          </a:prstGeom>
        </p:spPr>
      </p:pic>
      <p:sp>
        <p:nvSpPr>
          <p:cNvPr id="10" name="Title 1">
            <a:extLst>
              <a:ext uri="{FF2B5EF4-FFF2-40B4-BE49-F238E27FC236}">
                <a16:creationId xmlns:a16="http://schemas.microsoft.com/office/drawing/2014/main" id="{22CD0953-7CA8-4F47-8139-D5CAF8F8C64B}"/>
              </a:ext>
            </a:extLst>
          </p:cNvPr>
          <p:cNvSpPr>
            <a:spLocks noGrp="1"/>
          </p:cNvSpPr>
          <p:nvPr>
            <p:ph type="ctrTitle"/>
          </p:nvPr>
        </p:nvSpPr>
        <p:spPr>
          <a:xfrm>
            <a:off x="1524000" y="2235200"/>
            <a:ext cx="9144000" cy="2387600"/>
          </a:xfrm>
        </p:spPr>
        <p:txBody>
          <a:bodyPr anchor="b"/>
          <a:lstStyle>
            <a:lvl1pPr algn="ctr">
              <a:defRPr sz="8500">
                <a:solidFill>
                  <a:schemeClr val="bg1"/>
                </a:solidFill>
                <a:latin typeface="Clattering" pitchFamily="2" charset="0"/>
              </a:defRPr>
            </a:lvl1pPr>
          </a:lstStyle>
          <a:p>
            <a:r>
              <a:rPr lang="en-GB"/>
              <a:t>Click to edit Master title style</a:t>
            </a:r>
            <a:endParaRPr lang="en-FI" dirty="0"/>
          </a:p>
        </p:txBody>
      </p:sp>
    </p:spTree>
    <p:extLst>
      <p:ext uri="{BB962C8B-B14F-4D97-AF65-F5344CB8AC3E}">
        <p14:creationId xmlns:p14="http://schemas.microsoft.com/office/powerpoint/2010/main" val="11939596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oppu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4707AA-FEB5-B543-868E-5C071A4BB7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883" t="58907" r="40621" b="4554"/>
          <a:stretch/>
        </p:blipFill>
        <p:spPr>
          <a:xfrm>
            <a:off x="-4" y="0"/>
            <a:ext cx="12192000" cy="6858000"/>
          </a:xfrm>
          <a:prstGeom prst="rect">
            <a:avLst/>
          </a:prstGeom>
        </p:spPr>
      </p:pic>
      <p:pic>
        <p:nvPicPr>
          <p:cNvPr id="17" name="Picture 16">
            <a:extLst>
              <a:ext uri="{FF2B5EF4-FFF2-40B4-BE49-F238E27FC236}">
                <a16:creationId xmlns:a16="http://schemas.microsoft.com/office/drawing/2014/main" id="{0B9E11F6-8AE3-2141-95F1-45E4ECCC352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8624"/>
          <a:stretch/>
        </p:blipFill>
        <p:spPr>
          <a:xfrm>
            <a:off x="3632200" y="-3255264"/>
            <a:ext cx="2463800" cy="1228656"/>
          </a:xfrm>
          <a:prstGeom prst="rect">
            <a:avLst/>
          </a:prstGeom>
        </p:spPr>
      </p:pic>
      <p:pic>
        <p:nvPicPr>
          <p:cNvPr id="8" name="Picture 7">
            <a:extLst>
              <a:ext uri="{FF2B5EF4-FFF2-40B4-BE49-F238E27FC236}">
                <a16:creationId xmlns:a16="http://schemas.microsoft.com/office/drawing/2014/main" id="{06AD04DD-053B-EF42-951B-A77D7F276FF8}"/>
              </a:ext>
            </a:extLst>
          </p:cNvPr>
          <p:cNvPicPr>
            <a:picLocks noChangeAspect="1"/>
          </p:cNvPicPr>
          <p:nvPr userDrawn="1"/>
        </p:nvPicPr>
        <p:blipFill>
          <a:blip r:embed="rId4"/>
          <a:stretch>
            <a:fillRect/>
          </a:stretch>
        </p:blipFill>
        <p:spPr>
          <a:xfrm>
            <a:off x="3299508" y="3063993"/>
            <a:ext cx="5592983" cy="421389"/>
          </a:xfrm>
          <a:prstGeom prst="rect">
            <a:avLst/>
          </a:prstGeom>
        </p:spPr>
      </p:pic>
      <p:sp>
        <p:nvSpPr>
          <p:cNvPr id="5" name="TextBox 4">
            <a:extLst>
              <a:ext uri="{FF2B5EF4-FFF2-40B4-BE49-F238E27FC236}">
                <a16:creationId xmlns:a16="http://schemas.microsoft.com/office/drawing/2014/main" id="{E769008E-7E94-884C-9CD1-46E94B5FFC1B}"/>
              </a:ext>
            </a:extLst>
          </p:cNvPr>
          <p:cNvSpPr txBox="1"/>
          <p:nvPr userDrawn="1"/>
        </p:nvSpPr>
        <p:spPr>
          <a:xfrm>
            <a:off x="3839978" y="3696739"/>
            <a:ext cx="4512039" cy="369332"/>
          </a:xfrm>
          <a:prstGeom prst="rect">
            <a:avLst/>
          </a:prstGeom>
          <a:noFill/>
        </p:spPr>
        <p:txBody>
          <a:bodyPr wrap="square" rtlCol="0">
            <a:spAutoFit/>
          </a:bodyPr>
          <a:lstStyle/>
          <a:p>
            <a:pPr algn="ctr"/>
            <a:r>
              <a:rPr lang="en-GB" b="0" i="0" dirty="0">
                <a:solidFill>
                  <a:schemeClr val="bg1"/>
                </a:solidFill>
                <a:latin typeface="Neue Haas Unica W1G" panose="020B0504030206020203" pitchFamily="34" charset="0"/>
              </a:rPr>
              <a:t>A</a:t>
            </a:r>
            <a:r>
              <a:rPr lang="en-FI" b="0" i="0" dirty="0">
                <a:solidFill>
                  <a:schemeClr val="bg1"/>
                </a:solidFill>
                <a:latin typeface="Neue Haas Unica W1G" panose="020B0504030206020203" pitchFamily="34" charset="0"/>
              </a:rPr>
              <a:t>ikakausmedia.fi  │  Mediakortit.fi</a:t>
            </a:r>
          </a:p>
        </p:txBody>
      </p:sp>
      <p:sp>
        <p:nvSpPr>
          <p:cNvPr id="20" name="TextBox 19">
            <a:extLst>
              <a:ext uri="{FF2B5EF4-FFF2-40B4-BE49-F238E27FC236}">
                <a16:creationId xmlns:a16="http://schemas.microsoft.com/office/drawing/2014/main" id="{2179479C-0F44-7A45-AA75-6A858C230627}"/>
              </a:ext>
            </a:extLst>
          </p:cNvPr>
          <p:cNvSpPr txBox="1"/>
          <p:nvPr userDrawn="1"/>
        </p:nvSpPr>
        <p:spPr>
          <a:xfrm>
            <a:off x="3839977" y="5124716"/>
            <a:ext cx="4512039" cy="292388"/>
          </a:xfrm>
          <a:prstGeom prst="rect">
            <a:avLst/>
          </a:prstGeom>
          <a:noFill/>
        </p:spPr>
        <p:txBody>
          <a:bodyPr wrap="square" rtlCol="0">
            <a:spAutoFit/>
          </a:bodyPr>
          <a:lstStyle/>
          <a:p>
            <a:pPr algn="ctr"/>
            <a:r>
              <a:rPr lang="fi-FI" sz="1300" b="0" i="0" dirty="0">
                <a:solidFill>
                  <a:schemeClr val="bg1"/>
                </a:solidFill>
                <a:latin typeface="Neue Haas Unica W1G" panose="020B0504030206020203" pitchFamily="34" charset="0"/>
              </a:rPr>
              <a:t>@</a:t>
            </a:r>
            <a:r>
              <a:rPr lang="fi-FI" sz="1300" b="0" i="0" dirty="0" err="1">
                <a:solidFill>
                  <a:schemeClr val="bg1"/>
                </a:solidFill>
                <a:latin typeface="Neue Haas Unica W1G" panose="020B0504030206020203" pitchFamily="34" charset="0"/>
              </a:rPr>
              <a:t>aikakausmedia</a:t>
            </a:r>
            <a:endParaRPr lang="en-FI" sz="1300" b="0" i="0" dirty="0">
              <a:solidFill>
                <a:schemeClr val="bg1"/>
              </a:solidFill>
              <a:latin typeface="Neue Haas Unica W1G" panose="020B0504030206020203" pitchFamily="34" charset="0"/>
            </a:endParaRPr>
          </a:p>
        </p:txBody>
      </p:sp>
      <p:grpSp>
        <p:nvGrpSpPr>
          <p:cNvPr id="6" name="Group 5">
            <a:extLst>
              <a:ext uri="{FF2B5EF4-FFF2-40B4-BE49-F238E27FC236}">
                <a16:creationId xmlns:a16="http://schemas.microsoft.com/office/drawing/2014/main" id="{9A44D7FF-BE6B-575B-F81F-FF72128B84AA}"/>
              </a:ext>
            </a:extLst>
          </p:cNvPr>
          <p:cNvGrpSpPr/>
          <p:nvPr userDrawn="1"/>
        </p:nvGrpSpPr>
        <p:grpSpPr>
          <a:xfrm>
            <a:off x="5061577" y="4706264"/>
            <a:ext cx="2068842" cy="236236"/>
            <a:chOff x="5061577" y="4706264"/>
            <a:chExt cx="2068842" cy="236236"/>
          </a:xfrm>
        </p:grpSpPr>
        <p:pic>
          <p:nvPicPr>
            <p:cNvPr id="10" name="Picture 9">
              <a:extLst>
                <a:ext uri="{FF2B5EF4-FFF2-40B4-BE49-F238E27FC236}">
                  <a16:creationId xmlns:a16="http://schemas.microsoft.com/office/drawing/2014/main" id="{83180180-65CA-C447-8C72-468BD897547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479458" y="4706264"/>
              <a:ext cx="236236" cy="236236"/>
            </a:xfrm>
            <a:prstGeom prst="rect">
              <a:avLst/>
            </a:prstGeom>
          </p:spPr>
        </p:pic>
        <p:pic>
          <p:nvPicPr>
            <p:cNvPr id="12" name="Picture 11">
              <a:extLst>
                <a:ext uri="{FF2B5EF4-FFF2-40B4-BE49-F238E27FC236}">
                  <a16:creationId xmlns:a16="http://schemas.microsoft.com/office/drawing/2014/main" id="{E32B75A8-6F21-094A-8E16-782F041E0D8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246443" y="4723592"/>
              <a:ext cx="218908" cy="218908"/>
            </a:xfrm>
            <a:prstGeom prst="rect">
              <a:avLst/>
            </a:prstGeom>
          </p:spPr>
        </p:pic>
        <p:pic>
          <p:nvPicPr>
            <p:cNvPr id="13" name="Picture 12">
              <a:extLst>
                <a:ext uri="{FF2B5EF4-FFF2-40B4-BE49-F238E27FC236}">
                  <a16:creationId xmlns:a16="http://schemas.microsoft.com/office/drawing/2014/main" id="{AACF252A-53B3-4E41-ADE1-608604DED92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598682" y="4737165"/>
              <a:ext cx="205335" cy="205335"/>
            </a:xfrm>
            <a:prstGeom prst="rect">
              <a:avLst/>
            </a:prstGeom>
          </p:spPr>
        </p:pic>
        <p:pic>
          <p:nvPicPr>
            <p:cNvPr id="15" name="Picture 14">
              <a:extLst>
                <a:ext uri="{FF2B5EF4-FFF2-40B4-BE49-F238E27FC236}">
                  <a16:creationId xmlns:a16="http://schemas.microsoft.com/office/drawing/2014/main" id="{94B2E6FB-847A-C846-A69F-4C41DF40A214}"/>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061577" y="4732519"/>
              <a:ext cx="296937" cy="209981"/>
            </a:xfrm>
            <a:prstGeom prst="rect">
              <a:avLst/>
            </a:prstGeom>
          </p:spPr>
        </p:pic>
        <p:pic>
          <p:nvPicPr>
            <p:cNvPr id="18" name="Picture 17">
              <a:extLst>
                <a:ext uri="{FF2B5EF4-FFF2-40B4-BE49-F238E27FC236}">
                  <a16:creationId xmlns:a16="http://schemas.microsoft.com/office/drawing/2014/main" id="{182C750E-8E6B-7E44-9F33-2740B3FE5F6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6937348" y="4736510"/>
              <a:ext cx="193071" cy="193071"/>
            </a:xfrm>
            <a:prstGeom prst="rect">
              <a:avLst/>
            </a:prstGeom>
          </p:spPr>
        </p:pic>
        <p:pic>
          <p:nvPicPr>
            <p:cNvPr id="3" name="Picture 2" descr="A white butterfly on a black background&#10;&#10;AI-generated content may be incorrect.">
              <a:extLst>
                <a:ext uri="{FF2B5EF4-FFF2-40B4-BE49-F238E27FC236}">
                  <a16:creationId xmlns:a16="http://schemas.microsoft.com/office/drawing/2014/main" id="{2323F207-F2D7-23A4-0B80-5DCB0B4CBD3C}"/>
                </a:ext>
              </a:extLst>
            </p:cNvPr>
            <p:cNvPicPr>
              <a:picLocks noChangeAspect="1"/>
            </p:cNvPicPr>
            <p:nvPr userDrawn="1"/>
          </p:nvPicPr>
          <p:blipFill>
            <a:blip r:embed="rId10"/>
            <a:stretch>
              <a:fillRect/>
            </a:stretch>
          </p:blipFill>
          <p:spPr>
            <a:xfrm>
              <a:off x="5856688" y="4723592"/>
              <a:ext cx="248760" cy="218908"/>
            </a:xfrm>
            <a:prstGeom prst="rect">
              <a:avLst/>
            </a:prstGeom>
          </p:spPr>
        </p:pic>
      </p:grpSp>
    </p:spTree>
    <p:extLst>
      <p:ext uri="{BB962C8B-B14F-4D97-AF65-F5344CB8AC3E}">
        <p14:creationId xmlns:p14="http://schemas.microsoft.com/office/powerpoint/2010/main" val="3132858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_Kansi">
    <p:spTree>
      <p:nvGrpSpPr>
        <p:cNvPr id="1" name=""/>
        <p:cNvGrpSpPr/>
        <p:nvPr/>
      </p:nvGrpSpPr>
      <p:grpSpPr>
        <a:xfrm>
          <a:off x="0" y="0"/>
          <a:ext cx="0" cy="0"/>
          <a:chOff x="0" y="0"/>
          <a:chExt cx="0" cy="0"/>
        </a:xfrm>
      </p:grpSpPr>
      <p:pic>
        <p:nvPicPr>
          <p:cNvPr id="4" name="Picture 3" descr="A person wearing glasses and a scarf looking at a phone&#10;&#10;AI-generated content may be incorrect.">
            <a:extLst>
              <a:ext uri="{FF2B5EF4-FFF2-40B4-BE49-F238E27FC236}">
                <a16:creationId xmlns:a16="http://schemas.microsoft.com/office/drawing/2014/main" id="{F1271EFC-1C07-AEEB-CBDF-C727BD6804B2}"/>
              </a:ext>
            </a:extLst>
          </p:cNvPr>
          <p:cNvPicPr>
            <a:picLocks noChangeAspect="1"/>
          </p:cNvPicPr>
          <p:nvPr userDrawn="1"/>
        </p:nvPicPr>
        <p:blipFill>
          <a:blip r:embed="rId2"/>
          <a:srcRect t="3635" r="3635"/>
          <a:stretch/>
        </p:blipFill>
        <p:spPr>
          <a:xfrm>
            <a:off x="-13577" y="0"/>
            <a:ext cx="12205577" cy="6850379"/>
          </a:xfrm>
          <a:prstGeom prst="rect">
            <a:avLst/>
          </a:prstGeom>
        </p:spPr>
      </p:pic>
      <p:pic>
        <p:nvPicPr>
          <p:cNvPr id="2" name="Picture 1" descr="A colorful lines on a black background&#10;&#10;Description automatically generated">
            <a:extLst>
              <a:ext uri="{FF2B5EF4-FFF2-40B4-BE49-F238E27FC236}">
                <a16:creationId xmlns:a16="http://schemas.microsoft.com/office/drawing/2014/main" id="{596D54D8-33E0-BB40-6C44-4C7AF45BEB9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434" y="1219532"/>
            <a:ext cx="6219958" cy="3579577"/>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79454"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Elokuu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21088"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2908047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Kansi">
    <p:spTree>
      <p:nvGrpSpPr>
        <p:cNvPr id="1" name=""/>
        <p:cNvGrpSpPr/>
        <p:nvPr/>
      </p:nvGrpSpPr>
      <p:grpSpPr>
        <a:xfrm>
          <a:off x="0" y="0"/>
          <a:ext cx="0" cy="0"/>
          <a:chOff x="0" y="0"/>
          <a:chExt cx="0" cy="0"/>
        </a:xfrm>
      </p:grpSpPr>
      <p:pic>
        <p:nvPicPr>
          <p:cNvPr id="3" name="Picture 2" descr="A person in a pink dress holding a phone&#10;&#10;Description automatically generated">
            <a:extLst>
              <a:ext uri="{FF2B5EF4-FFF2-40B4-BE49-F238E27FC236}">
                <a16:creationId xmlns:a16="http://schemas.microsoft.com/office/drawing/2014/main" id="{649B49BB-ECA4-A856-AA7E-03DF913B636C}"/>
              </a:ext>
            </a:extLst>
          </p:cNvPr>
          <p:cNvPicPr>
            <a:picLocks noChangeAspect="1"/>
          </p:cNvPicPr>
          <p:nvPr userDrawn="1"/>
        </p:nvPicPr>
        <p:blipFill>
          <a:blip r:embed="rId2"/>
          <a:stretch>
            <a:fillRect/>
          </a:stretch>
        </p:blipFill>
        <p:spPr>
          <a:xfrm>
            <a:off x="-54428" y="-31977"/>
            <a:ext cx="12268200" cy="6900863"/>
          </a:xfrm>
          <a:prstGeom prst="rect">
            <a:avLst/>
          </a:prstGeom>
        </p:spPr>
      </p:pic>
      <p:pic>
        <p:nvPicPr>
          <p:cNvPr id="4" name="Picture 3" descr="A blue and yellow lines on a black background&#10;&#10;Description automatically generated">
            <a:extLst>
              <a:ext uri="{FF2B5EF4-FFF2-40B4-BE49-F238E27FC236}">
                <a16:creationId xmlns:a16="http://schemas.microsoft.com/office/drawing/2014/main" id="{AB2984BF-1E0A-C52A-F530-38885FF07F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5933224" y="1208282"/>
            <a:ext cx="6278324" cy="3590828"/>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Kesäkuu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624880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6_Kansi">
    <p:spTree>
      <p:nvGrpSpPr>
        <p:cNvPr id="1" name=""/>
        <p:cNvGrpSpPr/>
        <p:nvPr/>
      </p:nvGrpSpPr>
      <p:grpSpPr>
        <a:xfrm>
          <a:off x="0" y="0"/>
          <a:ext cx="0" cy="0"/>
          <a:chOff x="0" y="0"/>
          <a:chExt cx="0" cy="0"/>
        </a:xfrm>
      </p:grpSpPr>
      <p:pic>
        <p:nvPicPr>
          <p:cNvPr id="6" name="Picture 5" descr="Two women sitting on a bench&#10;&#10;AI-generated content may be incorrect.">
            <a:extLst>
              <a:ext uri="{FF2B5EF4-FFF2-40B4-BE49-F238E27FC236}">
                <a16:creationId xmlns:a16="http://schemas.microsoft.com/office/drawing/2014/main" id="{B1EA2A6F-0EEB-5552-D801-DED561ADEEBB}"/>
              </a:ext>
            </a:extLst>
          </p:cNvPr>
          <p:cNvPicPr>
            <a:picLocks noChangeAspect="1"/>
          </p:cNvPicPr>
          <p:nvPr userDrawn="1"/>
        </p:nvPicPr>
        <p:blipFill>
          <a:blip r:embed="rId2"/>
          <a:srcRect l="7592" t="5567" b="2173"/>
          <a:stretch>
            <a:fillRect/>
          </a:stretch>
        </p:blipFill>
        <p:spPr>
          <a:xfrm>
            <a:off x="0" y="0"/>
            <a:ext cx="12211548" cy="6858000"/>
          </a:xfrm>
          <a:prstGeom prst="rect">
            <a:avLst/>
          </a:prstGeom>
        </p:spPr>
      </p:pic>
      <p:pic>
        <p:nvPicPr>
          <p:cNvPr id="4" name="Picture 3" descr="A blue and yellow lines on a black background&#10;&#10;Description automatically generated">
            <a:extLst>
              <a:ext uri="{FF2B5EF4-FFF2-40B4-BE49-F238E27FC236}">
                <a16:creationId xmlns:a16="http://schemas.microsoft.com/office/drawing/2014/main" id="{AB2984BF-1E0A-C52A-F530-38885FF07F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5933224" y="1208282"/>
            <a:ext cx="6278324" cy="3590828"/>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355998"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Heinäkuu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3770141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Kansi">
    <p:spTree>
      <p:nvGrpSpPr>
        <p:cNvPr id="1" name=""/>
        <p:cNvGrpSpPr/>
        <p:nvPr/>
      </p:nvGrpSpPr>
      <p:grpSpPr>
        <a:xfrm>
          <a:off x="0" y="0"/>
          <a:ext cx="0" cy="0"/>
          <a:chOff x="0" y="0"/>
          <a:chExt cx="0" cy="0"/>
        </a:xfrm>
      </p:grpSpPr>
      <p:pic>
        <p:nvPicPr>
          <p:cNvPr id="5" name="Picture 4" descr="A person sitting on a tree trunk reading a book&#10;&#10;Description automatically generated">
            <a:extLst>
              <a:ext uri="{FF2B5EF4-FFF2-40B4-BE49-F238E27FC236}">
                <a16:creationId xmlns:a16="http://schemas.microsoft.com/office/drawing/2014/main" id="{64674690-556F-AE7E-6477-306D855A34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descr="A blue and yellow lines on a black background&#10;&#10;Description automatically generated">
            <a:extLst>
              <a:ext uri="{FF2B5EF4-FFF2-40B4-BE49-F238E27FC236}">
                <a16:creationId xmlns:a16="http://schemas.microsoft.com/office/drawing/2014/main" id="{AB2984BF-1E0A-C52A-F530-38885FF07F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5933224" y="1208282"/>
            <a:ext cx="6278324" cy="3590828"/>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Kesäkuu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3177802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Kansi">
    <p:spTree>
      <p:nvGrpSpPr>
        <p:cNvPr id="1" name=""/>
        <p:cNvGrpSpPr/>
        <p:nvPr/>
      </p:nvGrpSpPr>
      <p:grpSpPr>
        <a:xfrm>
          <a:off x="0" y="0"/>
          <a:ext cx="0" cy="0"/>
          <a:chOff x="0" y="0"/>
          <a:chExt cx="0" cy="0"/>
        </a:xfrm>
      </p:grpSpPr>
      <p:pic>
        <p:nvPicPr>
          <p:cNvPr id="3" name="Picture 2" descr="A person using a cell phone&#10;&#10;AI-generated content may be incorrect.">
            <a:extLst>
              <a:ext uri="{FF2B5EF4-FFF2-40B4-BE49-F238E27FC236}">
                <a16:creationId xmlns:a16="http://schemas.microsoft.com/office/drawing/2014/main" id="{1C092B88-5501-DB32-495D-90AC2FCA7F31}"/>
              </a:ext>
            </a:extLst>
          </p:cNvPr>
          <p:cNvPicPr>
            <a:picLocks noChangeAspect="1"/>
          </p:cNvPicPr>
          <p:nvPr userDrawn="1"/>
        </p:nvPicPr>
        <p:blipFill>
          <a:blip r:embed="rId2"/>
          <a:srcRect l="14384" t="14384"/>
          <a:stretch/>
        </p:blipFill>
        <p:spPr>
          <a:xfrm>
            <a:off x="0" y="0"/>
            <a:ext cx="12192000" cy="6858000"/>
          </a:xfrm>
          <a:prstGeom prst="rect">
            <a:avLst/>
          </a:prstGeom>
        </p:spPr>
      </p:pic>
      <p:pic>
        <p:nvPicPr>
          <p:cNvPr id="4" name="Picture 3" descr="A blue and yellow lines on a black background&#10;&#10;Description automatically generated">
            <a:extLst>
              <a:ext uri="{FF2B5EF4-FFF2-40B4-BE49-F238E27FC236}">
                <a16:creationId xmlns:a16="http://schemas.microsoft.com/office/drawing/2014/main" id="{AB2984BF-1E0A-C52A-F530-38885FF07F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5933224" y="1208282"/>
            <a:ext cx="6278324" cy="3590828"/>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Kesäkuu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363815827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649EBF-CEF6-E44B-B0A4-3E1C327906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D4CA5092-7646-5547-A70B-476FB07267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Tree>
    <p:extLst>
      <p:ext uri="{BB962C8B-B14F-4D97-AF65-F5344CB8AC3E}">
        <p14:creationId xmlns:p14="http://schemas.microsoft.com/office/powerpoint/2010/main" val="2203652854"/>
      </p:ext>
    </p:extLst>
  </p:cSld>
  <p:clrMap bg1="lt1" tx1="dk1" bg2="lt2" tx2="dk2" accent1="accent1" accent2="accent2" accent3="accent3" accent4="accent4" accent5="accent5" accent6="accent6" hlink="hlink" folHlink="folHlink"/>
  <p:sldLayoutIdLst>
    <p:sldLayoutId id="2147483649" r:id="rId1"/>
    <p:sldLayoutId id="2147483688" r:id="rId2"/>
    <p:sldLayoutId id="2147483703" r:id="rId3"/>
    <p:sldLayoutId id="2147483701" r:id="rId4"/>
    <p:sldLayoutId id="2147483702" r:id="rId5"/>
    <p:sldLayoutId id="2147483690" r:id="rId6"/>
    <p:sldLayoutId id="2147483705" r:id="rId7"/>
    <p:sldLayoutId id="2147483693" r:id="rId8"/>
    <p:sldLayoutId id="2147483700" r:id="rId9"/>
    <p:sldLayoutId id="2147483699" r:id="rId10"/>
    <p:sldLayoutId id="2147483691" r:id="rId11"/>
    <p:sldLayoutId id="2147483704" r:id="rId12"/>
    <p:sldLayoutId id="2147483697" r:id="rId13"/>
    <p:sldLayoutId id="2147483698" r:id="rId14"/>
    <p:sldLayoutId id="2147483696" r:id="rId15"/>
    <p:sldLayoutId id="2147483692" r:id="rId16"/>
    <p:sldLayoutId id="2147483689" r:id="rId17"/>
    <p:sldLayoutId id="2147483660" r:id="rId18"/>
    <p:sldLayoutId id="2147483654" r:id="rId19"/>
    <p:sldLayoutId id="2147483677" r:id="rId20"/>
    <p:sldLayoutId id="2147483679" r:id="rId21"/>
    <p:sldLayoutId id="2147483663" r:id="rId22"/>
    <p:sldLayoutId id="2147483686" r:id="rId23"/>
    <p:sldLayoutId id="2147483687" r:id="rId24"/>
    <p:sldLayoutId id="2147483667" r:id="rId25"/>
    <p:sldLayoutId id="2147483676" r:id="rId26"/>
    <p:sldLayoutId id="2147483664" r:id="rId27"/>
    <p:sldLayoutId id="2147483680" r:id="rId28"/>
    <p:sldLayoutId id="2147483678" r:id="rId29"/>
    <p:sldLayoutId id="2147483684" r:id="rId30"/>
    <p:sldLayoutId id="2147483661" r:id="rId31"/>
    <p:sldLayoutId id="2147483681" r:id="rId32"/>
    <p:sldLayoutId id="2147483683" r:id="rId33"/>
    <p:sldLayoutId id="2147483682" r:id="rId34"/>
    <p:sldLayoutId id="2147483662" r:id="rId35"/>
    <p:sldLayoutId id="2147483665" r:id="rId36"/>
    <p:sldLayoutId id="2147483657" r:id="rId37"/>
    <p:sldLayoutId id="2147483674" r:id="rId38"/>
    <p:sldLayoutId id="2147483666" r:id="rId39"/>
    <p:sldLayoutId id="2147483675" r:id="rId40"/>
    <p:sldLayoutId id="2147483670" r:id="rId41"/>
    <p:sldLayoutId id="2147483668" r:id="rId42"/>
    <p:sldLayoutId id="2147483669" r:id="rId43"/>
    <p:sldLayoutId id="2147483672" r:id="rId44"/>
    <p:sldLayoutId id="2147483673" r:id="rId45"/>
    <p:sldLayoutId id="2147483655" r:id="rId46"/>
    <p:sldLayoutId id="2147483671" r:id="rId47"/>
  </p:sldLayoutIdLst>
  <p:hf sldNum="0" hdr="0" ftr="0"/>
  <p:txStyles>
    <p:titleStyle>
      <a:lvl1pPr algn="l" defTabSz="914400" rtl="0" eaLnBrk="1" latinLnBrk="0" hangingPunct="1">
        <a:lnSpc>
          <a:spcPct val="90000"/>
        </a:lnSpc>
        <a:spcBef>
          <a:spcPct val="0"/>
        </a:spcBef>
        <a:buNone/>
        <a:defRPr sz="4400" b="0" i="0" kern="1200">
          <a:solidFill>
            <a:schemeClr val="tx2"/>
          </a:solidFill>
          <a:latin typeface="Canela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Neue Haas Unica W1G Light" panose="020B0404030206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Neue Haas Unica W1G Light" panose="020B0404030206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xml"/><Relationship Id="rId1" Type="http://schemas.openxmlformats.org/officeDocument/2006/relationships/slideLayout" Target="../slideLayouts/slideLayout37.xml"/><Relationship Id="rId5" Type="http://schemas.openxmlformats.org/officeDocument/2006/relationships/image" Target="../media/image33.emf"/><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2" Type="http://schemas.openxmlformats.org/officeDocument/2006/relationships/hyperlink" Target="https://www.aikakausmedia.fi/ajankohtaista/ajankohtaista-aikakausmedioista/2023/facebook-muutti-kaytantoaan-tykkaajamaaran-ilmoittamisessa-nain-se-nakyy-someseurannassa/" TargetMode="Externa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hyperlink" Target="https://www.aikakausmedia.fi/ajankohtaista/ajankohtaista-aikakausmedioista/2025/tiedote-aikakausmedia-rahoittaa-jalleen-alaa-hyodyttavia-tutkimuksia-jaossa-yhteensa-30-000-euroa/" TargetMode="External"/><Relationship Id="rId2" Type="http://schemas.openxmlformats.org/officeDocument/2006/relationships/notesSlide" Target="../notesSlides/notesSlide12.xml"/><Relationship Id="rId1" Type="http://schemas.openxmlformats.org/officeDocument/2006/relationships/slideLayout" Target="../slideLayouts/slideLayout38.xml"/><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www.aikakausmedia.fi/ajankohtaista/ajankohtaista-aikakausmedioista/2025/suurin-osa-aikakausmedioiden-tuloista-tulee-lukijoilta-vuonna-2024-tilaustuotot-olivat-193-7-miljoonaa/" TargetMode="Externa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3" Type="http://schemas.openxmlformats.org/officeDocument/2006/relationships/hyperlink" Target="https://www.aikakausmedia.fi/ajankohtaista/ajankohtaista-aikakausmedioista/2025/vuoden-aikakausmediatoimittaja-mari-pihlajaniemi-luontojutuissa-toimittaja-kuuntelee-mita-luonnolla-on-sanottavanaan/" TargetMode="External"/><Relationship Id="rId2" Type="http://schemas.openxmlformats.org/officeDocument/2006/relationships/notesSlide" Target="../notesSlides/notesSlide13.xml"/><Relationship Id="rId1" Type="http://schemas.openxmlformats.org/officeDocument/2006/relationships/slideLayout" Target="../slideLayouts/slideLayout38.xml"/><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hyperlink" Target="https://www.aikakausmedia.fi/uutiskirje/" TargetMode="External"/><Relationship Id="rId2" Type="http://schemas.openxmlformats.org/officeDocument/2006/relationships/image" Target="../media/image37.jpeg"/><Relationship Id="rId1" Type="http://schemas.openxmlformats.org/officeDocument/2006/relationships/slideLayout" Target="../slideLayouts/slideLayout38.xml"/><Relationship Id="rId4" Type="http://schemas.openxmlformats.org/officeDocument/2006/relationships/image" Target="../media/image17.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5729775-DF8A-CA45-9105-05DC8CCDE98B}"/>
              </a:ext>
            </a:extLst>
          </p:cNvPr>
          <p:cNvSpPr>
            <a:spLocks noGrp="1"/>
          </p:cNvSpPr>
          <p:nvPr>
            <p:ph type="subTitle" idx="1"/>
          </p:nvPr>
        </p:nvSpPr>
        <p:spPr/>
        <p:txBody>
          <a:bodyPr>
            <a:normAutofit fontScale="85000" lnSpcReduction="20000"/>
          </a:bodyPr>
          <a:lstStyle/>
          <a:p>
            <a:r>
              <a:rPr lang="fi-FI" sz="2800" b="1" dirty="0"/>
              <a:t>Heinäkuu 2025</a:t>
            </a:r>
            <a:endParaRPr lang="en-FI" sz="2800" b="1" dirty="0"/>
          </a:p>
        </p:txBody>
      </p:sp>
    </p:spTree>
    <p:extLst>
      <p:ext uri="{BB962C8B-B14F-4D97-AF65-F5344CB8AC3E}">
        <p14:creationId xmlns:p14="http://schemas.microsoft.com/office/powerpoint/2010/main" val="2848498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166305644"/>
              </p:ext>
            </p:extLst>
          </p:nvPr>
        </p:nvGraphicFramePr>
        <p:xfrm>
          <a:off x="699442" y="1862733"/>
          <a:ext cx="10515600" cy="431278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3">
            <a:extLst>
              <a:ext uri="{FF2B5EF4-FFF2-40B4-BE49-F238E27FC236}">
                <a16:creationId xmlns:a16="http://schemas.microsoft.com/office/drawing/2014/main" id="{8DD457FA-0DFC-2BFD-FBC9-4D30917244C6}"/>
              </a:ext>
            </a:extLst>
          </p:cNvPr>
          <p:cNvSpPr>
            <a:spLocks noGrp="1"/>
          </p:cNvSpPr>
          <p:nvPr>
            <p:ph type="title"/>
          </p:nvPr>
        </p:nvSpPr>
        <p:spPr>
          <a:xfrm>
            <a:off x="1169894" y="229201"/>
            <a:ext cx="10183906" cy="1115506"/>
          </a:xfrm>
        </p:spPr>
        <p:txBody>
          <a:bodyPr>
            <a:normAutofit/>
          </a:bodyPr>
          <a:lstStyle/>
          <a:p>
            <a:pPr algn="l">
              <a:lnSpc>
                <a:spcPts val="3940"/>
              </a:lnSpc>
            </a:pPr>
            <a:r>
              <a:rPr lang="fi-FI" sz="3400" dirty="0"/>
              <a:t>Yleisömäärä X:ssä </a:t>
            </a:r>
            <a:br>
              <a:rPr lang="fi-FI" sz="3200" dirty="0"/>
            </a:br>
            <a:r>
              <a:rPr lang="fi-FI" sz="2600" b="1" dirty="0">
                <a:solidFill>
                  <a:schemeClr val="accent2"/>
                </a:solidFill>
                <a:latin typeface="Neue Haas Unica W1G" panose="020B0504030206020203" pitchFamily="34" charset="0"/>
              </a:rPr>
              <a:t>7/2024 – 7/2025</a:t>
            </a:r>
          </a:p>
        </p:txBody>
      </p:sp>
      <p:sp>
        <p:nvSpPr>
          <p:cNvPr id="6" name="TextBox 5">
            <a:extLst>
              <a:ext uri="{FF2B5EF4-FFF2-40B4-BE49-F238E27FC236}">
                <a16:creationId xmlns:a16="http://schemas.microsoft.com/office/drawing/2014/main" id="{91E86FBA-D3E8-D205-489D-3E4EA1F0046A}"/>
              </a:ext>
            </a:extLst>
          </p:cNvPr>
          <p:cNvSpPr txBox="1"/>
          <p:nvPr/>
        </p:nvSpPr>
        <p:spPr>
          <a:xfrm>
            <a:off x="1169894" y="1524446"/>
            <a:ext cx="10058400" cy="276999"/>
          </a:xfrm>
          <a:prstGeom prst="rect">
            <a:avLst/>
          </a:prstGeom>
          <a:noFill/>
        </p:spPr>
        <p:txBody>
          <a:bodyPr wrap="square" rtlCol="0">
            <a:spAutoFit/>
          </a:bodyPr>
          <a:lstStyle/>
          <a:p>
            <a:r>
              <a:rPr lang="fi-FI" sz="1200" i="1" dirty="0">
                <a:solidFill>
                  <a:schemeClr val="accent1"/>
                </a:solidFill>
                <a:latin typeface="Neue Haas Unica W1G" panose="020B0504030206020203" pitchFamily="34" charset="0"/>
              </a:rPr>
              <a:t>Aikakausmedioiden X-tilien seuraajat. Päällekkäisyyksiä ei ole huomioitu.</a:t>
            </a:r>
          </a:p>
        </p:txBody>
      </p:sp>
    </p:spTree>
    <p:extLst>
      <p:ext uri="{BB962C8B-B14F-4D97-AF65-F5344CB8AC3E}">
        <p14:creationId xmlns:p14="http://schemas.microsoft.com/office/powerpoint/2010/main" val="2466237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8307963-3506-264D-953E-CD1B0289DD7F}"/>
              </a:ext>
            </a:extLst>
          </p:cNvPr>
          <p:cNvSpPr>
            <a:spLocks noGrp="1"/>
          </p:cNvSpPr>
          <p:nvPr>
            <p:ph type="title"/>
          </p:nvPr>
        </p:nvSpPr>
        <p:spPr>
          <a:xfrm>
            <a:off x="1169894" y="229201"/>
            <a:ext cx="10183906" cy="1115506"/>
          </a:xfrm>
        </p:spPr>
        <p:txBody>
          <a:bodyPr>
            <a:normAutofit/>
          </a:bodyPr>
          <a:lstStyle/>
          <a:p>
            <a:pPr algn="l">
              <a:lnSpc>
                <a:spcPts val="3940"/>
              </a:lnSpc>
            </a:pPr>
            <a:r>
              <a:rPr lang="fi-FI" sz="3400" dirty="0"/>
              <a:t>Yleisömäärä YouTubessa </a:t>
            </a:r>
            <a:br>
              <a:rPr lang="fi-FI" sz="3200" dirty="0"/>
            </a:br>
            <a:r>
              <a:rPr lang="fi-FI" sz="2600" b="1" dirty="0">
                <a:solidFill>
                  <a:schemeClr val="accent2"/>
                </a:solidFill>
                <a:latin typeface="Neue Haas Unica W1G" panose="020B0504030206020203" pitchFamily="34" charset="0"/>
              </a:rPr>
              <a:t>7/2024 – 7/2025</a:t>
            </a:r>
          </a:p>
        </p:txBody>
      </p:sp>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1951119761"/>
              </p:ext>
            </p:extLst>
          </p:nvPr>
        </p:nvGraphicFramePr>
        <p:xfrm>
          <a:off x="712694" y="1875985"/>
          <a:ext cx="10515600" cy="431278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8315D70D-8B87-264D-9B56-C173941B4010}"/>
              </a:ext>
            </a:extLst>
          </p:cNvPr>
          <p:cNvSpPr txBox="1"/>
          <p:nvPr/>
        </p:nvSpPr>
        <p:spPr>
          <a:xfrm>
            <a:off x="1169894" y="1524446"/>
            <a:ext cx="10058400" cy="276999"/>
          </a:xfrm>
          <a:prstGeom prst="rect">
            <a:avLst/>
          </a:prstGeom>
          <a:noFill/>
        </p:spPr>
        <p:txBody>
          <a:bodyPr wrap="square" rtlCol="0">
            <a:spAutoFit/>
          </a:bodyPr>
          <a:lstStyle/>
          <a:p>
            <a:r>
              <a:rPr lang="fi-FI" sz="1200" i="1" dirty="0">
                <a:solidFill>
                  <a:schemeClr val="accent1"/>
                </a:solidFill>
                <a:latin typeface="Neue Haas Unica W1G" panose="020B0504030206020203" pitchFamily="34" charset="0"/>
              </a:rPr>
              <a:t>Aikakausmedioiden YouTube-kanavien tilaajat. Päällekkäisyyksiä ei ole huomioitu.</a:t>
            </a:r>
          </a:p>
        </p:txBody>
      </p:sp>
    </p:spTree>
    <p:extLst>
      <p:ext uri="{BB962C8B-B14F-4D97-AF65-F5344CB8AC3E}">
        <p14:creationId xmlns:p14="http://schemas.microsoft.com/office/powerpoint/2010/main" val="49914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3858441129"/>
              </p:ext>
            </p:extLst>
          </p:nvPr>
        </p:nvGraphicFramePr>
        <p:xfrm>
          <a:off x="712694" y="1875985"/>
          <a:ext cx="10515600" cy="431278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3">
            <a:extLst>
              <a:ext uri="{FF2B5EF4-FFF2-40B4-BE49-F238E27FC236}">
                <a16:creationId xmlns:a16="http://schemas.microsoft.com/office/drawing/2014/main" id="{CA28830D-C6F8-AA2D-AF7C-B6212F424403}"/>
              </a:ext>
            </a:extLst>
          </p:cNvPr>
          <p:cNvSpPr>
            <a:spLocks noGrp="1"/>
          </p:cNvSpPr>
          <p:nvPr>
            <p:ph type="title"/>
          </p:nvPr>
        </p:nvSpPr>
        <p:spPr>
          <a:xfrm>
            <a:off x="1169894" y="229201"/>
            <a:ext cx="10183906" cy="1115506"/>
          </a:xfrm>
        </p:spPr>
        <p:txBody>
          <a:bodyPr>
            <a:normAutofit/>
          </a:bodyPr>
          <a:lstStyle/>
          <a:p>
            <a:pPr algn="l">
              <a:lnSpc>
                <a:spcPts val="3940"/>
              </a:lnSpc>
            </a:pPr>
            <a:r>
              <a:rPr lang="fi-FI" sz="3400" dirty="0"/>
              <a:t>Yleisömäärä TikTokissa </a:t>
            </a:r>
            <a:br>
              <a:rPr lang="fi-FI" sz="3200" dirty="0"/>
            </a:br>
            <a:r>
              <a:rPr lang="fi-FI" sz="2600" b="1" dirty="0">
                <a:solidFill>
                  <a:schemeClr val="accent2"/>
                </a:solidFill>
                <a:latin typeface="Neue Haas Unica W1G" panose="020B0504030206020203" pitchFamily="34" charset="0"/>
              </a:rPr>
              <a:t>7/2024 – 7/2025</a:t>
            </a:r>
          </a:p>
        </p:txBody>
      </p:sp>
      <p:sp>
        <p:nvSpPr>
          <p:cNvPr id="6" name="TextBox 5">
            <a:extLst>
              <a:ext uri="{FF2B5EF4-FFF2-40B4-BE49-F238E27FC236}">
                <a16:creationId xmlns:a16="http://schemas.microsoft.com/office/drawing/2014/main" id="{83B7B5FB-1AAC-8BD6-0847-85A458BD4CA9}"/>
              </a:ext>
            </a:extLst>
          </p:cNvPr>
          <p:cNvSpPr txBox="1"/>
          <p:nvPr/>
        </p:nvSpPr>
        <p:spPr>
          <a:xfrm>
            <a:off x="1169894" y="1524446"/>
            <a:ext cx="10058400" cy="276999"/>
          </a:xfrm>
          <a:prstGeom prst="rect">
            <a:avLst/>
          </a:prstGeom>
          <a:noFill/>
        </p:spPr>
        <p:txBody>
          <a:bodyPr wrap="square" rtlCol="0">
            <a:spAutoFit/>
          </a:bodyPr>
          <a:lstStyle/>
          <a:p>
            <a:r>
              <a:rPr lang="fi-FI" sz="1200" i="1" dirty="0">
                <a:solidFill>
                  <a:schemeClr val="accent1"/>
                </a:solidFill>
                <a:latin typeface="Neue Haas Unica W1G" panose="020B0504030206020203" pitchFamily="34" charset="0"/>
              </a:rPr>
              <a:t>Aikakausmedioiden </a:t>
            </a:r>
            <a:r>
              <a:rPr lang="fi-FI" sz="1200" i="1" dirty="0" err="1">
                <a:solidFill>
                  <a:schemeClr val="accent1"/>
                </a:solidFill>
                <a:latin typeface="Neue Haas Unica W1G" panose="020B0504030206020203" pitchFamily="34" charset="0"/>
              </a:rPr>
              <a:t>TikTok</a:t>
            </a:r>
            <a:r>
              <a:rPr lang="fi-FI" sz="1200" i="1" dirty="0">
                <a:solidFill>
                  <a:schemeClr val="accent1"/>
                </a:solidFill>
                <a:latin typeface="Neue Haas Unica W1G" panose="020B0504030206020203" pitchFamily="34" charset="0"/>
              </a:rPr>
              <a:t>-tilien seuraajat. Päällekkäisyyksiä ei ole huomioitu.</a:t>
            </a:r>
          </a:p>
        </p:txBody>
      </p:sp>
    </p:spTree>
    <p:extLst>
      <p:ext uri="{BB962C8B-B14F-4D97-AF65-F5344CB8AC3E}">
        <p14:creationId xmlns:p14="http://schemas.microsoft.com/office/powerpoint/2010/main" val="3100302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0D4A4-70D7-6D24-96E0-65FA352A260D}"/>
            </a:ext>
          </a:extLst>
        </p:cNvPr>
        <p:cNvGrpSpPr/>
        <p:nvPr/>
      </p:nvGrpSpPr>
      <p:grpSpPr>
        <a:xfrm>
          <a:off x="0" y="0"/>
          <a:ext cx="0" cy="0"/>
          <a:chOff x="0" y="0"/>
          <a:chExt cx="0" cy="0"/>
        </a:xfrm>
      </p:grpSpPr>
      <p:sp>
        <p:nvSpPr>
          <p:cNvPr id="5" name="Title 13">
            <a:extLst>
              <a:ext uri="{FF2B5EF4-FFF2-40B4-BE49-F238E27FC236}">
                <a16:creationId xmlns:a16="http://schemas.microsoft.com/office/drawing/2014/main" id="{20749F5F-8C25-B078-D229-3D58CEAEBA2E}"/>
              </a:ext>
            </a:extLst>
          </p:cNvPr>
          <p:cNvSpPr>
            <a:spLocks noGrp="1"/>
          </p:cNvSpPr>
          <p:nvPr>
            <p:ph type="title"/>
          </p:nvPr>
        </p:nvSpPr>
        <p:spPr>
          <a:xfrm>
            <a:off x="1169894" y="229201"/>
            <a:ext cx="10183906" cy="1115506"/>
          </a:xfrm>
        </p:spPr>
        <p:txBody>
          <a:bodyPr>
            <a:normAutofit/>
          </a:bodyPr>
          <a:lstStyle/>
          <a:p>
            <a:pPr algn="l">
              <a:lnSpc>
                <a:spcPts val="3940"/>
              </a:lnSpc>
            </a:pPr>
            <a:r>
              <a:rPr lang="fi-FI" sz="3400" dirty="0"/>
              <a:t>Yleisömäärä </a:t>
            </a:r>
            <a:r>
              <a:rPr lang="fi-FI" sz="3400" dirty="0" err="1"/>
              <a:t>LinkedInissa</a:t>
            </a:r>
            <a:r>
              <a:rPr lang="fi-FI" sz="3400" dirty="0"/>
              <a:t> </a:t>
            </a:r>
            <a:br>
              <a:rPr lang="fi-FI" sz="3200" dirty="0"/>
            </a:br>
            <a:r>
              <a:rPr lang="fi-FI" sz="2600" b="1" dirty="0">
                <a:solidFill>
                  <a:schemeClr val="accent2"/>
                </a:solidFill>
                <a:latin typeface="Neue Haas Unica W1G" panose="020B0504030206020203" pitchFamily="34" charset="0"/>
              </a:rPr>
              <a:t>7/2024 – 7/2025</a:t>
            </a:r>
          </a:p>
        </p:txBody>
      </p:sp>
      <p:sp>
        <p:nvSpPr>
          <p:cNvPr id="6" name="TextBox 5">
            <a:extLst>
              <a:ext uri="{FF2B5EF4-FFF2-40B4-BE49-F238E27FC236}">
                <a16:creationId xmlns:a16="http://schemas.microsoft.com/office/drawing/2014/main" id="{E15E5651-A75F-2A33-F8E0-E75279CAEF04}"/>
              </a:ext>
            </a:extLst>
          </p:cNvPr>
          <p:cNvSpPr txBox="1"/>
          <p:nvPr/>
        </p:nvSpPr>
        <p:spPr>
          <a:xfrm>
            <a:off x="1169894" y="1524446"/>
            <a:ext cx="10058400" cy="276999"/>
          </a:xfrm>
          <a:prstGeom prst="rect">
            <a:avLst/>
          </a:prstGeom>
          <a:noFill/>
        </p:spPr>
        <p:txBody>
          <a:bodyPr wrap="square" rtlCol="0">
            <a:spAutoFit/>
          </a:bodyPr>
          <a:lstStyle/>
          <a:p>
            <a:r>
              <a:rPr lang="fi-FI" sz="1200" i="1" dirty="0" err="1">
                <a:solidFill>
                  <a:schemeClr val="accent1"/>
                </a:solidFill>
                <a:latin typeface="Neue Haas Unica W1G" panose="020B0504030206020203" pitchFamily="34" charset="0"/>
              </a:rPr>
              <a:t>Aikakausmedioiden</a:t>
            </a:r>
            <a:r>
              <a:rPr lang="fi-FI" sz="1200" i="1" dirty="0">
                <a:solidFill>
                  <a:schemeClr val="accent1"/>
                </a:solidFill>
                <a:latin typeface="Neue Haas Unica W1G" panose="020B0504030206020203" pitchFamily="34" charset="0"/>
              </a:rPr>
              <a:t> LinkedIn-tilien seuraajat. Päällekkäisyyksiä ei ole huomioitu. Kanava lisättiin seurantaan tammikuussa 2025.</a:t>
            </a:r>
          </a:p>
        </p:txBody>
      </p:sp>
      <p:graphicFrame>
        <p:nvGraphicFramePr>
          <p:cNvPr id="2" name="Chart 1">
            <a:extLst>
              <a:ext uri="{FF2B5EF4-FFF2-40B4-BE49-F238E27FC236}">
                <a16:creationId xmlns:a16="http://schemas.microsoft.com/office/drawing/2014/main" id="{AF615225-63F7-BAE9-8B63-90429ED1CDC3}"/>
              </a:ext>
            </a:extLst>
          </p:cNvPr>
          <p:cNvGraphicFramePr/>
          <p:nvPr>
            <p:extLst>
              <p:ext uri="{D42A27DB-BD31-4B8C-83A1-F6EECF244321}">
                <p14:modId xmlns:p14="http://schemas.microsoft.com/office/powerpoint/2010/main" val="1696780677"/>
              </p:ext>
            </p:extLst>
          </p:nvPr>
        </p:nvGraphicFramePr>
        <p:xfrm>
          <a:off x="712694" y="1875985"/>
          <a:ext cx="10515600" cy="43127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28911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49A9F-B1D8-D549-0ABD-1A14A4EDCA01}"/>
            </a:ext>
          </a:extLst>
        </p:cNvPr>
        <p:cNvGrpSpPr/>
        <p:nvPr/>
      </p:nvGrpSpPr>
      <p:grpSpPr>
        <a:xfrm>
          <a:off x="0" y="0"/>
          <a:ext cx="0" cy="0"/>
          <a:chOff x="0" y="0"/>
          <a:chExt cx="0" cy="0"/>
        </a:xfrm>
      </p:grpSpPr>
      <p:sp>
        <p:nvSpPr>
          <p:cNvPr id="5" name="Title 13">
            <a:extLst>
              <a:ext uri="{FF2B5EF4-FFF2-40B4-BE49-F238E27FC236}">
                <a16:creationId xmlns:a16="http://schemas.microsoft.com/office/drawing/2014/main" id="{DE292A0A-750C-3794-9552-D8DE7353DBE3}"/>
              </a:ext>
            </a:extLst>
          </p:cNvPr>
          <p:cNvSpPr>
            <a:spLocks noGrp="1"/>
          </p:cNvSpPr>
          <p:nvPr>
            <p:ph type="title"/>
          </p:nvPr>
        </p:nvSpPr>
        <p:spPr>
          <a:xfrm>
            <a:off x="1169894" y="229201"/>
            <a:ext cx="10183906" cy="1115506"/>
          </a:xfrm>
        </p:spPr>
        <p:txBody>
          <a:bodyPr>
            <a:normAutofit/>
          </a:bodyPr>
          <a:lstStyle/>
          <a:p>
            <a:pPr algn="l">
              <a:lnSpc>
                <a:spcPts val="3940"/>
              </a:lnSpc>
            </a:pPr>
            <a:r>
              <a:rPr lang="fi-FI" sz="3400" dirty="0"/>
              <a:t>Yleisömäärä </a:t>
            </a:r>
            <a:r>
              <a:rPr lang="fi-FI" sz="3400" dirty="0" err="1"/>
              <a:t>Threadsissa</a:t>
            </a:r>
            <a:r>
              <a:rPr lang="fi-FI" sz="3400" dirty="0"/>
              <a:t> </a:t>
            </a:r>
            <a:br>
              <a:rPr lang="fi-FI" sz="3200" dirty="0"/>
            </a:br>
            <a:r>
              <a:rPr lang="fi-FI" sz="2600" b="1" dirty="0">
                <a:solidFill>
                  <a:schemeClr val="accent2"/>
                </a:solidFill>
                <a:latin typeface="Neue Haas Unica W1G" panose="020B0504030206020203" pitchFamily="34" charset="0"/>
              </a:rPr>
              <a:t>7/2024 – 7/2025</a:t>
            </a:r>
          </a:p>
        </p:txBody>
      </p:sp>
      <p:sp>
        <p:nvSpPr>
          <p:cNvPr id="6" name="TextBox 5">
            <a:extLst>
              <a:ext uri="{FF2B5EF4-FFF2-40B4-BE49-F238E27FC236}">
                <a16:creationId xmlns:a16="http://schemas.microsoft.com/office/drawing/2014/main" id="{4E3713CA-2F65-635D-23A6-845BDFFD0D81}"/>
              </a:ext>
            </a:extLst>
          </p:cNvPr>
          <p:cNvSpPr txBox="1"/>
          <p:nvPr/>
        </p:nvSpPr>
        <p:spPr>
          <a:xfrm>
            <a:off x="1169894" y="1524446"/>
            <a:ext cx="10058400" cy="276999"/>
          </a:xfrm>
          <a:prstGeom prst="rect">
            <a:avLst/>
          </a:prstGeom>
          <a:noFill/>
        </p:spPr>
        <p:txBody>
          <a:bodyPr wrap="square" rtlCol="0">
            <a:spAutoFit/>
          </a:bodyPr>
          <a:lstStyle/>
          <a:p>
            <a:r>
              <a:rPr lang="fi-FI" sz="1200" i="1" dirty="0">
                <a:solidFill>
                  <a:schemeClr val="accent1"/>
                </a:solidFill>
                <a:latin typeface="Neue Haas Unica W1G" panose="020B0504030206020203" pitchFamily="34" charset="0"/>
              </a:rPr>
              <a:t>Aikakausmedioiden </a:t>
            </a:r>
            <a:r>
              <a:rPr lang="fi-FI" sz="1200" i="1" dirty="0" err="1">
                <a:solidFill>
                  <a:schemeClr val="accent1"/>
                </a:solidFill>
                <a:latin typeface="Neue Haas Unica W1G" panose="020B0504030206020203" pitchFamily="34" charset="0"/>
              </a:rPr>
              <a:t>Threads</a:t>
            </a:r>
            <a:r>
              <a:rPr lang="fi-FI" sz="1200" i="1" dirty="0">
                <a:solidFill>
                  <a:schemeClr val="accent1"/>
                </a:solidFill>
                <a:latin typeface="Neue Haas Unica W1G" panose="020B0504030206020203" pitchFamily="34" charset="0"/>
              </a:rPr>
              <a:t>-tilien seuraajat. Päällekkäisyyksiä ei ole huomioitu. Kanava lisättiin seurantaan tammikuussa 2025.</a:t>
            </a:r>
          </a:p>
        </p:txBody>
      </p:sp>
      <p:graphicFrame>
        <p:nvGraphicFramePr>
          <p:cNvPr id="2" name="Chart 1">
            <a:extLst>
              <a:ext uri="{FF2B5EF4-FFF2-40B4-BE49-F238E27FC236}">
                <a16:creationId xmlns:a16="http://schemas.microsoft.com/office/drawing/2014/main" id="{BC26C281-649D-FF9A-B51E-508C0AC12942}"/>
              </a:ext>
            </a:extLst>
          </p:cNvPr>
          <p:cNvGraphicFramePr/>
          <p:nvPr>
            <p:extLst>
              <p:ext uri="{D42A27DB-BD31-4B8C-83A1-F6EECF244321}">
                <p14:modId xmlns:p14="http://schemas.microsoft.com/office/powerpoint/2010/main" val="3654855568"/>
              </p:ext>
            </p:extLst>
          </p:nvPr>
        </p:nvGraphicFramePr>
        <p:xfrm>
          <a:off x="712694" y="1875985"/>
          <a:ext cx="10515600" cy="43127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48052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4211F1-BC6F-244E-990C-EA5DDCFFA30A}"/>
              </a:ext>
            </a:extLst>
          </p:cNvPr>
          <p:cNvSpPr>
            <a:spLocks noGrp="1"/>
          </p:cNvSpPr>
          <p:nvPr>
            <p:ph type="title"/>
          </p:nvPr>
        </p:nvSpPr>
        <p:spPr/>
        <p:txBody>
          <a:bodyPr/>
          <a:lstStyle/>
          <a:p>
            <a:r>
              <a:rPr lang="fi-FI" dirty="0"/>
              <a:t>Somen suurimmat</a:t>
            </a:r>
          </a:p>
        </p:txBody>
      </p:sp>
    </p:spTree>
    <p:extLst>
      <p:ext uri="{BB962C8B-B14F-4D97-AF65-F5344CB8AC3E}">
        <p14:creationId xmlns:p14="http://schemas.microsoft.com/office/powerpoint/2010/main" val="2643403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tx2"/>
                </a:solidFill>
              </a:rPr>
              <a:t>Eniten seuraajia </a:t>
            </a:r>
            <a:r>
              <a:rPr lang="fi-FI" sz="3000" u="sng" dirty="0">
                <a:solidFill>
                  <a:schemeClr val="tx2"/>
                </a:solidFill>
              </a:rPr>
              <a:t>kaikissa kanavissa</a:t>
            </a:r>
            <a:r>
              <a:rPr lang="fi-FI" sz="3000" dirty="0">
                <a:solidFill>
                  <a:schemeClr val="tx2"/>
                </a:solidFill>
              </a:rPr>
              <a:t> TOP 20 / heinäkuu 2025</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3284660109"/>
              </p:ext>
            </p:extLst>
          </p:nvPr>
        </p:nvGraphicFramePr>
        <p:xfrm>
          <a:off x="1158466" y="1410790"/>
          <a:ext cx="4785132" cy="4528539"/>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06121">
                <a:tc gridSpan="2">
                  <a:txBody>
                    <a:bodyPr/>
                    <a:lstStyle/>
                    <a:p>
                      <a:pPr lvl="0" algn="ctr">
                        <a:lnSpc>
                          <a:spcPct val="100000"/>
                        </a:lnSpc>
                      </a:pPr>
                      <a:endParaRPr lang="fi-FI" sz="150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06121">
                <a:tc>
                  <a:txBody>
                    <a:bodyPr/>
                    <a:lstStyle/>
                    <a:p>
                      <a:pPr algn="ctr" fontAlgn="b"/>
                      <a:r>
                        <a:rPr lang="fi-FI" sz="1500" u="none" strike="noStrike" noProof="0" dirty="0">
                          <a:solidFill>
                            <a:schemeClr val="tx2"/>
                          </a:solidFill>
                          <a:effectLst/>
                          <a:latin typeface="Neue Haas Unica W1G" panose="020B0504030206020203" pitchFamily="34" charset="0"/>
                        </a:rPr>
                        <a:t>1.</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Talouselämä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279 207</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06121">
                <a:tc>
                  <a:txBody>
                    <a:bodyPr/>
                    <a:lstStyle/>
                    <a:p>
                      <a:pPr algn="ctr" fontAlgn="b"/>
                      <a:r>
                        <a:rPr lang="fi-FI" sz="1500" u="none" strike="noStrike" noProof="0" dirty="0">
                          <a:solidFill>
                            <a:schemeClr val="tx2"/>
                          </a:solidFill>
                          <a:effectLst/>
                          <a:latin typeface="Neue Haas Unica W1G" panose="020B0504030206020203" pitchFamily="34" charset="0"/>
                        </a:rPr>
                        <a:t>2.</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Luonto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273 181</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06121">
                <a:tc>
                  <a:txBody>
                    <a:bodyPr/>
                    <a:lstStyle/>
                    <a:p>
                      <a:pPr algn="ctr" fontAlgn="b"/>
                      <a:r>
                        <a:rPr lang="fi-FI" sz="1500" u="none" strike="noStrike" noProof="0" dirty="0">
                          <a:solidFill>
                            <a:schemeClr val="tx2"/>
                          </a:solidFill>
                          <a:effectLst/>
                          <a:latin typeface="Neue Haas Unica W1G" panose="020B0504030206020203" pitchFamily="34" charset="0"/>
                        </a:rPr>
                        <a:t>3.</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250 236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41621">
                <a:tc>
                  <a:txBody>
                    <a:bodyPr/>
                    <a:lstStyle/>
                    <a:p>
                      <a:pPr algn="ctr" fontAlgn="b"/>
                      <a:r>
                        <a:rPr lang="fi-FI" sz="1500" u="none" strike="noStrike" noProof="0" dirty="0">
                          <a:solidFill>
                            <a:schemeClr val="tx2"/>
                          </a:solidFill>
                          <a:effectLst/>
                          <a:latin typeface="Neue Haas Unica W1G" panose="020B0504030206020203" pitchFamily="34" charset="0"/>
                        </a:rPr>
                        <a:t>4.</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221 774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06121">
                <a:tc>
                  <a:txBody>
                    <a:bodyPr/>
                    <a:lstStyle/>
                    <a:p>
                      <a:pPr algn="ctr" fontAlgn="b"/>
                      <a:r>
                        <a:rPr lang="fi-FI" sz="1500" u="none" strike="noStrike" noProof="0" dirty="0">
                          <a:solidFill>
                            <a:schemeClr val="tx2"/>
                          </a:solidFill>
                          <a:effectLst/>
                          <a:latin typeface="Neue Haas Unica W1G" panose="020B0504030206020203" pitchFamily="34" charset="0"/>
                        </a:rPr>
                        <a:t>5.</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219 075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06121">
                <a:tc>
                  <a:txBody>
                    <a:bodyPr/>
                    <a:lstStyle/>
                    <a:p>
                      <a:pPr algn="ctr" fontAlgn="b"/>
                      <a:r>
                        <a:rPr lang="fi-FI" sz="1500" u="none" strike="noStrike" noProof="0" dirty="0">
                          <a:solidFill>
                            <a:schemeClr val="tx2"/>
                          </a:solidFill>
                          <a:effectLst/>
                          <a:latin typeface="Neue Haas Unica W1G" panose="020B0504030206020203" pitchFamily="34" charset="0"/>
                        </a:rPr>
                        <a:t>6.</a:t>
                      </a:r>
                      <a:endParaRPr lang="fi-FI" sz="1500" b="0"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198 528</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06121">
                <a:tc>
                  <a:txBody>
                    <a:bodyPr/>
                    <a:lstStyle/>
                    <a:p>
                      <a:pPr algn="ctr" fontAlgn="b"/>
                      <a:r>
                        <a:rPr lang="fi-FI" sz="1500" u="none" strike="noStrike" noProof="0" dirty="0">
                          <a:solidFill>
                            <a:schemeClr val="tx2"/>
                          </a:solidFill>
                          <a:effectLst/>
                          <a:latin typeface="Neue Haas Unica W1G" panose="020B0504030206020203" pitchFamily="34" charset="0"/>
                        </a:rPr>
                        <a:t>7.</a:t>
                      </a:r>
                      <a:endParaRPr lang="fi-FI" sz="1500" b="0"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Aku Ankka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162 300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06121">
                <a:tc>
                  <a:txBody>
                    <a:bodyPr/>
                    <a:lstStyle/>
                    <a:p>
                      <a:pPr algn="ctr" fontAlgn="b"/>
                      <a:r>
                        <a:rPr lang="fi-FI" sz="1500" u="none" strike="noStrike" noProof="0" dirty="0">
                          <a:solidFill>
                            <a:schemeClr val="tx2"/>
                          </a:solidFill>
                          <a:effectLst/>
                          <a:latin typeface="Neue Haas Unica W1G" panose="020B0504030206020203" pitchFamily="34" charset="0"/>
                        </a:rPr>
                        <a:t>8.</a:t>
                      </a:r>
                      <a:endParaRPr lang="fi-FI" sz="1500" b="0"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Kotiliesi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160 972</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31829">
                <a:tc>
                  <a:txBody>
                    <a:bodyPr/>
                    <a:lstStyle/>
                    <a:p>
                      <a:pPr algn="ctr" fontAlgn="b"/>
                      <a:r>
                        <a:rPr lang="fi-FI" sz="1500" u="none" strike="noStrike" noProof="0" dirty="0">
                          <a:solidFill>
                            <a:schemeClr val="tx2"/>
                          </a:solidFill>
                          <a:effectLst/>
                          <a:latin typeface="Neue Haas Unica W1G" panose="020B0504030206020203" pitchFamily="34" charset="0"/>
                        </a:rPr>
                        <a:t>9.</a:t>
                      </a:r>
                      <a:endParaRPr lang="fi-FI" sz="1500" b="0"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Me Naiset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131 634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06121">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Soppa365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118 517</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graphicFrame>
        <p:nvGraphicFramePr>
          <p:cNvPr id="30" name="Table 7">
            <a:extLst>
              <a:ext uri="{FF2B5EF4-FFF2-40B4-BE49-F238E27FC236}">
                <a16:creationId xmlns:a16="http://schemas.microsoft.com/office/drawing/2014/main" id="{1D867BAA-8147-6C48-910E-613CF8C49CD4}"/>
              </a:ext>
            </a:extLst>
          </p:cNvPr>
          <p:cNvGraphicFramePr>
            <a:graphicFrameLocks/>
          </p:cNvGraphicFramePr>
          <p:nvPr>
            <p:extLst>
              <p:ext uri="{D42A27DB-BD31-4B8C-83A1-F6EECF244321}">
                <p14:modId xmlns:p14="http://schemas.microsoft.com/office/powerpoint/2010/main" val="4232787199"/>
              </p:ext>
            </p:extLst>
          </p:nvPr>
        </p:nvGraphicFramePr>
        <p:xfrm>
          <a:off x="6344421" y="1410790"/>
          <a:ext cx="4785132" cy="4528535"/>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1685">
                <a:tc gridSpan="2">
                  <a:txBody>
                    <a:bodyPr/>
                    <a:lstStyle/>
                    <a:p>
                      <a:pPr lvl="0" algn="ctr">
                        <a:lnSpc>
                          <a:spcPct val="100000"/>
                        </a:lnSpc>
                      </a:pPr>
                      <a:endParaRPr lang="fi-FI" sz="1500" b="0" i="0" noProof="0" dirty="0">
                        <a:solidFill>
                          <a:schemeClr val="tx2"/>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a:t>
                      </a:r>
                      <a:r>
                        <a:rPr lang="fi-FI" sz="1500" b="0" i="0" noProof="0" dirty="0">
                          <a:solidFill>
                            <a:schemeClr val="tx2"/>
                          </a:solidFill>
                          <a:latin typeface="Neue Haas Unica W1G Medium" panose="020B0504030206020203" pitchFamily="34" charset="0"/>
                        </a:rPr>
                        <a:t> </a:t>
                      </a: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i="0" noProof="0" dirty="0">
                        <a:solidFill>
                          <a:schemeClr val="tx2"/>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Kodin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103 666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Maku</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98 014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Kotivinkki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97 572</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Anna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90 347</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K-Ruoka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83 652</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Tekniikan Maailma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80 512</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Avotakka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77 789</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 ja keittiö</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73 104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Viherpiha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71 514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20.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Unelmien Talo&amp;Koti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68 814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
        <p:nvSpPr>
          <p:cNvPr id="33" name="TextBox 32">
            <a:extLst>
              <a:ext uri="{FF2B5EF4-FFF2-40B4-BE49-F238E27FC236}">
                <a16:creationId xmlns:a16="http://schemas.microsoft.com/office/drawing/2014/main" id="{F5B24F3D-B5B1-A749-8400-B6B0C1FB02AB}"/>
              </a:ext>
            </a:extLst>
          </p:cNvPr>
          <p:cNvSpPr txBox="1"/>
          <p:nvPr/>
        </p:nvSpPr>
        <p:spPr>
          <a:xfrm>
            <a:off x="3147444" y="6266001"/>
            <a:ext cx="5897112" cy="400110"/>
          </a:xfrm>
          <a:prstGeom prst="rect">
            <a:avLst/>
          </a:prstGeom>
          <a:noFill/>
        </p:spPr>
        <p:txBody>
          <a:bodyPr wrap="square" rtlCol="0">
            <a:spAutoFit/>
          </a:bodyPr>
          <a:lstStyle/>
          <a:p>
            <a:pPr algn="ctr"/>
            <a:r>
              <a:rPr lang="fi-FI" sz="1000" dirty="0">
                <a:solidFill>
                  <a:schemeClr val="accent1"/>
                </a:solidFill>
                <a:latin typeface="Neue Haas Unica W1G" panose="020B0504030206020203" pitchFamily="34" charset="0"/>
              </a:rPr>
              <a:t>Kaikkien seurattujen medioiden seuraajat ja tilaajat Facebookissa, Instagramissa, X:ssä, YouTubessa, </a:t>
            </a:r>
            <a:r>
              <a:rPr lang="fi-FI" sz="1000" dirty="0" err="1">
                <a:solidFill>
                  <a:schemeClr val="accent1"/>
                </a:solidFill>
                <a:latin typeface="Neue Haas Unica W1G" panose="020B0504030206020203" pitchFamily="34" charset="0"/>
              </a:rPr>
              <a:t>TikTokissa</a:t>
            </a:r>
            <a:r>
              <a:rPr lang="fi-FI" sz="1000" dirty="0">
                <a:solidFill>
                  <a:schemeClr val="accent1"/>
                </a:solidFill>
                <a:latin typeface="Neue Haas Unica W1G" panose="020B0504030206020203" pitchFamily="34" charset="0"/>
              </a:rPr>
              <a:t>, </a:t>
            </a:r>
            <a:r>
              <a:rPr lang="fi-FI" sz="1000" dirty="0" err="1">
                <a:solidFill>
                  <a:schemeClr val="accent1"/>
                </a:solidFill>
                <a:latin typeface="Neue Haas Unica W1G" panose="020B0504030206020203" pitchFamily="34" charset="0"/>
              </a:rPr>
              <a:t>Threadissa</a:t>
            </a:r>
            <a:r>
              <a:rPr lang="fi-FI" sz="1000" dirty="0">
                <a:solidFill>
                  <a:schemeClr val="accent1"/>
                </a:solidFill>
                <a:latin typeface="Neue Haas Unica W1G" panose="020B0504030206020203" pitchFamily="34" charset="0"/>
              </a:rPr>
              <a:t> ja </a:t>
            </a:r>
            <a:r>
              <a:rPr lang="fi-FI" sz="1000" dirty="0" err="1">
                <a:solidFill>
                  <a:schemeClr val="accent1"/>
                </a:solidFill>
                <a:latin typeface="Neue Haas Unica W1G" panose="020B0504030206020203" pitchFamily="34" charset="0"/>
              </a:rPr>
              <a:t>LinkedInissa</a:t>
            </a:r>
            <a:r>
              <a:rPr lang="fi-FI" sz="1000" dirty="0">
                <a:solidFill>
                  <a:schemeClr val="accent1"/>
                </a:solidFill>
                <a:latin typeface="Neue Haas Unica W1G" panose="020B0504030206020203" pitchFamily="34" charset="0"/>
              </a:rPr>
              <a:t>. Päällekkäisyyksiä ei ole huomioitu.</a:t>
            </a:r>
          </a:p>
        </p:txBody>
      </p:sp>
    </p:spTree>
    <p:extLst>
      <p:ext uri="{BB962C8B-B14F-4D97-AF65-F5344CB8AC3E}">
        <p14:creationId xmlns:p14="http://schemas.microsoft.com/office/powerpoint/2010/main" val="1746007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seuraajia </a:t>
            </a:r>
            <a:r>
              <a:rPr lang="fi-FI" sz="3000" u="sng" dirty="0">
                <a:solidFill>
                  <a:schemeClr val="accent1"/>
                </a:solidFill>
              </a:rPr>
              <a:t>Facebookissa</a:t>
            </a:r>
            <a:r>
              <a:rPr lang="fi-FI" sz="3000" dirty="0">
                <a:solidFill>
                  <a:schemeClr val="accent1"/>
                </a:solidFill>
              </a:rPr>
              <a:t> TOP 20 / heinäkuu 2025</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276602431"/>
              </p:ext>
            </p:extLst>
          </p:nvPr>
        </p:nvGraphicFramePr>
        <p:xfrm>
          <a:off x="1158466" y="1410790"/>
          <a:ext cx="4785132" cy="4511145"/>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04442">
                <a:tc gridSpan="3">
                  <a:txBody>
                    <a:bodyPr/>
                    <a:lstStyle/>
                    <a:p>
                      <a:pPr algn="r">
                        <a:lnSpc>
                          <a:spcPct val="100000"/>
                        </a:lnSpc>
                      </a:pPr>
                      <a:r>
                        <a:rPr lang="fi-FI" sz="1500" b="0" i="0" noProof="0" dirty="0">
                          <a:solidFill>
                            <a:schemeClr val="bg1"/>
                          </a:solidFill>
                          <a:latin typeface="Neue Haas Unica W1G Medium" panose="020B0504030206020203" pitchFamily="34" charset="0"/>
                        </a:rPr>
                        <a:t>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04442">
                <a:tc>
                  <a:txBody>
                    <a:bodyPr/>
                    <a:lstStyle/>
                    <a:p>
                      <a:pPr algn="ctr" fontAlgn="b"/>
                      <a:r>
                        <a:rPr lang="fi-FI" sz="1500" u="none" strike="noStrike" noProof="0" dirty="0">
                          <a:solidFill>
                            <a:schemeClr val="tx2"/>
                          </a:solidFill>
                          <a:effectLst/>
                          <a:latin typeface="Neue Haas Unica W1G" panose="020B0504030206020203" pitchFamily="34" charset="0"/>
                        </a:rPr>
                        <a:t>1.</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Aku Ankka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131 000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04442">
                <a:tc>
                  <a:txBody>
                    <a:bodyPr/>
                    <a:lstStyle/>
                    <a:p>
                      <a:pPr algn="ctr" fontAlgn="b"/>
                      <a:r>
                        <a:rPr lang="fi-FI" sz="1500" u="none" strike="noStrike" noProof="0" dirty="0">
                          <a:solidFill>
                            <a:schemeClr val="tx2"/>
                          </a:solidFill>
                          <a:effectLst/>
                          <a:latin typeface="Neue Haas Unica W1G" panose="020B0504030206020203" pitchFamily="34" charset="0"/>
                        </a:rPr>
                        <a:t>2.</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113 000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04442">
                <a:tc>
                  <a:txBody>
                    <a:bodyPr/>
                    <a:lstStyle/>
                    <a:p>
                      <a:pPr algn="ctr" fontAlgn="b"/>
                      <a:r>
                        <a:rPr lang="fi-FI" sz="1500" u="none" strike="noStrike" noProof="0" dirty="0">
                          <a:solidFill>
                            <a:schemeClr val="tx2"/>
                          </a:solidFill>
                          <a:effectLst/>
                          <a:latin typeface="Neue Haas Unica W1G" panose="020B0504030206020203" pitchFamily="34" charset="0"/>
                        </a:rPr>
                        <a:t>3.</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Luonto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111 000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04442">
                <a:tc>
                  <a:txBody>
                    <a:bodyPr/>
                    <a:lstStyle/>
                    <a:p>
                      <a:pPr algn="ctr" fontAlgn="b"/>
                      <a:r>
                        <a:rPr lang="fi-FI" sz="1500" b="0" i="0" u="none" strike="noStrike" noProof="0" dirty="0">
                          <a:solidFill>
                            <a:schemeClr val="tx2"/>
                          </a:solidFill>
                          <a:effectLst/>
                          <a:latin typeface="Neue Haas Unica W1G" panose="020B0504030206020203" pitchFamily="34" charset="0"/>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110 000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04442">
                <a:tc>
                  <a:txBody>
                    <a:bodyPr/>
                    <a:lstStyle/>
                    <a:p>
                      <a:pPr algn="ctr" fontAlgn="b"/>
                      <a:r>
                        <a:rPr lang="fi-FI" sz="1500" u="none" strike="noStrike" noProof="0" dirty="0">
                          <a:solidFill>
                            <a:schemeClr val="tx2"/>
                          </a:solidFill>
                          <a:effectLst/>
                          <a:latin typeface="Neue Haas Unica W1G" panose="020B0504030206020203" pitchFamily="34" charset="0"/>
                        </a:rPr>
                        <a:t>5.</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109 000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04442">
                <a:tc>
                  <a:txBody>
                    <a:bodyPr/>
                    <a:lstStyle/>
                    <a:p>
                      <a:pPr algn="ctr" fontAlgn="b"/>
                      <a:r>
                        <a:rPr lang="fi-FI" sz="1500" u="none" strike="noStrike" noProof="0" dirty="0">
                          <a:solidFill>
                            <a:schemeClr val="tx2"/>
                          </a:solidFill>
                          <a:effectLst/>
                          <a:latin typeface="Neue Haas Unica W1G" panose="020B0504030206020203" pitchFamily="34" charset="0"/>
                        </a:rPr>
                        <a:t>6.</a:t>
                      </a:r>
                      <a:endParaRPr lang="fi-FI" sz="1500" b="0"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Kotiliesi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90 000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04442">
                <a:tc>
                  <a:txBody>
                    <a:bodyPr/>
                    <a:lstStyle/>
                    <a:p>
                      <a:pPr algn="ctr" fontAlgn="b"/>
                      <a:r>
                        <a:rPr lang="fi-FI" sz="1500" u="none" strike="noStrike" noProof="0" dirty="0">
                          <a:solidFill>
                            <a:schemeClr val="tx2"/>
                          </a:solidFill>
                          <a:effectLst/>
                          <a:latin typeface="Neue Haas Unica W1G" panose="020B0504030206020203" pitchFamily="34" charset="0"/>
                        </a:rPr>
                        <a:t>7.</a:t>
                      </a:r>
                      <a:endParaRPr lang="fi-FI" sz="1500" b="0"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Kodin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67 000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04442">
                <a:tc>
                  <a:txBody>
                    <a:bodyPr/>
                    <a:lstStyle/>
                    <a:p>
                      <a:pPr algn="ctr" fontAlgn="b"/>
                      <a:r>
                        <a:rPr lang="fi-FI" sz="1500" u="none" strike="noStrike" noProof="0" dirty="0">
                          <a:solidFill>
                            <a:schemeClr val="tx2"/>
                          </a:solidFill>
                          <a:effectLst/>
                          <a:latin typeface="Neue Haas Unica W1G" panose="020B0504030206020203" pitchFamily="34" charset="0"/>
                        </a:rPr>
                        <a:t>8.</a:t>
                      </a:r>
                      <a:endParaRPr lang="fi-FI" sz="1500" b="0"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Anna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59 000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04442">
                <a:tc>
                  <a:txBody>
                    <a:bodyPr/>
                    <a:lstStyle/>
                    <a:p>
                      <a:pPr algn="ctr" fontAlgn="b"/>
                      <a:r>
                        <a:rPr lang="fi-FI" sz="1500" b="0" i="0" u="none" strike="noStrike" noProof="0" dirty="0">
                          <a:solidFill>
                            <a:schemeClr val="tx2"/>
                          </a:solidFill>
                          <a:effectLst/>
                          <a:latin typeface="Neue Haas Unica W1G" panose="020B0504030206020203" pitchFamily="34" charset="0"/>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Me Naiset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58 000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63266">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Tieteen Kuvalehti Historia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57 000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graphicFrame>
        <p:nvGraphicFramePr>
          <p:cNvPr id="30" name="Table 7">
            <a:extLst>
              <a:ext uri="{FF2B5EF4-FFF2-40B4-BE49-F238E27FC236}">
                <a16:creationId xmlns:a16="http://schemas.microsoft.com/office/drawing/2014/main" id="{1D867BAA-8147-6C48-910E-613CF8C49CD4}"/>
              </a:ext>
            </a:extLst>
          </p:cNvPr>
          <p:cNvGraphicFramePr>
            <a:graphicFrameLocks/>
          </p:cNvGraphicFramePr>
          <p:nvPr>
            <p:extLst>
              <p:ext uri="{D42A27DB-BD31-4B8C-83A1-F6EECF244321}">
                <p14:modId xmlns:p14="http://schemas.microsoft.com/office/powerpoint/2010/main" val="1535810490"/>
              </p:ext>
            </p:extLst>
          </p:nvPr>
        </p:nvGraphicFramePr>
        <p:xfrm>
          <a:off x="6344421" y="1410790"/>
          <a:ext cx="4785132" cy="4511144"/>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0104">
                <a:tc gridSpan="3">
                  <a:txBody>
                    <a:bodyPr/>
                    <a:lstStyle/>
                    <a:p>
                      <a:pPr algn="r">
                        <a:lnSpc>
                          <a:spcPct val="100000"/>
                        </a:lnSpc>
                      </a:pPr>
                      <a:r>
                        <a:rPr lang="fi-FI" sz="1500" b="0" i="0" noProof="0" dirty="0">
                          <a:solidFill>
                            <a:schemeClr val="bg1"/>
                          </a:solidFill>
                          <a:latin typeface="Neue Haas Unica W1G Medium" panose="020B0504030206020203" pitchFamily="34" charset="0"/>
                        </a:rPr>
                        <a:t>seuraajia </a:t>
                      </a: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seuraajia </a:t>
                      </a: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i="0" noProof="0" dirty="0">
                        <a:solidFill>
                          <a:schemeClr val="bg1"/>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0104">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Sotilas</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55 000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0104">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Soppa365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51 000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0104">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Tieteen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51 000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0104">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Tekniikan Maailma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50 000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0104">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Kotivinkki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49 000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0104">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Talouselämä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48 000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0104">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47 000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0104">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Tehy-lehti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43 000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0104">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Apu</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40 000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0104">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Tiede</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40 000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Tree>
    <p:extLst>
      <p:ext uri="{BB962C8B-B14F-4D97-AF65-F5344CB8AC3E}">
        <p14:creationId xmlns:p14="http://schemas.microsoft.com/office/powerpoint/2010/main" val="579804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seuraajia </a:t>
            </a:r>
            <a:r>
              <a:rPr lang="fi-FI" sz="3000" u="sng" dirty="0">
                <a:solidFill>
                  <a:schemeClr val="accent1"/>
                </a:solidFill>
              </a:rPr>
              <a:t>Instagramissa</a:t>
            </a:r>
            <a:r>
              <a:rPr lang="fi-FI" sz="3000" dirty="0">
                <a:solidFill>
                  <a:schemeClr val="accent1"/>
                </a:solidFill>
              </a:rPr>
              <a:t> TOP 20 / heinäkuu 2025</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3280713690"/>
              </p:ext>
            </p:extLst>
          </p:nvPr>
        </p:nvGraphicFramePr>
        <p:xfrm>
          <a:off x="1158466" y="1410789"/>
          <a:ext cx="4785132" cy="4516072"/>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0552">
                <a:tc gridSpan="2">
                  <a:txBody>
                    <a:bodyPr/>
                    <a:lstStyle/>
                    <a:p>
                      <a:pPr lvl="0" algn="ctr">
                        <a:lnSpc>
                          <a:spcPct val="100000"/>
                        </a:lnSpc>
                      </a:pPr>
                      <a:endParaRPr lang="fi-FI" sz="150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Luonto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125 824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90 372</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76 717</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K-Ruoka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68 652</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Soppa365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67 517</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Me Naiset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64 504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Maku</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57 949</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Avotakka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53 602</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 ja keittiö</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47 104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Kotiliesi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44 042</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graphicFrame>
        <p:nvGraphicFramePr>
          <p:cNvPr id="30" name="Table 7">
            <a:extLst>
              <a:ext uri="{FF2B5EF4-FFF2-40B4-BE49-F238E27FC236}">
                <a16:creationId xmlns:a16="http://schemas.microsoft.com/office/drawing/2014/main" id="{1D867BAA-8147-6C48-910E-613CF8C49CD4}"/>
              </a:ext>
            </a:extLst>
          </p:cNvPr>
          <p:cNvGraphicFramePr>
            <a:graphicFrameLocks/>
          </p:cNvGraphicFramePr>
          <p:nvPr>
            <p:extLst>
              <p:ext uri="{D42A27DB-BD31-4B8C-83A1-F6EECF244321}">
                <p14:modId xmlns:p14="http://schemas.microsoft.com/office/powerpoint/2010/main" val="969846490"/>
              </p:ext>
            </p:extLst>
          </p:nvPr>
        </p:nvGraphicFramePr>
        <p:xfrm>
          <a:off x="6344421" y="1410790"/>
          <a:ext cx="4785132" cy="4516072"/>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0552">
                <a:tc gridSpan="2">
                  <a:txBody>
                    <a:bodyPr/>
                    <a:lstStyle/>
                    <a:p>
                      <a:pPr lvl="0" algn="ctr">
                        <a:lnSpc>
                          <a:spcPct val="100000"/>
                        </a:lnSpc>
                      </a:pPr>
                      <a:endParaRPr lang="fi-FI" sz="1500" b="0" i="0" noProof="0" dirty="0">
                        <a:solidFill>
                          <a:schemeClr val="bg1"/>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 </a:t>
                      </a: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i="0" noProof="0" dirty="0">
                        <a:solidFill>
                          <a:schemeClr val="bg1"/>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Viherpiha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43 514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Glorian ruoka &amp; viini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43 439</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Unelmien Talo&amp;Koti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42 814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Kotivinkki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42 416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Kodin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36 666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35 679</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Glorian Koti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35 586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Meidän Mökki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33 093</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Aku Ankka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31 300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20.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Suuri Käsityö</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30 079</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Tree>
    <p:extLst>
      <p:ext uri="{BB962C8B-B14F-4D97-AF65-F5344CB8AC3E}">
        <p14:creationId xmlns:p14="http://schemas.microsoft.com/office/powerpoint/2010/main" val="460704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seuraajia </a:t>
            </a:r>
            <a:r>
              <a:rPr lang="fi-FI" sz="3000" u="sng" dirty="0">
                <a:solidFill>
                  <a:schemeClr val="accent1"/>
                </a:solidFill>
              </a:rPr>
              <a:t>X:ssä</a:t>
            </a:r>
            <a:r>
              <a:rPr lang="fi-FI" sz="3000" dirty="0">
                <a:solidFill>
                  <a:schemeClr val="accent1"/>
                </a:solidFill>
              </a:rPr>
              <a:t> TOP 20 / heinäkuu 2025</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3781265831"/>
              </p:ext>
            </p:extLst>
          </p:nvPr>
        </p:nvGraphicFramePr>
        <p:xfrm>
          <a:off x="1158466" y="1410789"/>
          <a:ext cx="4785132" cy="4516072"/>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0552">
                <a:tc gridSpan="2">
                  <a:txBody>
                    <a:bodyPr/>
                    <a:lstStyle/>
                    <a:p>
                      <a:pPr lvl="0" algn="ctr">
                        <a:lnSpc>
                          <a:spcPct val="100000"/>
                        </a:lnSpc>
                      </a:pPr>
                      <a:endParaRPr lang="fi-FI" sz="150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Talouselämä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182 965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139 226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49 360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Mikrobitti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17 872</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Luonto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13 047</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Lääkärilehti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12 397</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Arvopaperi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11 444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Tivi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10 417</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Demokraatti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9 014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Tekniikan Maailma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8 863</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graphicFrame>
        <p:nvGraphicFramePr>
          <p:cNvPr id="30" name="Table 7">
            <a:extLst>
              <a:ext uri="{FF2B5EF4-FFF2-40B4-BE49-F238E27FC236}">
                <a16:creationId xmlns:a16="http://schemas.microsoft.com/office/drawing/2014/main" id="{1D867BAA-8147-6C48-910E-613CF8C49CD4}"/>
              </a:ext>
            </a:extLst>
          </p:cNvPr>
          <p:cNvGraphicFramePr>
            <a:graphicFrameLocks/>
          </p:cNvGraphicFramePr>
          <p:nvPr>
            <p:extLst>
              <p:ext uri="{D42A27DB-BD31-4B8C-83A1-F6EECF244321}">
                <p14:modId xmlns:p14="http://schemas.microsoft.com/office/powerpoint/2010/main" val="43747291"/>
              </p:ext>
            </p:extLst>
          </p:nvPr>
        </p:nvGraphicFramePr>
        <p:xfrm>
          <a:off x="6344421" y="1410790"/>
          <a:ext cx="4785132" cy="4521805"/>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05508">
                <a:tc gridSpan="2">
                  <a:txBody>
                    <a:bodyPr/>
                    <a:lstStyle/>
                    <a:p>
                      <a:pPr lvl="0" algn="ctr">
                        <a:lnSpc>
                          <a:spcPct val="100000"/>
                        </a:lnSpc>
                      </a:pPr>
                      <a:endParaRPr lang="fi-FI" sz="1500" b="0" i="0" noProof="0" dirty="0">
                        <a:solidFill>
                          <a:schemeClr val="bg1"/>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 </a:t>
                      </a: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i="0" noProof="0" dirty="0">
                        <a:solidFill>
                          <a:schemeClr val="bg1"/>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05508">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Tekniikka &amp; Talous</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7 948</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05508">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Potilaan Lääkärilehti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7 211</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05508">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Kuntalehti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6 063</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05508">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Taloustaito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5 691</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05508">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Ylioppilaslehti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5 359</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05508">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Sotilas</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5 229</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05508">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Reserviläinen</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4 613</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05508">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Rakennuslehti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4 545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05508">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Sairaanhoitaja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4 023</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60991">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20.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Kiinteistölehti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3 623</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Tree>
    <p:extLst>
      <p:ext uri="{BB962C8B-B14F-4D97-AF65-F5344CB8AC3E}">
        <p14:creationId xmlns:p14="http://schemas.microsoft.com/office/powerpoint/2010/main" val="4234099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erson standing outside a bus stop holding a book&#10;&#10;AI-generated content may be incorrect.">
            <a:extLst>
              <a:ext uri="{FF2B5EF4-FFF2-40B4-BE49-F238E27FC236}">
                <a16:creationId xmlns:a16="http://schemas.microsoft.com/office/drawing/2014/main" id="{0CE24018-6ED0-E486-79B7-AAC768FFC54A}"/>
              </a:ext>
            </a:extLst>
          </p:cNvPr>
          <p:cNvPicPr>
            <a:picLocks noGrp="1" noChangeAspect="1"/>
          </p:cNvPicPr>
          <p:nvPr>
            <p:ph type="pic" idx="1"/>
          </p:nvPr>
        </p:nvPicPr>
        <p:blipFill>
          <a:blip r:embed="rId3"/>
          <a:srcRect l="7500" t="1249" b="8750"/>
          <a:stretch/>
        </p:blipFill>
        <p:spPr>
          <a:xfrm>
            <a:off x="6553202" y="0"/>
            <a:ext cx="5638798" cy="6858000"/>
          </a:xfrm>
        </p:spPr>
      </p:pic>
      <p:sp>
        <p:nvSpPr>
          <p:cNvPr id="2" name="Title 1">
            <a:extLst>
              <a:ext uri="{FF2B5EF4-FFF2-40B4-BE49-F238E27FC236}">
                <a16:creationId xmlns:a16="http://schemas.microsoft.com/office/drawing/2014/main" id="{32F17C68-23B2-3347-A8BE-864A153CFC40}"/>
              </a:ext>
            </a:extLst>
          </p:cNvPr>
          <p:cNvSpPr>
            <a:spLocks noGrp="1"/>
          </p:cNvSpPr>
          <p:nvPr>
            <p:ph type="title"/>
          </p:nvPr>
        </p:nvSpPr>
        <p:spPr>
          <a:xfrm>
            <a:off x="614501" y="1184804"/>
            <a:ext cx="4799012" cy="1231900"/>
          </a:xfrm>
        </p:spPr>
        <p:txBody>
          <a:bodyPr>
            <a:noAutofit/>
          </a:bodyPr>
          <a:lstStyle/>
          <a:p>
            <a:r>
              <a:rPr lang="fi-FI" sz="3200" dirty="0"/>
              <a:t>Seiska, Suomen Luonto ja Trendi olivat heinäkuun kovimmat kasvajat</a:t>
            </a:r>
            <a:endParaRPr lang="en-FI" sz="3200" dirty="0"/>
          </a:p>
        </p:txBody>
      </p:sp>
      <p:sp>
        <p:nvSpPr>
          <p:cNvPr id="5" name="Content Placeholder 3">
            <a:extLst>
              <a:ext uri="{FF2B5EF4-FFF2-40B4-BE49-F238E27FC236}">
                <a16:creationId xmlns:a16="http://schemas.microsoft.com/office/drawing/2014/main" id="{389698F5-380D-5EB9-2A71-FAF5B246EF2C}"/>
              </a:ext>
            </a:extLst>
          </p:cNvPr>
          <p:cNvSpPr>
            <a:spLocks noGrp="1"/>
          </p:cNvSpPr>
          <p:nvPr>
            <p:ph idx="10"/>
          </p:nvPr>
        </p:nvSpPr>
        <p:spPr>
          <a:xfrm>
            <a:off x="612912" y="2612647"/>
            <a:ext cx="5350566" cy="3451603"/>
          </a:xfrm>
        </p:spPr>
        <p:txBody>
          <a:bodyPr anchor="ctr">
            <a:noAutofit/>
          </a:bodyPr>
          <a:lstStyle/>
          <a:p>
            <a:pPr fontAlgn="b"/>
            <a:r>
              <a:rPr lang="fi-FI" sz="1400" dirty="0" err="1"/>
              <a:t>Aikakausmedioilla</a:t>
            </a:r>
            <a:r>
              <a:rPr lang="fi-FI" sz="1400" dirty="0"/>
              <a:t> oli heinäkuussa yhteensä 5 352 355 seuraajaa kaikissa kanavissa (bruttoluku).</a:t>
            </a:r>
          </a:p>
          <a:p>
            <a:pPr fontAlgn="b"/>
            <a:r>
              <a:rPr lang="fi-FI" sz="1400" dirty="0"/>
              <a:t>Uusia seuraajia saatiin 27 696. Kasvua oli kaikissa kanavissa X:ää lukuun ottamatta.</a:t>
            </a:r>
          </a:p>
          <a:p>
            <a:pPr fontAlgn="b"/>
            <a:r>
              <a:rPr lang="fi-FI" sz="1400" dirty="0"/>
              <a:t>X:ssä seuraajamäärä laski kymmenettä kuukautta peräkkäin, mutta lasku loiveni jälleen.</a:t>
            </a:r>
          </a:p>
          <a:p>
            <a:pPr fontAlgn="b"/>
            <a:r>
              <a:rPr lang="fi-FI" sz="1400" dirty="0"/>
              <a:t>Eniten yleisöään kasvattivat Seiska (+2 587), Suomen Luonto  (+2 085) ja Trendi (+2 022). </a:t>
            </a:r>
          </a:p>
          <a:p>
            <a:pPr fontAlgn="b"/>
            <a:r>
              <a:rPr lang="fi-FI" sz="1400" dirty="0"/>
              <a:t>Suomen Luonto nousi Facebookin kolmanneksi suurimmaksi.</a:t>
            </a:r>
          </a:p>
        </p:txBody>
      </p:sp>
      <p:pic>
        <p:nvPicPr>
          <p:cNvPr id="8" name="Picture 7">
            <a:extLst>
              <a:ext uri="{FF2B5EF4-FFF2-40B4-BE49-F238E27FC236}">
                <a16:creationId xmlns:a16="http://schemas.microsoft.com/office/drawing/2014/main" id="{8EC656D5-E350-F444-90BD-994BB6CD658A}"/>
              </a:ext>
            </a:extLst>
          </p:cNvPr>
          <p:cNvPicPr>
            <a:picLocks noChangeAspect="1"/>
          </p:cNvPicPr>
          <p:nvPr/>
        </p:nvPicPr>
        <p:blipFill>
          <a:blip r:embed="rId4"/>
          <a:stretch>
            <a:fillRect/>
          </a:stretch>
        </p:blipFill>
        <p:spPr>
          <a:xfrm>
            <a:off x="10044529" y="6390396"/>
            <a:ext cx="1829365" cy="137829"/>
          </a:xfrm>
          <a:prstGeom prst="rect">
            <a:avLst/>
          </a:prstGeom>
        </p:spPr>
      </p:pic>
      <p:pic>
        <p:nvPicPr>
          <p:cNvPr id="7" name="Picture 6">
            <a:extLst>
              <a:ext uri="{FF2B5EF4-FFF2-40B4-BE49-F238E27FC236}">
                <a16:creationId xmlns:a16="http://schemas.microsoft.com/office/drawing/2014/main" id="{C92C65EF-CCA6-A54B-80B2-F3E37DEE93A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39305"/>
          <a:stretch/>
        </p:blipFill>
        <p:spPr>
          <a:xfrm>
            <a:off x="5327652" y="0"/>
            <a:ext cx="2451100" cy="1441450"/>
          </a:xfrm>
          <a:prstGeom prst="rect">
            <a:avLst/>
          </a:prstGeom>
        </p:spPr>
      </p:pic>
    </p:spTree>
    <p:extLst>
      <p:ext uri="{BB962C8B-B14F-4D97-AF65-F5344CB8AC3E}">
        <p14:creationId xmlns:p14="http://schemas.microsoft.com/office/powerpoint/2010/main" val="1530823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seuraajia </a:t>
            </a:r>
            <a:r>
              <a:rPr lang="fi-FI" sz="3000" u="sng" dirty="0">
                <a:solidFill>
                  <a:schemeClr val="accent1"/>
                </a:solidFill>
              </a:rPr>
              <a:t>YouTubessa</a:t>
            </a:r>
            <a:r>
              <a:rPr lang="fi-FI" sz="3000" dirty="0">
                <a:solidFill>
                  <a:schemeClr val="accent1"/>
                </a:solidFill>
              </a:rPr>
              <a:t> ja </a:t>
            </a:r>
            <a:r>
              <a:rPr lang="fi-FI" sz="3000" u="sng" dirty="0" err="1">
                <a:solidFill>
                  <a:schemeClr val="accent1"/>
                </a:solidFill>
              </a:rPr>
              <a:t>TikTokissa</a:t>
            </a:r>
            <a:r>
              <a:rPr lang="fi-FI" sz="3000" dirty="0">
                <a:solidFill>
                  <a:schemeClr val="accent1"/>
                </a:solidFill>
              </a:rPr>
              <a:t> TOP 10 / </a:t>
            </a:r>
            <a:br>
              <a:rPr lang="fi-FI" sz="3000" dirty="0">
                <a:solidFill>
                  <a:schemeClr val="accent1"/>
                </a:solidFill>
              </a:rPr>
            </a:br>
            <a:r>
              <a:rPr lang="fi-FI" sz="3000" dirty="0">
                <a:solidFill>
                  <a:schemeClr val="accent1"/>
                </a:solidFill>
              </a:rPr>
              <a:t>heinäkuu 2025</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1429968098"/>
              </p:ext>
            </p:extLst>
          </p:nvPr>
        </p:nvGraphicFramePr>
        <p:xfrm>
          <a:off x="1208162" y="1410789"/>
          <a:ext cx="4785132" cy="4507687"/>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445967">
                  <a:extLst>
                    <a:ext uri="{9D8B030D-6E8A-4147-A177-3AD203B41FA5}">
                      <a16:colId xmlns:a16="http://schemas.microsoft.com/office/drawing/2014/main" val="3107084423"/>
                    </a:ext>
                  </a:extLst>
                </a:gridCol>
                <a:gridCol w="1468538">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0396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    YouTube</a:t>
                      </a:r>
                    </a:p>
                  </a:txBody>
                  <a:tcPr marL="0" marR="0" marT="0" marB="0" anchor="ctr">
                    <a:lnL w="9525" cap="flat" cmpd="sng" algn="ctr">
                      <a:noFill/>
                      <a:prstDash val="dot"/>
                      <a:round/>
                      <a:headEnd type="none" w="med" len="med"/>
                      <a:tailEnd type="none" w="med" len="med"/>
                    </a:lnL>
                    <a:lnR>
                      <a:noFill/>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kanavan tilaajia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0396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Siivet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20 800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0396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Tuulilasi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20 800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0396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20 400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0396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K-Ruoka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15 000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0396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Konepörssi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13 000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0396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Metsälehti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8 890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0396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5 880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0396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Koululainen</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5 030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0396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4 930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68067">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Luonto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4 830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graphicFrame>
        <p:nvGraphicFramePr>
          <p:cNvPr id="2" name="Table 7">
            <a:extLst>
              <a:ext uri="{FF2B5EF4-FFF2-40B4-BE49-F238E27FC236}">
                <a16:creationId xmlns:a16="http://schemas.microsoft.com/office/drawing/2014/main" id="{59CA4CB6-7BF2-5E49-4114-867E774842AD}"/>
              </a:ext>
            </a:extLst>
          </p:cNvPr>
          <p:cNvGraphicFramePr>
            <a:graphicFrameLocks/>
          </p:cNvGraphicFramePr>
          <p:nvPr>
            <p:extLst>
              <p:ext uri="{D42A27DB-BD31-4B8C-83A1-F6EECF244321}">
                <p14:modId xmlns:p14="http://schemas.microsoft.com/office/powerpoint/2010/main" val="2848979633"/>
              </p:ext>
            </p:extLst>
          </p:nvPr>
        </p:nvGraphicFramePr>
        <p:xfrm>
          <a:off x="6298100" y="1410791"/>
          <a:ext cx="4785132" cy="4523633"/>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445967">
                  <a:extLst>
                    <a:ext uri="{9D8B030D-6E8A-4147-A177-3AD203B41FA5}">
                      <a16:colId xmlns:a16="http://schemas.microsoft.com/office/drawing/2014/main" val="3107084423"/>
                    </a:ext>
                  </a:extLst>
                </a:gridCol>
                <a:gridCol w="1468538">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03387">
                <a:tc gridSpan="2">
                  <a:txBody>
                    <a:bodyPr/>
                    <a:lstStyle/>
                    <a:p>
                      <a:r>
                        <a:rPr lang="fi-FI" sz="1500" b="0" i="0" noProof="0" dirty="0">
                          <a:solidFill>
                            <a:schemeClr val="bg1"/>
                          </a:solidFill>
                          <a:latin typeface="Neue Haas Unica W1G Medium" panose="020B0504030206020203" pitchFamily="34" charset="0"/>
                        </a:rPr>
                        <a:t>    </a:t>
                      </a:r>
                      <a:r>
                        <a:rPr lang="fi-FI" sz="1500" b="0" i="0" noProof="0" dirty="0" err="1">
                          <a:solidFill>
                            <a:schemeClr val="bg1"/>
                          </a:solidFill>
                          <a:latin typeface="Neue Haas Unica W1G Medium" panose="020B0504030206020203" pitchFamily="34" charset="0"/>
                        </a:rPr>
                        <a:t>TikTok</a:t>
                      </a:r>
                      <a:endParaRPr lang="fi-FI" dirty="0"/>
                    </a:p>
                  </a:txBody>
                  <a:tcPr marL="0" marR="0" marT="0" marB="0" anchor="ctr">
                    <a:lnL w="9525" cap="flat" cmpd="sng" algn="ctr">
                      <a:noFill/>
                      <a:prstDash val="dot"/>
                      <a:round/>
                      <a:headEnd type="none" w="med" len="med"/>
                      <a:tailEnd type="none" w="med" len="med"/>
                    </a:lnL>
                    <a:lnR>
                      <a:noFill/>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 </a:t>
                      </a: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i="0" noProof="0" dirty="0">
                        <a:solidFill>
                          <a:schemeClr val="bg1"/>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391651">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29 800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391651">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Kotiliesi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25 900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391651">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Pirkka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22 800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5875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Tekniikan Maailma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10 900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58750">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7 094</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391651">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Me Naiset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5 822</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391651">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Mikrobitti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5 482</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391651">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GTi-Magazine</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5 160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45239">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4 486</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391651">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Anna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3 689</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Tree>
    <p:extLst>
      <p:ext uri="{BB962C8B-B14F-4D97-AF65-F5344CB8AC3E}">
        <p14:creationId xmlns:p14="http://schemas.microsoft.com/office/powerpoint/2010/main" val="2862869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09DF6-AAB8-AE42-9A76-4E8A53F663B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9AF2274-F143-0A7E-60FA-464973AE1613}"/>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seuraajia </a:t>
            </a:r>
            <a:r>
              <a:rPr lang="fi-FI" sz="3000" u="sng" dirty="0" err="1">
                <a:solidFill>
                  <a:schemeClr val="accent1"/>
                </a:solidFill>
              </a:rPr>
              <a:t>LinkedInissa</a:t>
            </a:r>
            <a:r>
              <a:rPr lang="fi-FI" sz="3000" dirty="0">
                <a:solidFill>
                  <a:schemeClr val="accent1"/>
                </a:solidFill>
              </a:rPr>
              <a:t> ja </a:t>
            </a:r>
            <a:r>
              <a:rPr lang="fi-FI" sz="3000" u="sng" dirty="0" err="1">
                <a:solidFill>
                  <a:schemeClr val="accent1"/>
                </a:solidFill>
              </a:rPr>
              <a:t>Threadsissa</a:t>
            </a:r>
            <a:r>
              <a:rPr lang="fi-FI" sz="3000" dirty="0">
                <a:solidFill>
                  <a:schemeClr val="accent1"/>
                </a:solidFill>
              </a:rPr>
              <a:t>  TOP 10 / </a:t>
            </a:r>
            <a:br>
              <a:rPr lang="fi-FI" sz="3000" dirty="0">
                <a:solidFill>
                  <a:schemeClr val="accent1"/>
                </a:solidFill>
              </a:rPr>
            </a:br>
            <a:r>
              <a:rPr lang="fi-FI" sz="3000" dirty="0">
                <a:solidFill>
                  <a:schemeClr val="accent1"/>
                </a:solidFill>
              </a:rPr>
              <a:t>heinäkuu 2025</a:t>
            </a:r>
          </a:p>
        </p:txBody>
      </p:sp>
      <p:graphicFrame>
        <p:nvGraphicFramePr>
          <p:cNvPr id="7" name="Table 7">
            <a:extLst>
              <a:ext uri="{FF2B5EF4-FFF2-40B4-BE49-F238E27FC236}">
                <a16:creationId xmlns:a16="http://schemas.microsoft.com/office/drawing/2014/main" id="{4DA18194-DA21-8B21-4F1A-3D05BC48D56A}"/>
              </a:ext>
            </a:extLst>
          </p:cNvPr>
          <p:cNvGraphicFramePr>
            <a:graphicFrameLocks noGrp="1"/>
          </p:cNvGraphicFramePr>
          <p:nvPr>
            <p:ph idx="10"/>
            <p:extLst>
              <p:ext uri="{D42A27DB-BD31-4B8C-83A1-F6EECF244321}">
                <p14:modId xmlns:p14="http://schemas.microsoft.com/office/powerpoint/2010/main" val="361239392"/>
              </p:ext>
            </p:extLst>
          </p:nvPr>
        </p:nvGraphicFramePr>
        <p:xfrm>
          <a:off x="6326262" y="1410788"/>
          <a:ext cx="4785132" cy="4497642"/>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903908">
                  <a:extLst>
                    <a:ext uri="{9D8B030D-6E8A-4147-A177-3AD203B41FA5}">
                      <a16:colId xmlns:a16="http://schemas.microsoft.com/office/drawing/2014/main" val="3107084423"/>
                    </a:ext>
                  </a:extLst>
                </a:gridCol>
                <a:gridCol w="101059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0564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    </a:t>
                      </a:r>
                      <a:r>
                        <a:rPr lang="fi-FI" sz="1500" b="0" i="0" kern="1200" noProof="0" dirty="0" err="1">
                          <a:solidFill>
                            <a:schemeClr val="bg1"/>
                          </a:solidFill>
                          <a:latin typeface="Neue Haas Unica W1G Medium" panose="020B0504030206020203" pitchFamily="34" charset="0"/>
                          <a:ea typeface="+mn-ea"/>
                          <a:cs typeface="+mn-cs"/>
                        </a:rPr>
                        <a:t>Threads</a:t>
                      </a:r>
                      <a:endParaRPr lang="fi-FI" sz="1500" b="0" i="0" kern="1200" noProof="0" dirty="0">
                        <a:solidFill>
                          <a:schemeClr val="bg1"/>
                        </a:solidFill>
                        <a:latin typeface="Neue Haas Unica W1G Medium" panose="020B0504030206020203" pitchFamily="34" charset="0"/>
                        <a:ea typeface="+mn-ea"/>
                        <a:cs typeface="+mn-cs"/>
                      </a:endParaRPr>
                    </a:p>
                  </a:txBody>
                  <a:tcPr marL="0" marR="0" marT="0" marB="0" anchor="ctr">
                    <a:lnL w="9525" cap="flat" cmpd="sng" algn="ctr">
                      <a:noFill/>
                      <a:prstDash val="dot"/>
                      <a:round/>
                      <a:headEnd type="none" w="med" len="med"/>
                      <a:tailEnd type="none" w="med" len="med"/>
                    </a:lnL>
                    <a:lnR>
                      <a:noFill/>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0920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Luonto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16 879</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0920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11 858</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0920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Maku</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8 065</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0920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Avotakka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7 187</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09200">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7 012</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0920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Kotivinkki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6 156</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09200">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5 997</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0920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Trendi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4 309</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0920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Meidän Mökki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3 957</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0920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Meidän Talo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3 588</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graphicFrame>
        <p:nvGraphicFramePr>
          <p:cNvPr id="2" name="Table 7">
            <a:extLst>
              <a:ext uri="{FF2B5EF4-FFF2-40B4-BE49-F238E27FC236}">
                <a16:creationId xmlns:a16="http://schemas.microsoft.com/office/drawing/2014/main" id="{D7FC17E1-526C-F476-F806-A5B31993A33C}"/>
              </a:ext>
            </a:extLst>
          </p:cNvPr>
          <p:cNvGraphicFramePr>
            <a:graphicFrameLocks/>
          </p:cNvGraphicFramePr>
          <p:nvPr>
            <p:extLst>
              <p:ext uri="{D42A27DB-BD31-4B8C-83A1-F6EECF244321}">
                <p14:modId xmlns:p14="http://schemas.microsoft.com/office/powerpoint/2010/main" val="2643327241"/>
              </p:ext>
            </p:extLst>
          </p:nvPr>
        </p:nvGraphicFramePr>
        <p:xfrm>
          <a:off x="1205400" y="1410791"/>
          <a:ext cx="4785132" cy="4497638"/>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2049999">
                  <a:extLst>
                    <a:ext uri="{9D8B030D-6E8A-4147-A177-3AD203B41FA5}">
                      <a16:colId xmlns:a16="http://schemas.microsoft.com/office/drawing/2014/main" val="3107084423"/>
                    </a:ext>
                  </a:extLst>
                </a:gridCol>
                <a:gridCol w="864506">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04579">
                <a:tc gridSpan="2">
                  <a:txBody>
                    <a:bodyPr/>
                    <a:lstStyle/>
                    <a:p>
                      <a:r>
                        <a:rPr lang="fi-FI" sz="1500" b="0" i="0" noProof="0" dirty="0">
                          <a:solidFill>
                            <a:schemeClr val="bg1"/>
                          </a:solidFill>
                          <a:latin typeface="Neue Haas Unica W1G Medium" panose="020B0504030206020203" pitchFamily="34" charset="0"/>
                        </a:rPr>
                        <a:t>    LinkedIn</a:t>
                      </a:r>
                      <a:endParaRPr lang="fi-FI" dirty="0"/>
                    </a:p>
                  </a:txBody>
                  <a:tcPr marL="0" marR="0" marT="0" marB="0" anchor="ctr">
                    <a:lnL w="9525" cap="flat" cmpd="sng" algn="ctr">
                      <a:noFill/>
                      <a:prstDash val="dot"/>
                      <a:round/>
                      <a:headEnd type="none" w="med" len="med"/>
                      <a:tailEnd type="none" w="med" len="med"/>
                    </a:lnL>
                    <a:lnR>
                      <a:noFill/>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 </a:t>
                      </a: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i="0" noProof="0" dirty="0">
                        <a:solidFill>
                          <a:schemeClr val="bg1"/>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371893">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Talouselämä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34 914</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371893">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Rakennuslehti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17 329</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371893">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Tekniikka &amp; Talous</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15 470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371893">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Tivi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7 556</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371893">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Talotekniikka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4 384</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371893">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Taloustaito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2 394</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371893">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Print&amp;Media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1 699</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371893">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1 527</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372638">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Reserviläinen</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1 488</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745277">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Kiertotalouden erikoislehti Uusiouutiset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1 404</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Tree>
    <p:extLst>
      <p:ext uri="{BB962C8B-B14F-4D97-AF65-F5344CB8AC3E}">
        <p14:creationId xmlns:p14="http://schemas.microsoft.com/office/powerpoint/2010/main" val="2604371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4211F1-BC6F-244E-990C-EA5DDCFFA30A}"/>
              </a:ext>
            </a:extLst>
          </p:cNvPr>
          <p:cNvSpPr>
            <a:spLocks noGrp="1"/>
          </p:cNvSpPr>
          <p:nvPr>
            <p:ph type="title"/>
          </p:nvPr>
        </p:nvSpPr>
        <p:spPr/>
        <p:txBody>
          <a:bodyPr/>
          <a:lstStyle/>
          <a:p>
            <a:r>
              <a:rPr lang="fi-FI" dirty="0"/>
              <a:t>Eniten yleisöään </a:t>
            </a:r>
            <a:br>
              <a:rPr lang="fi-FI" dirty="0"/>
            </a:br>
            <a:r>
              <a:rPr lang="fi-FI" dirty="0"/>
              <a:t>kasvattaneet</a:t>
            </a:r>
          </a:p>
        </p:txBody>
      </p:sp>
    </p:spTree>
    <p:extLst>
      <p:ext uri="{BB962C8B-B14F-4D97-AF65-F5344CB8AC3E}">
        <p14:creationId xmlns:p14="http://schemas.microsoft.com/office/powerpoint/2010/main" val="202378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uusia seuraajia </a:t>
            </a:r>
            <a:r>
              <a:rPr lang="fi-FI" sz="3000" u="sng" dirty="0">
                <a:solidFill>
                  <a:schemeClr val="accent1"/>
                </a:solidFill>
              </a:rPr>
              <a:t>kaikissa kanavissa </a:t>
            </a:r>
            <a:r>
              <a:rPr lang="fi-FI" sz="3000" dirty="0">
                <a:solidFill>
                  <a:schemeClr val="accent1"/>
                </a:solidFill>
              </a:rPr>
              <a:t>TOP 20 /</a:t>
            </a:r>
            <a:br>
              <a:rPr lang="fi-FI" sz="3000" dirty="0">
                <a:solidFill>
                  <a:schemeClr val="accent1"/>
                </a:solidFill>
              </a:rPr>
            </a:br>
            <a:r>
              <a:rPr lang="fi-FI" sz="3000" dirty="0">
                <a:solidFill>
                  <a:schemeClr val="accent1"/>
                </a:solidFill>
              </a:rPr>
              <a:t>heinäkuu 2025</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524235253"/>
              </p:ext>
            </p:extLst>
          </p:nvPr>
        </p:nvGraphicFramePr>
        <p:xfrm>
          <a:off x="1815289" y="1410789"/>
          <a:ext cx="4134751" cy="4518280"/>
        </p:xfrm>
        <a:graphic>
          <a:graphicData uri="http://schemas.openxmlformats.org/drawingml/2006/table">
            <a:tbl>
              <a:tblPr firstRow="1" bandRow="1">
                <a:tableStyleId>{72833802-FEF1-4C79-8D5D-14CF1EAF98D9}</a:tableStyleId>
              </a:tblPr>
              <a:tblGrid>
                <a:gridCol w="503368">
                  <a:extLst>
                    <a:ext uri="{9D8B030D-6E8A-4147-A177-3AD203B41FA5}">
                      <a16:colId xmlns:a16="http://schemas.microsoft.com/office/drawing/2014/main" val="3436780004"/>
                    </a:ext>
                  </a:extLst>
                </a:gridCol>
                <a:gridCol w="2947806">
                  <a:extLst>
                    <a:ext uri="{9D8B030D-6E8A-4147-A177-3AD203B41FA5}">
                      <a16:colId xmlns:a16="http://schemas.microsoft.com/office/drawing/2014/main" val="3107084423"/>
                    </a:ext>
                  </a:extLst>
                </a:gridCol>
                <a:gridCol w="683577">
                  <a:extLst>
                    <a:ext uri="{9D8B030D-6E8A-4147-A177-3AD203B41FA5}">
                      <a16:colId xmlns:a16="http://schemas.microsoft.com/office/drawing/2014/main" val="2894783011"/>
                    </a:ext>
                  </a:extLst>
                </a:gridCol>
              </a:tblGrid>
              <a:tr h="410400">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    </a:t>
                      </a:r>
                      <a:r>
                        <a:rPr lang="fi-FI" sz="1500" b="0" i="0" noProof="0" dirty="0">
                          <a:solidFill>
                            <a:schemeClr val="bg1"/>
                          </a:solidFill>
                          <a:latin typeface="Neue Haas Unica W1G Medium" panose="020B0504030206020203" pitchFamily="34" charset="0"/>
                        </a:rPr>
                        <a:t>uusia seuraajia</a:t>
                      </a:r>
                      <a:endParaRPr lang="fi-FI" sz="1500" b="0" noProof="0" dirty="0">
                        <a:solidFill>
                          <a:schemeClr val="bg1"/>
                        </a:solidFill>
                        <a:latin typeface="Neue Haas Unica W1G" panose="020B0504030206020203" pitchFamily="34" charset="0"/>
                      </a:endParaRPr>
                    </a:p>
                  </a:txBody>
                  <a:tcPr marL="0" marR="7200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uusia 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+ 2 587</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2.</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Luonto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+ 2 085</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3.</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Trendi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+ 2 022</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4.</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+ 1 489</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5.</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Kotivinkki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+ 1 305</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6.</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+ 1 290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7.</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Juoksija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+ 1 128</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8.</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Kotiliesi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+ 1 089</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9.</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Metsälehti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+ 1 081</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10.</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Tieteen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+ 1 050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graphicFrame>
        <p:nvGraphicFramePr>
          <p:cNvPr id="30" name="Table 7">
            <a:extLst>
              <a:ext uri="{FF2B5EF4-FFF2-40B4-BE49-F238E27FC236}">
                <a16:creationId xmlns:a16="http://schemas.microsoft.com/office/drawing/2014/main" id="{1D867BAA-8147-6C48-910E-613CF8C49CD4}"/>
              </a:ext>
            </a:extLst>
          </p:cNvPr>
          <p:cNvGraphicFramePr>
            <a:graphicFrameLocks/>
          </p:cNvGraphicFramePr>
          <p:nvPr>
            <p:extLst>
              <p:ext uri="{D42A27DB-BD31-4B8C-83A1-F6EECF244321}">
                <p14:modId xmlns:p14="http://schemas.microsoft.com/office/powerpoint/2010/main" val="2503765932"/>
              </p:ext>
            </p:extLst>
          </p:nvPr>
        </p:nvGraphicFramePr>
        <p:xfrm>
          <a:off x="6343745" y="1410789"/>
          <a:ext cx="4134751" cy="4518279"/>
        </p:xfrm>
        <a:graphic>
          <a:graphicData uri="http://schemas.openxmlformats.org/drawingml/2006/table">
            <a:tbl>
              <a:tblPr firstRow="1" bandRow="1">
                <a:tableStyleId>{72833802-FEF1-4C79-8D5D-14CF1EAF98D9}</a:tableStyleId>
              </a:tblPr>
              <a:tblGrid>
                <a:gridCol w="532872">
                  <a:extLst>
                    <a:ext uri="{9D8B030D-6E8A-4147-A177-3AD203B41FA5}">
                      <a16:colId xmlns:a16="http://schemas.microsoft.com/office/drawing/2014/main" val="3436780004"/>
                    </a:ext>
                  </a:extLst>
                </a:gridCol>
                <a:gridCol w="2337775">
                  <a:extLst>
                    <a:ext uri="{9D8B030D-6E8A-4147-A177-3AD203B41FA5}">
                      <a16:colId xmlns:a16="http://schemas.microsoft.com/office/drawing/2014/main" val="3107084423"/>
                    </a:ext>
                  </a:extLst>
                </a:gridCol>
                <a:gridCol w="1264104">
                  <a:extLst>
                    <a:ext uri="{9D8B030D-6E8A-4147-A177-3AD203B41FA5}">
                      <a16:colId xmlns:a16="http://schemas.microsoft.com/office/drawing/2014/main" val="2894783011"/>
                    </a:ext>
                  </a:extLst>
                </a:gridCol>
              </a:tblGrid>
              <a:tr h="410699">
                <a:tc gridSpan="3">
                  <a:txBody>
                    <a:bodyPr/>
                    <a:lstStyle/>
                    <a:p>
                      <a:pPr algn="r"/>
                      <a:r>
                        <a:rPr lang="fi-FI" sz="1500" b="0" i="0" noProof="0" dirty="0">
                          <a:solidFill>
                            <a:schemeClr val="bg1"/>
                          </a:solidFill>
                          <a:latin typeface="Neue Haas Unica W1G Medium" panose="020B0504030206020203" pitchFamily="34" charset="0"/>
                        </a:rPr>
                        <a:t>   uusia seuraajia</a:t>
                      </a:r>
                      <a:endParaRPr lang="fi-FI" sz="1500" b="0" noProof="0" dirty="0">
                        <a:solidFill>
                          <a:schemeClr val="bg1"/>
                        </a:solidFill>
                        <a:latin typeface="Neue Haas Unica W1G" panose="020B0504030206020203" pitchFamily="34" charset="0"/>
                      </a:endParaRPr>
                    </a:p>
                  </a:txBody>
                  <a:tcPr marL="0" marR="7200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uusia 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075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11.</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Apu</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+ 1 046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075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12.</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Seura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+ 1 026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075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13.</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Kaksplus</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+ 1 023</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075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14.</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Ihana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+ 1 016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075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15.</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Anna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+ 1 014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075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16.</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Tee Itse</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075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17.</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+ 711</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075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18.</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TAUKO Magazine</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+ 613</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075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19.</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Meidän Talo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+ 566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075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20.</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Taide</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+ 523</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
        <p:nvSpPr>
          <p:cNvPr id="33" name="TextBox 32">
            <a:extLst>
              <a:ext uri="{FF2B5EF4-FFF2-40B4-BE49-F238E27FC236}">
                <a16:creationId xmlns:a16="http://schemas.microsoft.com/office/drawing/2014/main" id="{F5B24F3D-B5B1-A749-8400-B6B0C1FB02AB}"/>
              </a:ext>
            </a:extLst>
          </p:cNvPr>
          <p:cNvSpPr txBox="1"/>
          <p:nvPr/>
        </p:nvSpPr>
        <p:spPr>
          <a:xfrm>
            <a:off x="3147444" y="6266001"/>
            <a:ext cx="5897112" cy="400110"/>
          </a:xfrm>
          <a:prstGeom prst="rect">
            <a:avLst/>
          </a:prstGeom>
          <a:noFill/>
        </p:spPr>
        <p:txBody>
          <a:bodyPr wrap="square" rtlCol="0">
            <a:spAutoFit/>
          </a:bodyPr>
          <a:lstStyle/>
          <a:p>
            <a:pPr algn="ctr"/>
            <a:r>
              <a:rPr lang="fi-FI" sz="1000" dirty="0">
                <a:solidFill>
                  <a:schemeClr val="accent1"/>
                </a:solidFill>
                <a:latin typeface="Neue Haas Unica W1G" panose="020B0504030206020203" pitchFamily="34" charset="0"/>
              </a:rPr>
              <a:t>Kaikkien seurattujen medioiden tykkääjät, seuraajat ja tilaajat Facebookissa, Instagramissa, X:ssä, YouTubessa, </a:t>
            </a:r>
            <a:r>
              <a:rPr lang="fi-FI" sz="1000" dirty="0" err="1">
                <a:solidFill>
                  <a:schemeClr val="accent1"/>
                </a:solidFill>
                <a:latin typeface="Neue Haas Unica W1G" panose="020B0504030206020203" pitchFamily="34" charset="0"/>
              </a:rPr>
              <a:t>TikTokissa</a:t>
            </a:r>
            <a:r>
              <a:rPr lang="fi-FI" sz="1000" dirty="0">
                <a:solidFill>
                  <a:schemeClr val="accent1"/>
                </a:solidFill>
                <a:latin typeface="Neue Haas Unica W1G" panose="020B0504030206020203" pitchFamily="34" charset="0"/>
              </a:rPr>
              <a:t>, </a:t>
            </a:r>
            <a:r>
              <a:rPr lang="fi-FI" sz="1000" dirty="0" err="1">
                <a:solidFill>
                  <a:schemeClr val="accent1"/>
                </a:solidFill>
                <a:latin typeface="Neue Haas Unica W1G" panose="020B0504030206020203" pitchFamily="34" charset="0"/>
              </a:rPr>
              <a:t>Threadissa</a:t>
            </a:r>
            <a:r>
              <a:rPr lang="fi-FI" sz="1000" dirty="0">
                <a:solidFill>
                  <a:schemeClr val="accent1"/>
                </a:solidFill>
                <a:latin typeface="Neue Haas Unica W1G" panose="020B0504030206020203" pitchFamily="34" charset="0"/>
              </a:rPr>
              <a:t> ja </a:t>
            </a:r>
            <a:r>
              <a:rPr lang="fi-FI" sz="1000" dirty="0" err="1">
                <a:solidFill>
                  <a:schemeClr val="accent1"/>
                </a:solidFill>
                <a:latin typeface="Neue Haas Unica W1G" panose="020B0504030206020203" pitchFamily="34" charset="0"/>
              </a:rPr>
              <a:t>LinkedInissa</a:t>
            </a:r>
            <a:r>
              <a:rPr lang="fi-FI" sz="1000" dirty="0">
                <a:solidFill>
                  <a:schemeClr val="accent1"/>
                </a:solidFill>
                <a:latin typeface="Neue Haas Unica W1G" panose="020B0504030206020203" pitchFamily="34" charset="0"/>
              </a:rPr>
              <a:t>. Päällekkäisyyksiä ei ole huomioitu.</a:t>
            </a:r>
          </a:p>
        </p:txBody>
      </p:sp>
    </p:spTree>
    <p:extLst>
      <p:ext uri="{BB962C8B-B14F-4D97-AF65-F5344CB8AC3E}">
        <p14:creationId xmlns:p14="http://schemas.microsoft.com/office/powerpoint/2010/main" val="1633571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uusia seuraajia </a:t>
            </a:r>
            <a:r>
              <a:rPr lang="fi-FI" sz="3000" u="sng" dirty="0">
                <a:solidFill>
                  <a:schemeClr val="accent1"/>
                </a:solidFill>
              </a:rPr>
              <a:t>Facebookissa</a:t>
            </a:r>
            <a:r>
              <a:rPr lang="fi-FI" sz="3000" dirty="0">
                <a:solidFill>
                  <a:schemeClr val="accent1"/>
                </a:solidFill>
              </a:rPr>
              <a:t> TOP 10 / heinäkuu 2025</a:t>
            </a:r>
          </a:p>
        </p:txBody>
      </p:sp>
      <p:sp>
        <p:nvSpPr>
          <p:cNvPr id="2" name="Content Placeholder 3">
            <a:extLst>
              <a:ext uri="{FF2B5EF4-FFF2-40B4-BE49-F238E27FC236}">
                <a16:creationId xmlns:a16="http://schemas.microsoft.com/office/drawing/2014/main" id="{B00DFDAA-9A6D-0204-259F-2EEACE6D8F85}"/>
              </a:ext>
            </a:extLst>
          </p:cNvPr>
          <p:cNvSpPr txBox="1">
            <a:spLocks/>
          </p:cNvSpPr>
          <p:nvPr/>
        </p:nvSpPr>
        <p:spPr>
          <a:xfrm>
            <a:off x="8915400" y="2677700"/>
            <a:ext cx="2920999" cy="3386097"/>
          </a:xfrm>
          <a:prstGeom prst="rect">
            <a:avLst/>
          </a:prstGeom>
          <a:ln>
            <a:solidFill>
              <a:schemeClr val="tx1"/>
            </a:solidFill>
            <a:prstDash val="sysDot"/>
          </a:ln>
        </p:spPr>
        <p:txBody>
          <a:bodyPr vert="horz" lIns="108000" tIns="108000" rIns="108000" bIns="108000" rtlCol="0" anchor="ct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fontAlgn="b">
              <a:buNone/>
            </a:pPr>
            <a:r>
              <a:rPr lang="fi-FI" sz="1400" b="1" noProof="0" dirty="0" err="1">
                <a:latin typeface="Neue Haas Unica Pro" panose="020B0504030206020203" pitchFamily="34" charset="77"/>
              </a:rPr>
              <a:t>Huom</a:t>
            </a:r>
            <a:r>
              <a:rPr lang="fi-FI" sz="1400" b="1" noProof="0" dirty="0">
                <a:latin typeface="Neue Haas Unica Pro" panose="020B0504030206020203" pitchFamily="34" charset="77"/>
              </a:rPr>
              <a:t>! </a:t>
            </a:r>
          </a:p>
          <a:p>
            <a:pPr fontAlgn="b"/>
            <a:r>
              <a:rPr lang="fi-FI" sz="1200" noProof="0" dirty="0"/>
              <a:t>Facebook näyttää tykkääjien tarkan määrän vain, jos heitä on alle tuhat. </a:t>
            </a:r>
          </a:p>
          <a:p>
            <a:pPr fontAlgn="b"/>
            <a:r>
              <a:rPr lang="fi-FI" sz="1200" noProof="0" dirty="0"/>
              <a:t>Jos tykkääjiä on 1 000–10 000, määrä pyöristetään sadan tarkkuudella.</a:t>
            </a:r>
          </a:p>
          <a:p>
            <a:pPr fontAlgn="b"/>
            <a:r>
              <a:rPr lang="fi-FI" sz="1200" noProof="0" dirty="0"/>
              <a:t> Jos tykkääjiä on yli 10 000, määrä pyöristetään tuhannen tarkkuudella. </a:t>
            </a:r>
          </a:p>
          <a:p>
            <a:pPr marL="0" indent="0" fontAlgn="b">
              <a:buNone/>
            </a:pPr>
            <a:r>
              <a:rPr lang="fi-FI" sz="1200" noProof="0" dirty="0"/>
              <a:t>Tästä syystä someseurannassa muutokset ovat usein tasan sata tai tasan tuhat.</a:t>
            </a:r>
          </a:p>
          <a:p>
            <a:pPr marL="0" indent="0" fontAlgn="b">
              <a:buNone/>
            </a:pPr>
            <a:r>
              <a:rPr lang="fi-FI" sz="1200" b="1" noProof="0" dirty="0">
                <a:latin typeface="Neue Haas Unica Pro" panose="020B0504030206020203" pitchFamily="34" charset="77"/>
                <a:hlinkClick r:id="rId2"/>
              </a:rPr>
              <a:t>Lue lisää täältä</a:t>
            </a:r>
            <a:endParaRPr lang="fi-FI" sz="1200" b="1" noProof="0" dirty="0">
              <a:latin typeface="Neue Haas Unica Pro" panose="020B0504030206020203" pitchFamily="34" charset="77"/>
            </a:endParaRPr>
          </a:p>
        </p:txBody>
      </p:sp>
      <p:graphicFrame>
        <p:nvGraphicFramePr>
          <p:cNvPr id="3" name="Table 7">
            <a:extLst>
              <a:ext uri="{FF2B5EF4-FFF2-40B4-BE49-F238E27FC236}">
                <a16:creationId xmlns:a16="http://schemas.microsoft.com/office/drawing/2014/main" id="{FECF55C5-9FE7-F351-5441-EA453B32AE5A}"/>
              </a:ext>
            </a:extLst>
          </p:cNvPr>
          <p:cNvGraphicFramePr>
            <a:graphicFrameLocks/>
          </p:cNvGraphicFramePr>
          <p:nvPr>
            <p:extLst>
              <p:ext uri="{D42A27DB-BD31-4B8C-83A1-F6EECF244321}">
                <p14:modId xmlns:p14="http://schemas.microsoft.com/office/powerpoint/2010/main" val="2153991782"/>
              </p:ext>
            </p:extLst>
          </p:nvPr>
        </p:nvGraphicFramePr>
        <p:xfrm>
          <a:off x="3194541" y="1410788"/>
          <a:ext cx="4785132" cy="3290400"/>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2245091">
                  <a:extLst>
                    <a:ext uri="{9D8B030D-6E8A-4147-A177-3AD203B41FA5}">
                      <a16:colId xmlns:a16="http://schemas.microsoft.com/office/drawing/2014/main" val="3107084423"/>
                    </a:ext>
                  </a:extLst>
                </a:gridCol>
                <a:gridCol w="1541417">
                  <a:extLst>
                    <a:ext uri="{9D8B030D-6E8A-4147-A177-3AD203B41FA5}">
                      <a16:colId xmlns:a16="http://schemas.microsoft.com/office/drawing/2014/main" val="2894783011"/>
                    </a:ext>
                  </a:extLst>
                </a:gridCol>
                <a:gridCol w="324280">
                  <a:extLst>
                    <a:ext uri="{9D8B030D-6E8A-4147-A177-3AD203B41FA5}">
                      <a16:colId xmlns:a16="http://schemas.microsoft.com/office/drawing/2014/main" val="3113567705"/>
                    </a:ext>
                  </a:extLst>
                </a:gridCol>
              </a:tblGrid>
              <a:tr h="410400">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uusia 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kanavan tilaajia</a:t>
                      </a:r>
                      <a:endParaRPr lang="fi-FI" sz="1500" b="0" noProof="0" dirty="0">
                        <a:solidFill>
                          <a:schemeClr val="bg1"/>
                        </a:solidFill>
                        <a:latin typeface="Neue Haas Unica W1G" panose="020B0504030206020203" pitchFamily="34" charset="0"/>
                      </a:endParaRPr>
                    </a:p>
                  </a:txBody>
                  <a:tcPr marL="0" marR="0" marT="0"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360000">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lnSpc>
                          <a:spcPct val="150000"/>
                        </a:lnSpc>
                      </a:pPr>
                      <a:r>
                        <a:rPr lang="fi-FI" sz="1500" b="0" i="0" u="none" strike="noStrike" dirty="0">
                          <a:solidFill>
                            <a:srgbClr val="0E2649"/>
                          </a:solidFill>
                          <a:effectLst/>
                          <a:latin typeface="Neue Haas Unica W1G" panose="020B0504030206020203" pitchFamily="34" charset="0"/>
                        </a:rPr>
                        <a:t>Trendi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+ 2 000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45450692"/>
                  </a:ext>
                </a:extLst>
              </a:tr>
              <a:tr h="2520000">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2.</a:t>
                      </a:r>
                    </a:p>
                  </a:txBody>
                  <a:tcPr marL="84700" marR="12700" marT="12700" marB="0">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lnSpc>
                          <a:spcPct val="150000"/>
                        </a:lnSpc>
                      </a:pPr>
                      <a:r>
                        <a:rPr lang="fi-FI" sz="1500" b="0" i="0" u="none" strike="noStrike" dirty="0">
                          <a:solidFill>
                            <a:srgbClr val="0E2649"/>
                          </a:solidFill>
                          <a:effectLst/>
                          <a:latin typeface="Neue Haas Unica W1G" panose="020B0504030206020203" pitchFamily="34" charset="0"/>
                        </a:rPr>
                        <a:t>Anna, Apu, Ihana, Juoksija, </a:t>
                      </a:r>
                      <a:r>
                        <a:rPr lang="fi-FI" sz="1500" b="0" i="0" u="none" strike="noStrike" dirty="0" err="1">
                          <a:solidFill>
                            <a:srgbClr val="0E2649"/>
                          </a:solidFill>
                          <a:effectLst/>
                          <a:latin typeface="Neue Haas Unica W1G" panose="020B0504030206020203" pitchFamily="34" charset="0"/>
                        </a:rPr>
                        <a:t>Kaksplus</a:t>
                      </a:r>
                      <a:r>
                        <a:rPr lang="fi-FI" sz="1500" b="0" i="0" u="none" strike="noStrike" dirty="0">
                          <a:solidFill>
                            <a:srgbClr val="0E2649"/>
                          </a:solidFill>
                          <a:effectLst/>
                          <a:latin typeface="Neue Haas Unica W1G" panose="020B0504030206020203" pitchFamily="34" charset="0"/>
                        </a:rPr>
                        <a:t>, Kotiliesi, Kotivinkki, Seura, Suomen Kuvalehti, Suomen Luonto, Tee Itse, Tieteen Kuvalehti, Yhteishyvä</a:t>
                      </a:r>
                    </a:p>
                  </a:txBody>
                  <a:tcPr marL="9525" marR="9525" marT="9525" marB="0">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+ 1 000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37826631"/>
                  </a:ext>
                </a:extLst>
              </a:tr>
            </a:tbl>
          </a:graphicData>
        </a:graphic>
      </p:graphicFrame>
    </p:spTree>
    <p:extLst>
      <p:ext uri="{BB962C8B-B14F-4D97-AF65-F5344CB8AC3E}">
        <p14:creationId xmlns:p14="http://schemas.microsoft.com/office/powerpoint/2010/main" val="1021747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uusia seuraajia </a:t>
            </a:r>
            <a:r>
              <a:rPr lang="fi-FI" sz="3000" u="sng" dirty="0">
                <a:solidFill>
                  <a:schemeClr val="accent1"/>
                </a:solidFill>
              </a:rPr>
              <a:t>Instagramissa</a:t>
            </a:r>
            <a:r>
              <a:rPr lang="fi-FI" sz="3000" dirty="0">
                <a:solidFill>
                  <a:schemeClr val="accent1"/>
                </a:solidFill>
              </a:rPr>
              <a:t> TOP 10 / heinäkuu 2025</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432508545"/>
              </p:ext>
            </p:extLst>
          </p:nvPr>
        </p:nvGraphicFramePr>
        <p:xfrm>
          <a:off x="3703434" y="1410788"/>
          <a:ext cx="4785132" cy="4532814"/>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2245091">
                  <a:extLst>
                    <a:ext uri="{9D8B030D-6E8A-4147-A177-3AD203B41FA5}">
                      <a16:colId xmlns:a16="http://schemas.microsoft.com/office/drawing/2014/main" val="3107084423"/>
                    </a:ext>
                  </a:extLst>
                </a:gridCol>
                <a:gridCol w="1541417">
                  <a:extLst>
                    <a:ext uri="{9D8B030D-6E8A-4147-A177-3AD203B41FA5}">
                      <a16:colId xmlns:a16="http://schemas.microsoft.com/office/drawing/2014/main" val="2894783011"/>
                    </a:ext>
                  </a:extLst>
                </a:gridCol>
                <a:gridCol w="324280">
                  <a:extLst>
                    <a:ext uri="{9D8B030D-6E8A-4147-A177-3AD203B41FA5}">
                      <a16:colId xmlns:a16="http://schemas.microsoft.com/office/drawing/2014/main" val="3113567705"/>
                    </a:ext>
                  </a:extLst>
                </a:gridCol>
              </a:tblGrid>
              <a:tr h="412074">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uusia 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kanavan tilaajia</a:t>
                      </a:r>
                      <a:endParaRPr lang="fi-FI" sz="1500" b="0" noProof="0" dirty="0">
                        <a:solidFill>
                          <a:schemeClr val="bg1"/>
                        </a:solidFill>
                        <a:latin typeface="Neue Haas Unica W1G" panose="020B0504030206020203" pitchFamily="34" charset="0"/>
                      </a:endParaRPr>
                    </a:p>
                  </a:txBody>
                  <a:tcPr marL="0" marR="0" marT="0"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r>
                        <a:rPr lang="fi-FI" sz="1500" b="0" noProof="0" dirty="0">
                          <a:solidFill>
                            <a:schemeClr val="bg1"/>
                          </a:solidFill>
                          <a:latin typeface="Neue Haas Unica W1G" panose="020B0504030206020203" pitchFamily="34" charset="0"/>
                        </a:rPr>
                        <a:t> </a:t>
                      </a: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+ 830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Luonto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+ 628</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TAUKO Magazine</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+ 602</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2074">
                <a:tc>
                  <a:txBody>
                    <a:bodyPr/>
                    <a:lstStyle/>
                    <a:p>
                      <a:pPr algn="ctr" fontAlgn="b"/>
                      <a:r>
                        <a:rPr lang="fi-FI" sz="1500" u="none" strike="noStrike" kern="1200" noProof="0">
                          <a:solidFill>
                            <a:schemeClr val="accent1"/>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Taide</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+ 423</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Me Naiset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+ 245</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+ 243</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2074">
                <a:tc>
                  <a:txBody>
                    <a:bodyPr/>
                    <a:lstStyle/>
                    <a:p>
                      <a:pPr algn="ctr" fontAlgn="b"/>
                      <a:r>
                        <a:rPr lang="fi-FI" sz="1500" u="none" strike="noStrike" kern="1200" noProof="0">
                          <a:solidFill>
                            <a:schemeClr val="accent1"/>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+ 236</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Voi hyvin</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+ 124</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Kotivinkki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+ 117</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Metsälehti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+ 111</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Tree>
    <p:extLst>
      <p:ext uri="{BB962C8B-B14F-4D97-AF65-F5344CB8AC3E}">
        <p14:creationId xmlns:p14="http://schemas.microsoft.com/office/powerpoint/2010/main" val="2238849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uusia seuraajia </a:t>
            </a:r>
            <a:r>
              <a:rPr lang="fi-FI" sz="3000" u="sng" dirty="0">
                <a:solidFill>
                  <a:schemeClr val="accent1"/>
                </a:solidFill>
              </a:rPr>
              <a:t>X:ssä</a:t>
            </a:r>
            <a:r>
              <a:rPr lang="fi-FI" sz="3000" dirty="0">
                <a:solidFill>
                  <a:schemeClr val="accent1"/>
                </a:solidFill>
              </a:rPr>
              <a:t> TOP 10 / heinäkuu 2025</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2151832280"/>
              </p:ext>
            </p:extLst>
          </p:nvPr>
        </p:nvGraphicFramePr>
        <p:xfrm>
          <a:off x="3703434" y="1410787"/>
          <a:ext cx="4785132" cy="3290400"/>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2245091">
                  <a:extLst>
                    <a:ext uri="{9D8B030D-6E8A-4147-A177-3AD203B41FA5}">
                      <a16:colId xmlns:a16="http://schemas.microsoft.com/office/drawing/2014/main" val="3107084423"/>
                    </a:ext>
                  </a:extLst>
                </a:gridCol>
                <a:gridCol w="1541417">
                  <a:extLst>
                    <a:ext uri="{9D8B030D-6E8A-4147-A177-3AD203B41FA5}">
                      <a16:colId xmlns:a16="http://schemas.microsoft.com/office/drawing/2014/main" val="2894783011"/>
                    </a:ext>
                  </a:extLst>
                </a:gridCol>
                <a:gridCol w="324280">
                  <a:extLst>
                    <a:ext uri="{9D8B030D-6E8A-4147-A177-3AD203B41FA5}">
                      <a16:colId xmlns:a16="http://schemas.microsoft.com/office/drawing/2014/main" val="3113567705"/>
                    </a:ext>
                  </a:extLst>
                </a:gridCol>
              </a:tblGrid>
              <a:tr h="410400">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uusia seuraajia</a:t>
                      </a:r>
                      <a:endParaRPr lang="fi-FI" sz="1500" b="0" noProof="0" dirty="0">
                        <a:solidFill>
                          <a:schemeClr val="bg1"/>
                        </a:solidFill>
                        <a:latin typeface="Neue Haas Unica W1G" panose="020B0504030206020203" pitchFamily="34" charset="0"/>
                      </a:endParaRPr>
                    </a:p>
                  </a:txBody>
                  <a:tcPr marL="7200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kanavan tilaajia</a:t>
                      </a:r>
                      <a:endParaRPr lang="fi-FI" sz="1500" b="0" noProof="0" dirty="0">
                        <a:solidFill>
                          <a:schemeClr val="bg1"/>
                        </a:solidFill>
                        <a:latin typeface="Neue Haas Unica W1G" panose="020B0504030206020203" pitchFamily="34" charset="0"/>
                      </a:endParaRPr>
                    </a:p>
                  </a:txBody>
                  <a:tcPr marL="0" marR="0" marT="0"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360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+ 102</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360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+ 71</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360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Demokraatti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+ 24</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360000">
                <a:tc>
                  <a:txBody>
                    <a:bodyPr/>
                    <a:lstStyle/>
                    <a:p>
                      <a:pPr algn="ctr" fontAlgn="b"/>
                      <a:r>
                        <a:rPr lang="fi-FI" sz="1500" u="none" strike="noStrike" kern="1200" noProof="0">
                          <a:solidFill>
                            <a:schemeClr val="accent1"/>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Arvopaperi, Reserviläinen</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+ 14</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12347355"/>
                  </a:ext>
                </a:extLst>
              </a:tr>
              <a:tr h="360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Kotimaa, Moottori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+ 4</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43938060"/>
                  </a:ext>
                </a:extLst>
              </a:tr>
              <a:tr h="360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Siivet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+ 3</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62918537"/>
                  </a:ext>
                </a:extLst>
              </a:tr>
              <a:tr h="720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Elintarvike ja Terveys, Seura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+ 2</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7369599"/>
                  </a:ext>
                </a:extLst>
              </a:tr>
            </a:tbl>
          </a:graphicData>
        </a:graphic>
      </p:graphicFrame>
    </p:spTree>
    <p:extLst>
      <p:ext uri="{BB962C8B-B14F-4D97-AF65-F5344CB8AC3E}">
        <p14:creationId xmlns:p14="http://schemas.microsoft.com/office/powerpoint/2010/main" val="479573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400D5-C794-804F-693C-27658A7DFD7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7D1476F-E93C-A043-1D96-C340236F880A}"/>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uusia seuraajia </a:t>
            </a:r>
            <a:r>
              <a:rPr lang="fi-FI" sz="3000" u="sng" dirty="0" err="1">
                <a:solidFill>
                  <a:schemeClr val="accent1"/>
                </a:solidFill>
              </a:rPr>
              <a:t>Youtubessa</a:t>
            </a:r>
            <a:r>
              <a:rPr lang="fi-FI" sz="3000" dirty="0">
                <a:solidFill>
                  <a:schemeClr val="accent1"/>
                </a:solidFill>
              </a:rPr>
              <a:t> TOP 10 / heinäkuu 2025</a:t>
            </a:r>
          </a:p>
        </p:txBody>
      </p:sp>
      <p:graphicFrame>
        <p:nvGraphicFramePr>
          <p:cNvPr id="7" name="Table 7">
            <a:extLst>
              <a:ext uri="{FF2B5EF4-FFF2-40B4-BE49-F238E27FC236}">
                <a16:creationId xmlns:a16="http://schemas.microsoft.com/office/drawing/2014/main" id="{50AE5A8D-3D64-92F0-A96F-D33B50BD28D6}"/>
              </a:ext>
            </a:extLst>
          </p:cNvPr>
          <p:cNvGraphicFramePr>
            <a:graphicFrameLocks noGrp="1"/>
          </p:cNvGraphicFramePr>
          <p:nvPr>
            <p:ph idx="10"/>
            <p:extLst>
              <p:ext uri="{D42A27DB-BD31-4B8C-83A1-F6EECF244321}">
                <p14:modId xmlns:p14="http://schemas.microsoft.com/office/powerpoint/2010/main" val="554146709"/>
              </p:ext>
            </p:extLst>
          </p:nvPr>
        </p:nvGraphicFramePr>
        <p:xfrm>
          <a:off x="3703434" y="1410786"/>
          <a:ext cx="4785132" cy="2930400"/>
        </p:xfrm>
        <a:graphic>
          <a:graphicData uri="http://schemas.openxmlformats.org/drawingml/2006/table">
            <a:tbl>
              <a:tblPr firstRow="1" bandRow="1">
                <a:tableStyleId>{72833802-FEF1-4C79-8D5D-14CF1EAF98D9}</a:tableStyleId>
              </a:tblPr>
              <a:tblGrid>
                <a:gridCol w="790189">
                  <a:extLst>
                    <a:ext uri="{9D8B030D-6E8A-4147-A177-3AD203B41FA5}">
                      <a16:colId xmlns:a16="http://schemas.microsoft.com/office/drawing/2014/main" val="3436780004"/>
                    </a:ext>
                  </a:extLst>
                </a:gridCol>
                <a:gridCol w="2129246">
                  <a:extLst>
                    <a:ext uri="{9D8B030D-6E8A-4147-A177-3AD203B41FA5}">
                      <a16:colId xmlns:a16="http://schemas.microsoft.com/office/drawing/2014/main" val="3107084423"/>
                    </a:ext>
                  </a:extLst>
                </a:gridCol>
                <a:gridCol w="1541417">
                  <a:extLst>
                    <a:ext uri="{9D8B030D-6E8A-4147-A177-3AD203B41FA5}">
                      <a16:colId xmlns:a16="http://schemas.microsoft.com/office/drawing/2014/main" val="2894783011"/>
                    </a:ext>
                  </a:extLst>
                </a:gridCol>
                <a:gridCol w="324280">
                  <a:extLst>
                    <a:ext uri="{9D8B030D-6E8A-4147-A177-3AD203B41FA5}">
                      <a16:colId xmlns:a16="http://schemas.microsoft.com/office/drawing/2014/main" val="3113567705"/>
                    </a:ext>
                  </a:extLst>
                </a:gridCol>
              </a:tblGrid>
              <a:tr h="410400">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uusia seuraajia</a:t>
                      </a:r>
                      <a:endParaRPr lang="fi-FI" sz="1500" b="0" noProof="0" dirty="0">
                        <a:solidFill>
                          <a:schemeClr val="bg1"/>
                        </a:solidFill>
                        <a:latin typeface="Neue Haas Unica W1G" panose="020B0504030206020203" pitchFamily="34" charset="0"/>
                      </a:endParaRPr>
                    </a:p>
                  </a:txBody>
                  <a:tcPr marL="7200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kanavan tilaajia</a:t>
                      </a:r>
                      <a:endParaRPr lang="fi-FI" sz="1500" b="0" noProof="0" dirty="0">
                        <a:solidFill>
                          <a:schemeClr val="bg1"/>
                        </a:solidFill>
                        <a:latin typeface="Neue Haas Unica W1G" panose="020B0504030206020203" pitchFamily="34" charset="0"/>
                      </a:endParaRPr>
                    </a:p>
                  </a:txBody>
                  <a:tcPr marL="0" marR="0" marT="0"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360000">
                <a:tc>
                  <a:txBody>
                    <a:bodyPr/>
                    <a:lstStyle/>
                    <a:p>
                      <a:pPr algn="l" fontAlgn="b"/>
                      <a:r>
                        <a:rPr lang="fi-FI" sz="1500" u="none" strike="noStrike" kern="1200" dirty="0">
                          <a:solidFill>
                            <a:schemeClr val="accent1"/>
                          </a:solidFill>
                          <a:effectLst/>
                          <a:latin typeface="Neue Haas Unica W1G" panose="020B0504030206020203" pitchFamily="34" charset="0"/>
                          <a:ea typeface="+mn-ea"/>
                          <a:cs typeface="+mn-cs"/>
                        </a:rPr>
                        <a:t>1.</a:t>
                      </a:r>
                      <a:endParaRPr lang="en-FI" sz="1500" u="none" strike="noStrike" kern="1200" dirty="0">
                        <a:solidFill>
                          <a:schemeClr val="accent1"/>
                        </a:solidFill>
                        <a:effectLst/>
                        <a:latin typeface="Neue Haas Unica W1G" panose="020B0504030206020203" pitchFamily="34" charset="0"/>
                        <a:ea typeface="+mn-ea"/>
                        <a:cs typeface="+mn-cs"/>
                      </a:endParaRPr>
                    </a:p>
                  </a:txBody>
                  <a:tcPr marL="81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Venemestari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+ 80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720000">
                <a:tc>
                  <a:txBody>
                    <a:bodyPr/>
                    <a:lstStyle/>
                    <a:p>
                      <a:pPr algn="l" fontAlgn="b"/>
                      <a:r>
                        <a:rPr lang="fi-FI" sz="1500" u="none" strike="noStrike" kern="1200" dirty="0">
                          <a:solidFill>
                            <a:schemeClr val="accent1"/>
                          </a:solidFill>
                          <a:effectLst/>
                          <a:latin typeface="Neue Haas Unica W1G" panose="020B0504030206020203" pitchFamily="34" charset="0"/>
                          <a:ea typeface="+mn-ea"/>
                          <a:cs typeface="+mn-cs"/>
                        </a:rPr>
                        <a:t>2.–3.</a:t>
                      </a:r>
                      <a:endParaRPr lang="en-FI" sz="1500" u="none" strike="noStrike" kern="1200" dirty="0">
                        <a:solidFill>
                          <a:schemeClr val="accent1"/>
                        </a:solidFill>
                        <a:effectLst/>
                        <a:latin typeface="Neue Haas Unica W1G" panose="020B0504030206020203" pitchFamily="34" charset="0"/>
                        <a:ea typeface="+mn-ea"/>
                        <a:cs typeface="+mn-cs"/>
                      </a:endParaRPr>
                    </a:p>
                  </a:txBody>
                  <a:tcPr marL="81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Tekniikan Maailma, Vapaa-ajan Kalastaja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+ 50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360000">
                <a:tc>
                  <a:txBody>
                    <a:bodyPr/>
                    <a:lstStyle/>
                    <a:p>
                      <a:pPr algn="l" fontAlgn="b"/>
                      <a:r>
                        <a:rPr lang="fi-FI" sz="1500" u="none" strike="noStrike" kern="1200" dirty="0">
                          <a:solidFill>
                            <a:schemeClr val="accent1"/>
                          </a:solidFill>
                          <a:effectLst/>
                          <a:latin typeface="Neue Haas Unica W1G" panose="020B0504030206020203" pitchFamily="34" charset="0"/>
                          <a:ea typeface="+mn-ea"/>
                          <a:cs typeface="+mn-cs"/>
                        </a:rPr>
                        <a:t>4.–5.</a:t>
                      </a:r>
                      <a:endParaRPr lang="en-FI" sz="1500" u="none" strike="noStrike" kern="1200" dirty="0">
                        <a:solidFill>
                          <a:schemeClr val="accent1"/>
                        </a:solidFill>
                        <a:effectLst/>
                        <a:latin typeface="Neue Haas Unica W1G" panose="020B0504030206020203" pitchFamily="34" charset="0"/>
                        <a:ea typeface="+mn-ea"/>
                        <a:cs typeface="+mn-cs"/>
                      </a:endParaRPr>
                    </a:p>
                  </a:txBody>
                  <a:tcPr marL="81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Kotona, 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+ 40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360000">
                <a:tc>
                  <a:txBody>
                    <a:bodyPr/>
                    <a:lstStyle/>
                    <a:p>
                      <a:pPr algn="l" fontAlgn="b"/>
                      <a:r>
                        <a:rPr lang="fi-FI" sz="1500" u="none" strike="noStrike" kern="1200" dirty="0">
                          <a:solidFill>
                            <a:schemeClr val="accent1"/>
                          </a:solidFill>
                          <a:effectLst/>
                          <a:latin typeface="Neue Haas Unica W1G" panose="020B0504030206020203" pitchFamily="34" charset="0"/>
                          <a:ea typeface="+mn-ea"/>
                          <a:cs typeface="+mn-cs"/>
                        </a:rPr>
                        <a:t>6.–7.</a:t>
                      </a:r>
                      <a:endParaRPr lang="en-FI" sz="1500" u="none" strike="noStrike" kern="1200" dirty="0">
                        <a:solidFill>
                          <a:schemeClr val="accent1"/>
                        </a:solidFill>
                        <a:effectLst/>
                        <a:latin typeface="Neue Haas Unica W1G" panose="020B0504030206020203" pitchFamily="34" charset="0"/>
                        <a:ea typeface="+mn-ea"/>
                        <a:cs typeface="+mn-cs"/>
                      </a:endParaRPr>
                    </a:p>
                  </a:txBody>
                  <a:tcPr marL="81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Metsälehti, Moottori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+ 30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720000">
                <a:tc>
                  <a:txBody>
                    <a:bodyPr/>
                    <a:lstStyle/>
                    <a:p>
                      <a:pPr algn="l" fontAlgn="b"/>
                      <a:r>
                        <a:rPr lang="fi-FI" sz="1500" u="none" strike="noStrike" kern="1200" dirty="0">
                          <a:solidFill>
                            <a:schemeClr val="accent1"/>
                          </a:solidFill>
                          <a:effectLst/>
                          <a:latin typeface="Neue Haas Unica W1G" panose="020B0504030206020203" pitchFamily="34" charset="0"/>
                          <a:ea typeface="+mn-ea"/>
                          <a:cs typeface="+mn-cs"/>
                        </a:rPr>
                        <a:t>8.–11.</a:t>
                      </a:r>
                      <a:endParaRPr lang="en-FI" sz="1500" u="none" strike="noStrike" kern="1200" dirty="0">
                        <a:solidFill>
                          <a:schemeClr val="accent1"/>
                        </a:solidFill>
                        <a:effectLst/>
                        <a:latin typeface="Neue Haas Unica W1G" panose="020B0504030206020203" pitchFamily="34" charset="0"/>
                        <a:ea typeface="+mn-ea"/>
                        <a:cs typeface="+mn-cs"/>
                      </a:endParaRPr>
                    </a:p>
                  </a:txBody>
                  <a:tcPr marL="81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Eeva, Juoksija, Suomen Luonto, TAITO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+ 20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bl>
          </a:graphicData>
        </a:graphic>
      </p:graphicFrame>
    </p:spTree>
    <p:extLst>
      <p:ext uri="{BB962C8B-B14F-4D97-AF65-F5344CB8AC3E}">
        <p14:creationId xmlns:p14="http://schemas.microsoft.com/office/powerpoint/2010/main" val="6662108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D536C-B677-5A41-A83A-8A099581328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B538FB6-19C9-13C3-5BA2-D10B2AF3FA45}"/>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uusia seuraajia </a:t>
            </a:r>
            <a:r>
              <a:rPr lang="fi-FI" sz="3000" u="sng" dirty="0" err="1">
                <a:solidFill>
                  <a:schemeClr val="accent1"/>
                </a:solidFill>
              </a:rPr>
              <a:t>Tiktokissa</a:t>
            </a:r>
            <a:r>
              <a:rPr lang="fi-FI" sz="3000" dirty="0">
                <a:solidFill>
                  <a:schemeClr val="accent1"/>
                </a:solidFill>
              </a:rPr>
              <a:t> TOP 10 / heinäkuu 2025</a:t>
            </a:r>
          </a:p>
        </p:txBody>
      </p:sp>
      <p:graphicFrame>
        <p:nvGraphicFramePr>
          <p:cNvPr id="5" name="Table 7">
            <a:extLst>
              <a:ext uri="{FF2B5EF4-FFF2-40B4-BE49-F238E27FC236}">
                <a16:creationId xmlns:a16="http://schemas.microsoft.com/office/drawing/2014/main" id="{CE84ADD7-4C48-9752-7B58-347F588CE8BA}"/>
              </a:ext>
            </a:extLst>
          </p:cNvPr>
          <p:cNvGraphicFramePr>
            <a:graphicFrameLocks noGrp="1"/>
          </p:cNvGraphicFramePr>
          <p:nvPr>
            <p:ph idx="10"/>
            <p:extLst>
              <p:ext uri="{D42A27DB-BD31-4B8C-83A1-F6EECF244321}">
                <p14:modId xmlns:p14="http://schemas.microsoft.com/office/powerpoint/2010/main" val="2299408189"/>
              </p:ext>
            </p:extLst>
          </p:nvPr>
        </p:nvGraphicFramePr>
        <p:xfrm>
          <a:off x="3703434" y="1410788"/>
          <a:ext cx="4785132" cy="4480740"/>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2245091">
                  <a:extLst>
                    <a:ext uri="{9D8B030D-6E8A-4147-A177-3AD203B41FA5}">
                      <a16:colId xmlns:a16="http://schemas.microsoft.com/office/drawing/2014/main" val="3107084423"/>
                    </a:ext>
                  </a:extLst>
                </a:gridCol>
                <a:gridCol w="1541417">
                  <a:extLst>
                    <a:ext uri="{9D8B030D-6E8A-4147-A177-3AD203B41FA5}">
                      <a16:colId xmlns:a16="http://schemas.microsoft.com/office/drawing/2014/main" val="2894783011"/>
                    </a:ext>
                  </a:extLst>
                </a:gridCol>
                <a:gridCol w="324280">
                  <a:extLst>
                    <a:ext uri="{9D8B030D-6E8A-4147-A177-3AD203B41FA5}">
                      <a16:colId xmlns:a16="http://schemas.microsoft.com/office/drawing/2014/main" val="3113567705"/>
                    </a:ext>
                  </a:extLst>
                </a:gridCol>
              </a:tblGrid>
              <a:tr h="412074">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uusia 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kanavan tilaajia</a:t>
                      </a:r>
                      <a:endParaRPr lang="fi-FI" sz="1500" b="0" noProof="0" dirty="0">
                        <a:solidFill>
                          <a:schemeClr val="bg1"/>
                        </a:solidFill>
                        <a:latin typeface="Neue Haas Unica W1G" panose="020B0504030206020203" pitchFamily="34" charset="0"/>
                      </a:endParaRPr>
                    </a:p>
                  </a:txBody>
                  <a:tcPr marL="0" marR="0" marT="0"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+ 1 400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Tekniikan Maailma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+ 400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360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Pirkka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+ 300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2074">
                <a:tc>
                  <a:txBody>
                    <a:bodyPr/>
                    <a:lstStyle/>
                    <a:p>
                      <a:pPr algn="ctr" fontAlgn="b"/>
                      <a:r>
                        <a:rPr lang="fi-FI" sz="1500" u="none" strike="noStrike" kern="1200" noProof="0">
                          <a:solidFill>
                            <a:schemeClr val="accent1"/>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+ 206</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Metsätrans</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+ 113</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GTi-Magazine</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+ 59</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2074">
                <a:tc>
                  <a:txBody>
                    <a:bodyPr/>
                    <a:lstStyle/>
                    <a:p>
                      <a:pPr algn="ctr" fontAlgn="b"/>
                      <a:r>
                        <a:rPr lang="fi-FI" sz="1500" u="none" strike="noStrike" kern="1200" noProof="0">
                          <a:solidFill>
                            <a:schemeClr val="accent1"/>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Kaksplus</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+ 42</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Koululainen</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+ 23</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+ 22</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+ 21</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381144239"/>
                  </a:ext>
                </a:extLst>
              </a:tr>
            </a:tbl>
          </a:graphicData>
        </a:graphic>
      </p:graphicFrame>
    </p:spTree>
    <p:extLst>
      <p:ext uri="{BB962C8B-B14F-4D97-AF65-F5344CB8AC3E}">
        <p14:creationId xmlns:p14="http://schemas.microsoft.com/office/powerpoint/2010/main" val="2756400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9246E-22B9-C260-A98F-CE2AADD2E7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319B860-7AC6-6395-420F-61F10E573561}"/>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uusia seuraajia </a:t>
            </a:r>
            <a:r>
              <a:rPr lang="fi-FI" sz="3000" u="sng" dirty="0" err="1">
                <a:solidFill>
                  <a:schemeClr val="accent1"/>
                </a:solidFill>
              </a:rPr>
              <a:t>Threadsissa</a:t>
            </a:r>
            <a:r>
              <a:rPr lang="fi-FI" sz="3000" dirty="0">
                <a:solidFill>
                  <a:schemeClr val="accent1"/>
                </a:solidFill>
              </a:rPr>
              <a:t>  TOP 5 / heinäkuu 2025</a:t>
            </a:r>
          </a:p>
        </p:txBody>
      </p:sp>
      <p:graphicFrame>
        <p:nvGraphicFramePr>
          <p:cNvPr id="2" name="Table 7">
            <a:extLst>
              <a:ext uri="{FF2B5EF4-FFF2-40B4-BE49-F238E27FC236}">
                <a16:creationId xmlns:a16="http://schemas.microsoft.com/office/drawing/2014/main" id="{F6F23E41-34DE-286E-A553-2AA3A92E08D1}"/>
              </a:ext>
            </a:extLst>
          </p:cNvPr>
          <p:cNvGraphicFramePr>
            <a:graphicFrameLocks/>
          </p:cNvGraphicFramePr>
          <p:nvPr>
            <p:extLst>
              <p:ext uri="{D42A27DB-BD31-4B8C-83A1-F6EECF244321}">
                <p14:modId xmlns:p14="http://schemas.microsoft.com/office/powerpoint/2010/main" val="2664924710"/>
              </p:ext>
            </p:extLst>
          </p:nvPr>
        </p:nvGraphicFramePr>
        <p:xfrm>
          <a:off x="3747090" y="1410788"/>
          <a:ext cx="4785132" cy="2472444"/>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2245091">
                  <a:extLst>
                    <a:ext uri="{9D8B030D-6E8A-4147-A177-3AD203B41FA5}">
                      <a16:colId xmlns:a16="http://schemas.microsoft.com/office/drawing/2014/main" val="3107084423"/>
                    </a:ext>
                  </a:extLst>
                </a:gridCol>
                <a:gridCol w="1541417">
                  <a:extLst>
                    <a:ext uri="{9D8B030D-6E8A-4147-A177-3AD203B41FA5}">
                      <a16:colId xmlns:a16="http://schemas.microsoft.com/office/drawing/2014/main" val="2894783011"/>
                    </a:ext>
                  </a:extLst>
                </a:gridCol>
                <a:gridCol w="324280">
                  <a:extLst>
                    <a:ext uri="{9D8B030D-6E8A-4147-A177-3AD203B41FA5}">
                      <a16:colId xmlns:a16="http://schemas.microsoft.com/office/drawing/2014/main" val="3113567705"/>
                    </a:ext>
                  </a:extLst>
                </a:gridCol>
              </a:tblGrid>
              <a:tr h="412074">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uusia 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kanavan tilaajia</a:t>
                      </a:r>
                      <a:endParaRPr lang="fi-FI" sz="1500" b="0" noProof="0" dirty="0">
                        <a:solidFill>
                          <a:schemeClr val="bg1"/>
                        </a:solidFill>
                        <a:latin typeface="Neue Haas Unica W1G" panose="020B0504030206020203" pitchFamily="34" charset="0"/>
                      </a:endParaRPr>
                    </a:p>
                  </a:txBody>
                  <a:tcPr marL="0" marR="0" marT="0"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Luonto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+ 445</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+ 411</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+ 255</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Maku</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+ 196</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Kotivinkki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+ 188</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256586977"/>
                  </a:ext>
                </a:extLst>
              </a:tr>
            </a:tbl>
          </a:graphicData>
        </a:graphic>
      </p:graphicFrame>
    </p:spTree>
    <p:extLst>
      <p:ext uri="{BB962C8B-B14F-4D97-AF65-F5344CB8AC3E}">
        <p14:creationId xmlns:p14="http://schemas.microsoft.com/office/powerpoint/2010/main" val="3252666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0C8A5-1C16-874B-9C0B-7337948A6381}"/>
              </a:ext>
            </a:extLst>
          </p:cNvPr>
          <p:cNvSpPr>
            <a:spLocks noGrp="1"/>
          </p:cNvSpPr>
          <p:nvPr>
            <p:ph type="title"/>
          </p:nvPr>
        </p:nvSpPr>
        <p:spPr>
          <a:xfrm>
            <a:off x="0" y="229201"/>
            <a:ext cx="7599405" cy="1142400"/>
          </a:xfrm>
        </p:spPr>
        <p:txBody>
          <a:bodyPr/>
          <a:lstStyle/>
          <a:p>
            <a:r>
              <a:rPr lang="fi-FI" dirty="0"/>
              <a:t>Aikakausmedioiden someyleisö / heinäkuu 2025</a:t>
            </a:r>
            <a:endParaRPr lang="en-FI" dirty="0"/>
          </a:p>
        </p:txBody>
      </p:sp>
      <p:sp>
        <p:nvSpPr>
          <p:cNvPr id="5" name="Text Placeholder 4">
            <a:extLst>
              <a:ext uri="{FF2B5EF4-FFF2-40B4-BE49-F238E27FC236}">
                <a16:creationId xmlns:a16="http://schemas.microsoft.com/office/drawing/2014/main" id="{2E52D8CE-9D34-0543-A044-407DF67D69B8}"/>
              </a:ext>
            </a:extLst>
          </p:cNvPr>
          <p:cNvSpPr>
            <a:spLocks noGrp="1"/>
          </p:cNvSpPr>
          <p:nvPr>
            <p:ph type="body" sz="half" idx="2"/>
          </p:nvPr>
        </p:nvSpPr>
        <p:spPr>
          <a:xfrm>
            <a:off x="8165588" y="368322"/>
            <a:ext cx="3623640" cy="5068664"/>
          </a:xfrm>
        </p:spPr>
        <p:txBody>
          <a:bodyPr anchor="ctr">
            <a:noAutofit/>
          </a:bodyPr>
          <a:lstStyle/>
          <a:p>
            <a:r>
              <a:rPr lang="fi-FI" sz="2000" b="1" dirty="0">
                <a:solidFill>
                  <a:schemeClr val="bg2"/>
                </a:solidFill>
                <a:latin typeface="Neue Haas Unica W1G" panose="020B0504030206020203" pitchFamily="34" charset="0"/>
              </a:rPr>
              <a:t>Muutokset osuuksissa edellisvuoden vastaavaan ajankohtaan verrattuna (prosenttiyksikköä)</a:t>
            </a:r>
          </a:p>
          <a:p>
            <a:pPr>
              <a:lnSpc>
                <a:spcPct val="100000"/>
              </a:lnSpc>
            </a:pPr>
            <a:r>
              <a:rPr lang="fi-FI" sz="500" dirty="0">
                <a:solidFill>
                  <a:schemeClr val="bg2"/>
                </a:solidFill>
              </a:rPr>
              <a:t> </a:t>
            </a:r>
            <a:br>
              <a:rPr lang="fi-FI" sz="2000" dirty="0">
                <a:solidFill>
                  <a:schemeClr val="bg2"/>
                </a:solidFill>
              </a:rPr>
            </a:br>
            <a:r>
              <a:rPr lang="fi-FI" sz="1800" dirty="0">
                <a:solidFill>
                  <a:schemeClr val="bg2"/>
                </a:solidFill>
                <a:latin typeface="Neue Haas Unica W1G" panose="020B0504030206020203" pitchFamily="34" charset="0"/>
              </a:rPr>
              <a:t>Facebook* 	+ 2,9</a:t>
            </a:r>
          </a:p>
          <a:p>
            <a:pPr>
              <a:lnSpc>
                <a:spcPct val="100000"/>
              </a:lnSpc>
            </a:pPr>
            <a:r>
              <a:rPr lang="fi-FI" sz="1800" dirty="0">
                <a:solidFill>
                  <a:schemeClr val="bg2"/>
                </a:solidFill>
                <a:latin typeface="Neue Haas Unica W1G" panose="020B0504030206020203" pitchFamily="34" charset="0"/>
              </a:rPr>
              <a:t>Instagram	– 2,0</a:t>
            </a:r>
          </a:p>
          <a:p>
            <a:pPr>
              <a:lnSpc>
                <a:spcPct val="100000"/>
              </a:lnSpc>
            </a:pPr>
            <a:r>
              <a:rPr lang="fi-FI" sz="1800" dirty="0">
                <a:solidFill>
                  <a:schemeClr val="bg2"/>
                </a:solidFill>
                <a:latin typeface="Neue Haas Unica W1G" panose="020B0504030206020203" pitchFamily="34" charset="0"/>
              </a:rPr>
              <a:t>X 		– 2,4</a:t>
            </a:r>
          </a:p>
          <a:p>
            <a:pPr>
              <a:lnSpc>
                <a:spcPct val="100000"/>
              </a:lnSpc>
            </a:pPr>
            <a:r>
              <a:rPr lang="fi-FI" sz="1800" dirty="0">
                <a:solidFill>
                  <a:schemeClr val="bg2"/>
                </a:solidFill>
                <a:latin typeface="Neue Haas Unica W1G" panose="020B0504030206020203" pitchFamily="34" charset="0"/>
              </a:rPr>
              <a:t>YouTube 	– 0,8</a:t>
            </a:r>
          </a:p>
          <a:p>
            <a:pPr>
              <a:lnSpc>
                <a:spcPct val="100000"/>
              </a:lnSpc>
            </a:pPr>
            <a:r>
              <a:rPr lang="fi-FI" sz="1800" dirty="0">
                <a:solidFill>
                  <a:schemeClr val="bg2"/>
                </a:solidFill>
                <a:latin typeface="Neue Haas Unica W1G" panose="020B0504030206020203" pitchFamily="34" charset="0"/>
              </a:rPr>
              <a:t>TikTok 		+ 1,1</a:t>
            </a:r>
          </a:p>
          <a:p>
            <a:pPr>
              <a:lnSpc>
                <a:spcPct val="100000"/>
              </a:lnSpc>
            </a:pPr>
            <a:r>
              <a:rPr lang="fi-FI" sz="1800" dirty="0" err="1">
                <a:solidFill>
                  <a:schemeClr val="bg2"/>
                </a:solidFill>
                <a:latin typeface="Neue Haas Unica W1G" panose="020B0504030206020203" pitchFamily="34" charset="0"/>
              </a:rPr>
              <a:t>Threads</a:t>
            </a:r>
            <a:r>
              <a:rPr lang="fi-FI" sz="1800" dirty="0">
                <a:solidFill>
                  <a:schemeClr val="bg2"/>
                </a:solidFill>
                <a:latin typeface="Neue Haas Unica W1G" panose="020B0504030206020203" pitchFamily="34" charset="0"/>
              </a:rPr>
              <a:t> 		UUSI</a:t>
            </a:r>
          </a:p>
          <a:p>
            <a:pPr>
              <a:lnSpc>
                <a:spcPct val="100000"/>
              </a:lnSpc>
            </a:pPr>
            <a:r>
              <a:rPr lang="fi-FI" sz="1800" dirty="0">
                <a:solidFill>
                  <a:schemeClr val="bg2"/>
                </a:solidFill>
                <a:latin typeface="Neue Haas Unica W1G" panose="020B0504030206020203" pitchFamily="34" charset="0"/>
              </a:rPr>
              <a:t>LinkedIn 	UUSI</a:t>
            </a:r>
          </a:p>
        </p:txBody>
      </p:sp>
      <p:graphicFrame>
        <p:nvGraphicFramePr>
          <p:cNvPr id="7" name="Chart 6">
            <a:extLst>
              <a:ext uri="{FF2B5EF4-FFF2-40B4-BE49-F238E27FC236}">
                <a16:creationId xmlns:a16="http://schemas.microsoft.com/office/drawing/2014/main" id="{CA6624BC-0418-A54D-B0D4-A829800277BF}"/>
              </a:ext>
            </a:extLst>
          </p:cNvPr>
          <p:cNvGraphicFramePr/>
          <p:nvPr>
            <p:extLst>
              <p:ext uri="{D42A27DB-BD31-4B8C-83A1-F6EECF244321}">
                <p14:modId xmlns:p14="http://schemas.microsoft.com/office/powerpoint/2010/main" val="4131130261"/>
              </p:ext>
            </p:extLst>
          </p:nvPr>
        </p:nvGraphicFramePr>
        <p:xfrm>
          <a:off x="-342900" y="2067954"/>
          <a:ext cx="7599405" cy="4187072"/>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4">
            <a:extLst>
              <a:ext uri="{FF2B5EF4-FFF2-40B4-BE49-F238E27FC236}">
                <a16:creationId xmlns:a16="http://schemas.microsoft.com/office/drawing/2014/main" id="{5ABA7BFB-2EA2-514C-B721-5A905213B22E}"/>
              </a:ext>
            </a:extLst>
          </p:cNvPr>
          <p:cNvSpPr txBox="1">
            <a:spLocks/>
          </p:cNvSpPr>
          <p:nvPr/>
        </p:nvSpPr>
        <p:spPr>
          <a:xfrm>
            <a:off x="590843" y="1413805"/>
            <a:ext cx="6316394" cy="611944"/>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b="0" i="0" kern="1200">
                <a:solidFill>
                  <a:schemeClr val="bg1"/>
                </a:solidFill>
                <a:latin typeface="Neue Haas Unica W1G Light" panose="020B0404030206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Neue Haas Unica W1G Light" panose="020B0404030206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eue Haas Unica W1G Light" panose="020B0404030206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2"/>
                </a:solidFill>
                <a:latin typeface="Neue Haas Unica W1G Light" panose="020B0404030206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2"/>
                </a:solidFill>
                <a:latin typeface="Neue Haas Unica W1G Light" panose="020B04040302060202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fi-FI" sz="1200" dirty="0">
                <a:solidFill>
                  <a:schemeClr val="accent1"/>
                </a:solidFill>
              </a:rPr>
              <a:t>Kaikkien seurattujen medioiden seuraajat ja tilaajat Facebookissa, Instagramissa, X:ssä, YouTubessa, </a:t>
            </a:r>
            <a:r>
              <a:rPr lang="fi-FI" sz="1200" dirty="0" err="1">
                <a:solidFill>
                  <a:schemeClr val="accent1"/>
                </a:solidFill>
              </a:rPr>
              <a:t>TikTokissa</a:t>
            </a:r>
            <a:r>
              <a:rPr lang="fi-FI" sz="1200" dirty="0">
                <a:solidFill>
                  <a:schemeClr val="accent1"/>
                </a:solidFill>
              </a:rPr>
              <a:t>, </a:t>
            </a:r>
            <a:r>
              <a:rPr lang="fi-FI" sz="1200" dirty="0" err="1">
                <a:solidFill>
                  <a:schemeClr val="accent1"/>
                </a:solidFill>
              </a:rPr>
              <a:t>Threadissa</a:t>
            </a:r>
            <a:r>
              <a:rPr lang="fi-FI" sz="1200" dirty="0">
                <a:solidFill>
                  <a:schemeClr val="accent1"/>
                </a:solidFill>
              </a:rPr>
              <a:t> ja </a:t>
            </a:r>
            <a:r>
              <a:rPr lang="fi-FI" sz="1200" dirty="0" err="1">
                <a:solidFill>
                  <a:schemeClr val="accent1"/>
                </a:solidFill>
              </a:rPr>
              <a:t>LinkedInissa</a:t>
            </a:r>
            <a:r>
              <a:rPr lang="fi-FI" sz="1200" dirty="0">
                <a:solidFill>
                  <a:schemeClr val="accent1"/>
                </a:solidFill>
              </a:rPr>
              <a:t>. Päällekkäisyyksiä ei ole huomioitu.</a:t>
            </a:r>
          </a:p>
        </p:txBody>
      </p:sp>
      <p:sp>
        <p:nvSpPr>
          <p:cNvPr id="6" name="Tekstiruutu 5">
            <a:extLst>
              <a:ext uri="{FF2B5EF4-FFF2-40B4-BE49-F238E27FC236}">
                <a16:creationId xmlns:a16="http://schemas.microsoft.com/office/drawing/2014/main" id="{7493BB50-8668-11B2-4B40-6A10C8BDA7BD}"/>
              </a:ext>
            </a:extLst>
          </p:cNvPr>
          <p:cNvSpPr txBox="1"/>
          <p:nvPr/>
        </p:nvSpPr>
        <p:spPr>
          <a:xfrm>
            <a:off x="8165588" y="5347047"/>
            <a:ext cx="3623641" cy="830997"/>
          </a:xfrm>
          <a:prstGeom prst="rect">
            <a:avLst/>
          </a:prstGeom>
          <a:noFill/>
        </p:spPr>
        <p:txBody>
          <a:bodyPr wrap="square" rtlCol="0">
            <a:spAutoFit/>
          </a:bodyPr>
          <a:lstStyle/>
          <a:p>
            <a:pPr algn="l"/>
            <a:r>
              <a:rPr lang="fi-FI" sz="1200" dirty="0">
                <a:solidFill>
                  <a:schemeClr val="bg1"/>
                </a:solidFill>
                <a:latin typeface="Neue Haas Unica W1G" panose="020B0504030206020203" pitchFamily="34" charset="0"/>
              </a:rPr>
              <a:t>*) Facebook-yleisön osuuden kasvua selittää tilastointitavan muutos. 1/2025 alkaen on tilastoitu </a:t>
            </a:r>
            <a:br>
              <a:rPr lang="fi-FI" sz="1200" dirty="0">
                <a:solidFill>
                  <a:schemeClr val="bg1"/>
                </a:solidFill>
                <a:latin typeface="Neue Haas Unica W1G" panose="020B0504030206020203" pitchFamily="34" charset="0"/>
              </a:rPr>
            </a:br>
            <a:r>
              <a:rPr lang="fi-FI" sz="1200" dirty="0">
                <a:solidFill>
                  <a:schemeClr val="bg1"/>
                </a:solidFill>
                <a:latin typeface="Neue Haas Unica W1G" panose="020B0504030206020203" pitchFamily="34" charset="0"/>
              </a:rPr>
              <a:t>FB-seuraajia, tätä aiemmin FB-tykkääjiä. Muutos vaikuttaa myös muiden kanavien osuuksiin. </a:t>
            </a:r>
          </a:p>
        </p:txBody>
      </p:sp>
    </p:spTree>
    <p:extLst>
      <p:ext uri="{BB962C8B-B14F-4D97-AF65-F5344CB8AC3E}">
        <p14:creationId xmlns:p14="http://schemas.microsoft.com/office/powerpoint/2010/main" val="7251768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5D29F-73E7-6F7C-EA83-2AB722CF758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BFAF6B8-5EEC-AEBF-D824-94262250E15E}"/>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uusia seuraajia </a:t>
            </a:r>
            <a:r>
              <a:rPr lang="fi-FI" sz="3000" u="sng" dirty="0" err="1">
                <a:solidFill>
                  <a:schemeClr val="accent1"/>
                </a:solidFill>
              </a:rPr>
              <a:t>Linkedinissa</a:t>
            </a:r>
            <a:r>
              <a:rPr lang="fi-FI" sz="3000" dirty="0">
                <a:solidFill>
                  <a:schemeClr val="accent1"/>
                </a:solidFill>
              </a:rPr>
              <a:t> TOP 5 / heinäkuu 2025</a:t>
            </a:r>
          </a:p>
        </p:txBody>
      </p:sp>
      <p:graphicFrame>
        <p:nvGraphicFramePr>
          <p:cNvPr id="5" name="Table 7">
            <a:extLst>
              <a:ext uri="{FF2B5EF4-FFF2-40B4-BE49-F238E27FC236}">
                <a16:creationId xmlns:a16="http://schemas.microsoft.com/office/drawing/2014/main" id="{DAB4F007-3B34-771F-6DC5-007E7543B43A}"/>
              </a:ext>
            </a:extLst>
          </p:cNvPr>
          <p:cNvGraphicFramePr>
            <a:graphicFrameLocks noGrp="1"/>
          </p:cNvGraphicFramePr>
          <p:nvPr>
            <p:ph idx="10"/>
            <p:extLst>
              <p:ext uri="{D42A27DB-BD31-4B8C-83A1-F6EECF244321}">
                <p14:modId xmlns:p14="http://schemas.microsoft.com/office/powerpoint/2010/main" val="1557819587"/>
              </p:ext>
            </p:extLst>
          </p:nvPr>
        </p:nvGraphicFramePr>
        <p:xfrm>
          <a:off x="3747090" y="1410787"/>
          <a:ext cx="4785132" cy="2462400"/>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3100595">
                  <a:extLst>
                    <a:ext uri="{9D8B030D-6E8A-4147-A177-3AD203B41FA5}">
                      <a16:colId xmlns:a16="http://schemas.microsoft.com/office/drawing/2014/main" val="3107084423"/>
                    </a:ext>
                  </a:extLst>
                </a:gridCol>
                <a:gridCol w="685913">
                  <a:extLst>
                    <a:ext uri="{9D8B030D-6E8A-4147-A177-3AD203B41FA5}">
                      <a16:colId xmlns:a16="http://schemas.microsoft.com/office/drawing/2014/main" val="2894783011"/>
                    </a:ext>
                  </a:extLst>
                </a:gridCol>
                <a:gridCol w="324280">
                  <a:extLst>
                    <a:ext uri="{9D8B030D-6E8A-4147-A177-3AD203B41FA5}">
                      <a16:colId xmlns:a16="http://schemas.microsoft.com/office/drawing/2014/main" val="3113567705"/>
                    </a:ext>
                  </a:extLst>
                </a:gridCol>
              </a:tblGrid>
              <a:tr h="410400">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uusia 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kanavan tilaajia</a:t>
                      </a:r>
                      <a:endParaRPr lang="fi-FI" sz="1500" b="0" noProof="0" dirty="0">
                        <a:solidFill>
                          <a:schemeClr val="bg1"/>
                        </a:solidFill>
                        <a:latin typeface="Neue Haas Unica W1G" panose="020B0504030206020203" pitchFamily="34" charset="0"/>
                      </a:endParaRPr>
                    </a:p>
                  </a:txBody>
                  <a:tcPr marL="0" marR="0" marT="0"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04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a:t>
                      </a:r>
                    </a:p>
                  </a:txBody>
                  <a:tcPr marL="12700" marR="12700" marT="720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Talouselämä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+ 249</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b="0" i="0" u="none" strike="noStrike" kern="1200" noProof="0" dirty="0">
                        <a:solidFill>
                          <a:srgbClr val="0E2649"/>
                        </a:solidFill>
                        <a:effectLst/>
                        <a:latin typeface="Neue Haas Unica W1G" panose="020B0504030206020203" pitchFamily="34" charset="0"/>
                        <a:ea typeface="+mn-ea"/>
                        <a:cs typeface="+mn-cs"/>
                      </a:endParaRPr>
                    </a:p>
                  </a:txBody>
                  <a:tcPr marL="12700" marR="12700" marT="720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04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Reserviläinen</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+ 74</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b="0" i="0" u="none" strike="noStrike" kern="1200" noProof="0" dirty="0">
                        <a:solidFill>
                          <a:srgbClr val="0E2649"/>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04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Taloustaito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+ 43</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b="0" i="0" u="none" strike="noStrike" kern="1200" noProof="0" dirty="0">
                        <a:solidFill>
                          <a:srgbClr val="0E2649"/>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04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Metsälehti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+ 42</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b="0" i="0" u="none" strike="noStrike" kern="1200" noProof="0" dirty="0">
                        <a:solidFill>
                          <a:srgbClr val="0E2649"/>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04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Tivi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+ 41</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b="0" i="0" u="none" strike="noStrike" kern="1200" noProof="0" dirty="0">
                        <a:solidFill>
                          <a:srgbClr val="0E2649"/>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88386957"/>
                  </a:ext>
                </a:extLst>
              </a:tr>
            </a:tbl>
          </a:graphicData>
        </a:graphic>
      </p:graphicFrame>
    </p:spTree>
    <p:extLst>
      <p:ext uri="{BB962C8B-B14F-4D97-AF65-F5344CB8AC3E}">
        <p14:creationId xmlns:p14="http://schemas.microsoft.com/office/powerpoint/2010/main" val="12224288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4211F1-BC6F-244E-990C-EA5DDCFFA30A}"/>
              </a:ext>
            </a:extLst>
          </p:cNvPr>
          <p:cNvSpPr>
            <a:spLocks noGrp="1"/>
          </p:cNvSpPr>
          <p:nvPr>
            <p:ph type="title"/>
          </p:nvPr>
        </p:nvSpPr>
        <p:spPr/>
        <p:txBody>
          <a:bodyPr/>
          <a:lstStyle/>
          <a:p>
            <a:r>
              <a:rPr lang="fi-FI" dirty="0"/>
              <a:t>Seuratut mediat</a:t>
            </a:r>
          </a:p>
        </p:txBody>
      </p:sp>
    </p:spTree>
    <p:extLst>
      <p:ext uri="{BB962C8B-B14F-4D97-AF65-F5344CB8AC3E}">
        <p14:creationId xmlns:p14="http://schemas.microsoft.com/office/powerpoint/2010/main" val="2682747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F7DE-50D2-C94A-AF14-6ACEB45F687E}"/>
              </a:ext>
            </a:extLst>
          </p:cNvPr>
          <p:cNvSpPr>
            <a:spLocks noGrp="1"/>
          </p:cNvSpPr>
          <p:nvPr>
            <p:ph type="title"/>
          </p:nvPr>
        </p:nvSpPr>
        <p:spPr>
          <a:xfrm>
            <a:off x="1169070" y="235133"/>
            <a:ext cx="9941169" cy="875210"/>
          </a:xfrm>
        </p:spPr>
        <p:txBody>
          <a:bodyPr anchor="ctr">
            <a:normAutofit/>
          </a:bodyPr>
          <a:lstStyle/>
          <a:p>
            <a:r>
              <a:rPr lang="en-FI" sz="3400" dirty="0">
                <a:solidFill>
                  <a:schemeClr val="tx2"/>
                </a:solidFill>
                <a:latin typeface="Canela Medium" pitchFamily="2" charset="77"/>
              </a:rPr>
              <a:t>Seurannassa olleet mediat (</a:t>
            </a:r>
            <a:r>
              <a:rPr lang="fi-FI" sz="3400" dirty="0">
                <a:solidFill>
                  <a:schemeClr val="tx2"/>
                </a:solidFill>
                <a:latin typeface="Canela Medium" pitchFamily="2" charset="77"/>
              </a:rPr>
              <a:t>189 </a:t>
            </a:r>
            <a:r>
              <a:rPr lang="en-FI" sz="3400" dirty="0">
                <a:solidFill>
                  <a:schemeClr val="tx2"/>
                </a:solidFill>
                <a:latin typeface="Canela Medium" pitchFamily="2" charset="77"/>
              </a:rPr>
              <a:t>kpl) /</a:t>
            </a:r>
            <a:r>
              <a:rPr lang="fi-FI" sz="3400" dirty="0"/>
              <a:t> heinäkuu 2025</a:t>
            </a:r>
            <a:endParaRPr lang="en-FI" sz="3400" dirty="0">
              <a:solidFill>
                <a:schemeClr val="tx2"/>
              </a:solidFill>
              <a:latin typeface="Canela Medium" pitchFamily="2" charset="77"/>
            </a:endParaRPr>
          </a:p>
        </p:txBody>
      </p:sp>
      <p:sp>
        <p:nvSpPr>
          <p:cNvPr id="7" name="Content Placeholder 6">
            <a:extLst>
              <a:ext uri="{FF2B5EF4-FFF2-40B4-BE49-F238E27FC236}">
                <a16:creationId xmlns:a16="http://schemas.microsoft.com/office/drawing/2014/main" id="{4D408246-F249-E64C-B4BD-AD0D1C184A7A}"/>
              </a:ext>
            </a:extLst>
          </p:cNvPr>
          <p:cNvSpPr>
            <a:spLocks noGrp="1"/>
          </p:cNvSpPr>
          <p:nvPr>
            <p:ph idx="11"/>
          </p:nvPr>
        </p:nvSpPr>
        <p:spPr>
          <a:xfrm>
            <a:off x="759678" y="1110343"/>
            <a:ext cx="10614580" cy="5264331"/>
          </a:xfrm>
        </p:spPr>
        <p:txBody>
          <a:bodyPr anchor="ctr">
            <a:noAutofit/>
          </a:bodyPr>
          <a:lstStyle/>
          <a:p>
            <a:pPr marL="0" indent="0">
              <a:lnSpc>
                <a:spcPct val="150000"/>
              </a:lnSpc>
            </a:pP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Aarre     Aku Ankka     Anna     Antiikki &amp; Design     Apteekkarilehti     Apu     Arkkitehti     Arkkitehtiuutiset     Arvopaperi     Ase &amp; Erä     Askel     Auto Bild Suomi     Automaatioväylä     Avotakka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Caravan</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Costa Alegre     Costa del Sol Magazine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Deko</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Demokraatti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DigiKuva</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Eeva     Elintarvike ja Terveys     Elämä     Erä     ET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Evento</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Gloria     Glorian Koti     Glorian ruoka &amp; viini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Goal</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GTi-Magazine     Hevoshullu     Hevosmaailma     Hifimaailma     Hiihto     Hymy     Hyvä Elämä     Hyvä terveys     Ihana     Image     Insinööri     Juoksija     Kaikkien aikojen Joulu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Kaksplus</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Katso     Kauneimmat Käsityöt     Kauneus &amp; Terveys     Kehittyvä kauppa     Kello &amp; Kulta     Kemia-lehti     Kemiamedia.fi     Kiertotalouden erikoislehti Uusiouutiset     Kiinteistö &amp; energia     Kippari     Kissafani     Kodin Kuvalehti     Kodin Pellervo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Kommuntorget</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Finlands</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kommuntidning</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Konekuriiri     Konepörssi     Koneviesti     Koti ja keittiö     Koti ja maaseutu     Kotiliesi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Kotiliesi</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Käsityö     Kotimaa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KotiMikro</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Kotipuutarha     Kotitalo     Kotivinkki     Kotona     Koululainen     K-Ruoka     Kuluttaja     Kuntalehti     Kuntatekniikka     Kunto Plus     Käytännön Maamies     Lapsen Maailma     Lastenkirkko     Lastenmaa     Leivotaan     Liha ja ruoka     Luontaisterveys     Maailman Kuvalehti     Maalla     Maatilan Pellervo     Maku     Matka     Me Naiset     Meidän Mökki     Meidän Talo     Metsälehti     Metsästys ja Kalastus     Metsästäjä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Metsätrans</a:t>
            </a:r>
            <a:r>
              <a:rPr lang="fi-FI" sz="1600" dirty="0">
                <a:latin typeface="Neue Haas Unica W1G" panose="020B0504030206020203" pitchFamily="34" charset="0"/>
                <a:ea typeface="Aptos" panose="020B0004020202020204" pitchFamily="34" charset="0"/>
                <a:cs typeface="Times New Roman" panose="02020603050405020304" pitchFamily="18" charset="0"/>
              </a:rPr>
              <a:t>     </a:t>
            </a:r>
            <a:r>
              <a:rPr lang="fi-FI" sz="1600" dirty="0">
                <a:effectLst/>
                <a:latin typeface="Neue Haas Unica W1G" panose="020B0504030206020203" pitchFamily="34" charset="0"/>
                <a:ea typeface="Calibri" panose="020F0502020204030204" pitchFamily="34" charset="0"/>
                <a:cs typeface="Times New Roman" panose="02020603050405020304" pitchFamily="18" charset="0"/>
              </a:rPr>
              <a:t>…</a:t>
            </a:r>
            <a:endParaRPr lang="fi-FI" sz="1600" dirty="0">
              <a:latin typeface="Neue Haas Unica W1G" panose="020B0504030206020203" pitchFamily="34" charset="0"/>
            </a:endParaRPr>
          </a:p>
        </p:txBody>
      </p:sp>
      <p:sp>
        <p:nvSpPr>
          <p:cNvPr id="6" name="Content Placeholder 2">
            <a:extLst>
              <a:ext uri="{FF2B5EF4-FFF2-40B4-BE49-F238E27FC236}">
                <a16:creationId xmlns:a16="http://schemas.microsoft.com/office/drawing/2014/main" id="{7E26FECC-CBC7-7445-B83C-DA2B2DE6FDF7}"/>
              </a:ext>
            </a:extLst>
          </p:cNvPr>
          <p:cNvSpPr txBox="1">
            <a:spLocks/>
          </p:cNvSpPr>
          <p:nvPr/>
        </p:nvSpPr>
        <p:spPr>
          <a:xfrm>
            <a:off x="1219197" y="3054099"/>
            <a:ext cx="4847771" cy="286772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fi-FI" i="1" dirty="0">
              <a:solidFill>
                <a:schemeClr val="accent1"/>
              </a:solidFill>
              <a:latin typeface="Neue Haas Unica W1G" panose="020B0504030206020203" pitchFamily="34" charset="0"/>
            </a:endParaRPr>
          </a:p>
        </p:txBody>
      </p:sp>
    </p:spTree>
    <p:extLst>
      <p:ext uri="{BB962C8B-B14F-4D97-AF65-F5344CB8AC3E}">
        <p14:creationId xmlns:p14="http://schemas.microsoft.com/office/powerpoint/2010/main" val="30025118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F7DE-50D2-C94A-AF14-6ACEB45F687E}"/>
              </a:ext>
            </a:extLst>
          </p:cNvPr>
          <p:cNvSpPr>
            <a:spLocks noGrp="1"/>
          </p:cNvSpPr>
          <p:nvPr>
            <p:ph type="title"/>
          </p:nvPr>
        </p:nvSpPr>
        <p:spPr>
          <a:xfrm>
            <a:off x="1169070" y="235133"/>
            <a:ext cx="9941169" cy="875210"/>
          </a:xfrm>
        </p:spPr>
        <p:txBody>
          <a:bodyPr anchor="ctr">
            <a:normAutofit/>
          </a:bodyPr>
          <a:lstStyle/>
          <a:p>
            <a:r>
              <a:rPr lang="en-FI" sz="3400" dirty="0">
                <a:solidFill>
                  <a:schemeClr val="tx2"/>
                </a:solidFill>
                <a:latin typeface="Canela Medium" pitchFamily="2" charset="77"/>
              </a:rPr>
              <a:t>Seurannassa olleet mediat (</a:t>
            </a:r>
            <a:r>
              <a:rPr lang="fi-FI" sz="3400" dirty="0"/>
              <a:t>189 </a:t>
            </a:r>
            <a:r>
              <a:rPr lang="en-FI" sz="3400" dirty="0">
                <a:solidFill>
                  <a:schemeClr val="tx2"/>
                </a:solidFill>
                <a:latin typeface="Canela Medium" pitchFamily="2" charset="77"/>
              </a:rPr>
              <a:t>kpl) /</a:t>
            </a:r>
            <a:r>
              <a:rPr lang="fi-FI" sz="3400" dirty="0"/>
              <a:t> heinäkuu 2025</a:t>
            </a:r>
            <a:endParaRPr lang="en-FI" sz="3400" dirty="0">
              <a:solidFill>
                <a:schemeClr val="tx2"/>
              </a:solidFill>
              <a:latin typeface="Canela Medium" pitchFamily="2" charset="77"/>
            </a:endParaRPr>
          </a:p>
        </p:txBody>
      </p:sp>
      <p:sp>
        <p:nvSpPr>
          <p:cNvPr id="7" name="Content Placeholder 6">
            <a:extLst>
              <a:ext uri="{FF2B5EF4-FFF2-40B4-BE49-F238E27FC236}">
                <a16:creationId xmlns:a16="http://schemas.microsoft.com/office/drawing/2014/main" id="{4D408246-F249-E64C-B4BD-AD0D1C184A7A}"/>
              </a:ext>
            </a:extLst>
          </p:cNvPr>
          <p:cNvSpPr>
            <a:spLocks noGrp="1"/>
          </p:cNvSpPr>
          <p:nvPr>
            <p:ph idx="11"/>
          </p:nvPr>
        </p:nvSpPr>
        <p:spPr>
          <a:xfrm>
            <a:off x="759678" y="1110343"/>
            <a:ext cx="10614580" cy="5264331"/>
          </a:xfrm>
        </p:spPr>
        <p:txBody>
          <a:bodyPr anchor="ctr">
            <a:noAutofit/>
          </a:bodyPr>
          <a:lstStyle/>
          <a:p>
            <a:pPr marL="0" indent="0">
              <a:lnSpc>
                <a:spcPct val="150000"/>
              </a:lnSpc>
            </a:pP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Mikrobitti     Mondo     Moottori     Motiivi     Nuotta     Oma PIHA     Opettaja     Osuustoiminta     Palokuntalainen     Parnasso     Pelastustieto     Pelit     Pieni on Suurin     Pinni     Pirkka     Poromies     Potilaan Lääkärilehti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Print&amp;Media</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Promaint</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PUUTARHA&amp;kauppa</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Rakennuslehti     Reserviläinen     Riffi     RONDO Classic     Sairaanhoitaja     Sana     Sanansaattaja     Sauna-lehti     Seiska     Selkosanomat     Seura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Shaker</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Siirtolapuutarha     Siivet     Soppa365     Suomen Hammaslääkärilehti     Suomen Kiinteistölehti     Suomen Kuvalehti     Suomen Luonto     Suomen Lääkärilehti     Suomen Sotilas     Super     Suuri Käsityö     Sähkömaailma     Taide     TAITO     Talentia     Talomestari     Talotekniikka     Talouselämä     Taloustaito     TAUKO Magazine     Tee Itse     Tehy-lehti     Tekniikan Maailma     Tekniikka&amp;Talous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Telma</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Terassi-lehti     Tiede     Tiede Luonto     Tieteen Kuvalehti     Tieteen Kuvalehti Historia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Tivi</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TM Rakennusmaailma     Tosi Elämää     Trendi     Tukilinja     Tunne &amp; Mieli     Turun Aika     Tuulilasi     Työ Terveys Turvallisuus     Ulkopolitiikka     Ultra     Unelmien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Talo&amp;Koti</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V8-Magazine     Valitut Palat - Reader's Digest     Vapaa-ajan Kalastaja     Vapaussoturi     Vauhdin Maailma     Venemestari     Vepsäläinen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Sisustamo</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Verotus     Viherpiha     Viinilehti     Viisas Raha     Vinkki     VIVA     Voi hyvin     X     Yhteishyvä     Yliopisto     Ylioppilaslehti     Ympäristö ja Terveys</a:t>
            </a:r>
            <a:endParaRPr lang="fi-FI" sz="1600" dirty="0">
              <a:latin typeface="Neue Haas Unica W1G" panose="020B0504030206020203" pitchFamily="34" charset="0"/>
            </a:endParaRPr>
          </a:p>
        </p:txBody>
      </p:sp>
      <p:sp>
        <p:nvSpPr>
          <p:cNvPr id="6" name="Content Placeholder 2">
            <a:extLst>
              <a:ext uri="{FF2B5EF4-FFF2-40B4-BE49-F238E27FC236}">
                <a16:creationId xmlns:a16="http://schemas.microsoft.com/office/drawing/2014/main" id="{7E26FECC-CBC7-7445-B83C-DA2B2DE6FDF7}"/>
              </a:ext>
            </a:extLst>
          </p:cNvPr>
          <p:cNvSpPr txBox="1">
            <a:spLocks/>
          </p:cNvSpPr>
          <p:nvPr/>
        </p:nvSpPr>
        <p:spPr>
          <a:xfrm>
            <a:off x="1219197" y="3054099"/>
            <a:ext cx="4847771" cy="286772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fi-FI" i="1" dirty="0">
              <a:solidFill>
                <a:schemeClr val="accent1"/>
              </a:solidFill>
              <a:latin typeface="Neue Haas Unica W1G" panose="020B0504030206020203" pitchFamily="34" charset="0"/>
            </a:endParaRPr>
          </a:p>
        </p:txBody>
      </p:sp>
    </p:spTree>
    <p:extLst>
      <p:ext uri="{BB962C8B-B14F-4D97-AF65-F5344CB8AC3E}">
        <p14:creationId xmlns:p14="http://schemas.microsoft.com/office/powerpoint/2010/main" val="3820971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48908-3476-12D2-9884-C2014DB1044D}"/>
              </a:ext>
            </a:extLst>
          </p:cNvPr>
          <p:cNvSpPr>
            <a:spLocks noGrp="1"/>
          </p:cNvSpPr>
          <p:nvPr>
            <p:ph type="title"/>
          </p:nvPr>
        </p:nvSpPr>
        <p:spPr>
          <a:xfrm>
            <a:off x="838200" y="2008797"/>
            <a:ext cx="10515600" cy="1292086"/>
          </a:xfrm>
        </p:spPr>
        <p:txBody>
          <a:bodyPr>
            <a:normAutofit fontScale="90000"/>
          </a:bodyPr>
          <a:lstStyle/>
          <a:p>
            <a:r>
              <a:rPr lang="en-FI" sz="8200" dirty="0"/>
              <a:t>Ajankohtaista </a:t>
            </a:r>
            <a:br>
              <a:rPr lang="en-FI" sz="8200" dirty="0"/>
            </a:br>
            <a:r>
              <a:rPr lang="en-FI" sz="8200" dirty="0"/>
              <a:t>aikakausmedioista</a:t>
            </a:r>
          </a:p>
        </p:txBody>
      </p:sp>
      <p:sp>
        <p:nvSpPr>
          <p:cNvPr id="3" name="Content Placeholder 2">
            <a:extLst>
              <a:ext uri="{FF2B5EF4-FFF2-40B4-BE49-F238E27FC236}">
                <a16:creationId xmlns:a16="http://schemas.microsoft.com/office/drawing/2014/main" id="{D545F4BD-B3B9-E5D1-4F91-658DE06DB05E}"/>
              </a:ext>
            </a:extLst>
          </p:cNvPr>
          <p:cNvSpPr>
            <a:spLocks noGrp="1"/>
          </p:cNvSpPr>
          <p:nvPr>
            <p:ph idx="11"/>
          </p:nvPr>
        </p:nvSpPr>
        <p:spPr>
          <a:xfrm>
            <a:off x="1683599" y="3787309"/>
            <a:ext cx="8824801" cy="1292086"/>
          </a:xfrm>
        </p:spPr>
        <p:txBody>
          <a:bodyPr>
            <a:normAutofit/>
          </a:bodyPr>
          <a:lstStyle/>
          <a:p>
            <a:r>
              <a:rPr lang="en-FI" sz="2800" dirty="0">
                <a:latin typeface="Neue Haas Unica W1G Medium" panose="020B0504030206020203" pitchFamily="34" charset="0"/>
              </a:rPr>
              <a:t>💛 </a:t>
            </a:r>
          </a:p>
          <a:p>
            <a:r>
              <a:rPr lang="en-FI" sz="2800" dirty="0">
                <a:latin typeface="Neue Haas Unica W1G Medium" panose="020B0504030206020203" pitchFamily="34" charset="0"/>
              </a:rPr>
              <a:t>Luitko jo nämä? </a:t>
            </a:r>
          </a:p>
        </p:txBody>
      </p:sp>
    </p:spTree>
    <p:extLst>
      <p:ext uri="{BB962C8B-B14F-4D97-AF65-F5344CB8AC3E}">
        <p14:creationId xmlns:p14="http://schemas.microsoft.com/office/powerpoint/2010/main" val="39155669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AD3B7E-093E-334C-8CA9-F9E7FF26DA01}"/>
              </a:ext>
            </a:extLst>
          </p:cNvPr>
          <p:cNvSpPr>
            <a:spLocks noGrp="1"/>
          </p:cNvSpPr>
          <p:nvPr>
            <p:ph type="title"/>
          </p:nvPr>
        </p:nvSpPr>
        <p:spPr>
          <a:xfrm>
            <a:off x="6553202" y="1761506"/>
            <a:ext cx="5112325" cy="2101785"/>
          </a:xfrm>
        </p:spPr>
        <p:txBody>
          <a:bodyPr>
            <a:noAutofit/>
          </a:bodyPr>
          <a:lstStyle/>
          <a:p>
            <a:r>
              <a:rPr lang="fi-FI" sz="3000" noProof="0" dirty="0"/>
              <a:t>Aikakausmedia rahoittaa jälleen alaa hyödyttäviä tutkimuksia – jaossa yhteensä 30 000 euroa</a:t>
            </a:r>
          </a:p>
        </p:txBody>
      </p:sp>
      <p:sp>
        <p:nvSpPr>
          <p:cNvPr id="8" name="Content Placeholder 4">
            <a:extLst>
              <a:ext uri="{FF2B5EF4-FFF2-40B4-BE49-F238E27FC236}">
                <a16:creationId xmlns:a16="http://schemas.microsoft.com/office/drawing/2014/main" id="{2A38128D-9433-CBAC-40B7-4DBD48896857}"/>
              </a:ext>
            </a:extLst>
          </p:cNvPr>
          <p:cNvSpPr txBox="1">
            <a:spLocks/>
          </p:cNvSpPr>
          <p:nvPr/>
        </p:nvSpPr>
        <p:spPr>
          <a:xfrm>
            <a:off x="741219" y="3863291"/>
            <a:ext cx="4473876" cy="2115226"/>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fi-FI" sz="1600" dirty="0">
              <a:solidFill>
                <a:schemeClr val="tx2"/>
              </a:solidFill>
              <a:latin typeface="Neue Haas Unica W1G" panose="020B0504030206020203" pitchFamily="34" charset="0"/>
            </a:endParaRPr>
          </a:p>
        </p:txBody>
      </p:sp>
      <p:sp>
        <p:nvSpPr>
          <p:cNvPr id="9" name="Content Placeholder 4">
            <a:extLst>
              <a:ext uri="{FF2B5EF4-FFF2-40B4-BE49-F238E27FC236}">
                <a16:creationId xmlns:a16="http://schemas.microsoft.com/office/drawing/2014/main" id="{A31F6CFF-E538-0FFE-22A0-ED57C74FCA7E}"/>
              </a:ext>
            </a:extLst>
          </p:cNvPr>
          <p:cNvSpPr txBox="1">
            <a:spLocks/>
          </p:cNvSpPr>
          <p:nvPr/>
        </p:nvSpPr>
        <p:spPr>
          <a:xfrm>
            <a:off x="6553202" y="3863291"/>
            <a:ext cx="4797425" cy="1882429"/>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i-FI" sz="1600" dirty="0"/>
              <a:t>Aikakausmedia jakaa tutkimusapurahaa alaa hyödyttäviin tutkimuksiin. Haku on käynnissä 30. syyskuuta saakka. </a:t>
            </a:r>
            <a:br>
              <a:rPr lang="fi-FI" sz="1600" b="1" dirty="0">
                <a:solidFill>
                  <a:schemeClr val="tx2"/>
                </a:solidFill>
                <a:latin typeface="Neue Haas Unica W1G" panose="020B0504030206020203" pitchFamily="34" charset="0"/>
                <a:cs typeface="Calibri" panose="020F0502020204030204" pitchFamily="34" charset="0"/>
              </a:rPr>
            </a:br>
            <a:br>
              <a:rPr lang="fi-FI" sz="1600" b="1" dirty="0">
                <a:solidFill>
                  <a:schemeClr val="tx2"/>
                </a:solidFill>
                <a:latin typeface="Neue Haas Unica W1G" panose="020B0504030206020203" pitchFamily="34" charset="0"/>
                <a:cs typeface="Calibri" panose="020F0502020204030204" pitchFamily="34" charset="0"/>
              </a:rPr>
            </a:br>
            <a:r>
              <a:rPr lang="fi-FI" sz="1600" b="1" dirty="0">
                <a:solidFill>
                  <a:schemeClr val="tx2"/>
                </a:solidFill>
                <a:latin typeface="Neue Haas Unica W1G" panose="020B0504030206020203" pitchFamily="34" charset="0"/>
                <a:cs typeface="Calibri" panose="020F0502020204030204" pitchFamily="34" charset="0"/>
                <a:hlinkClick r:id="rId3"/>
              </a:rPr>
              <a:t>Lue lisää ja hae apurahaa</a:t>
            </a:r>
            <a:endParaRPr lang="fi-FI" sz="1600" dirty="0">
              <a:solidFill>
                <a:schemeClr val="tx2"/>
              </a:solidFill>
              <a:latin typeface="Neue Haas Unica W1G" panose="020B0504030206020203" pitchFamily="34" charset="0"/>
            </a:endParaRPr>
          </a:p>
        </p:txBody>
      </p:sp>
      <p:pic>
        <p:nvPicPr>
          <p:cNvPr id="1028" name="Picture 4">
            <a:extLst>
              <a:ext uri="{FF2B5EF4-FFF2-40B4-BE49-F238E27FC236}">
                <a16:creationId xmlns:a16="http://schemas.microsoft.com/office/drawing/2014/main" id="{CD8D96A8-FB46-F434-4270-6704AB50A318}"/>
              </a:ext>
            </a:extLst>
          </p:cNvPr>
          <p:cNvPicPr>
            <a:picLocks noGrp="1" noChangeAspect="1" noChangeArrowheads="1"/>
          </p:cNvPicPr>
          <p:nvPr>
            <p:ph type="pic" idx="1"/>
          </p:nvPr>
        </p:nvPicPr>
        <p:blipFill rotWithShape="1">
          <a:blip r:embed="rId4">
            <a:extLst>
              <a:ext uri="{28A0092B-C50C-407E-A947-70E740481C1C}">
                <a14:useLocalDpi xmlns:a14="http://schemas.microsoft.com/office/drawing/2010/main" val="0"/>
              </a:ext>
            </a:extLst>
          </a:blip>
          <a:srcRect l="45682" r="806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6439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B1FD3C0-7BE1-C341-9ED5-0FDAA7547416}"/>
              </a:ext>
            </a:extLst>
          </p:cNvPr>
          <p:cNvSpPr>
            <a:spLocks noGrp="1"/>
          </p:cNvSpPr>
          <p:nvPr>
            <p:ph idx="10"/>
          </p:nvPr>
        </p:nvSpPr>
        <p:spPr>
          <a:xfrm>
            <a:off x="741219" y="3429000"/>
            <a:ext cx="4473876" cy="2115226"/>
          </a:xfrm>
        </p:spPr>
        <p:txBody>
          <a:bodyPr anchor="ctr">
            <a:noAutofit/>
          </a:bodyPr>
          <a:lstStyle/>
          <a:p>
            <a:pPr marL="0" indent="0">
              <a:buNone/>
            </a:pPr>
            <a:r>
              <a:rPr lang="fi-FI" noProof="0" dirty="0"/>
              <a:t>Aikakausmedioiden tuotot olivat vuonna 2024 yhteensä 282,3 miljoonaa euroa. Luku koostuu tilauksista, irtonumeromyynnistä ja mainostuloista. Tuotoista peräti 83 prosenttia tulee lukijoilta, eli tilauksista ja irtonumeromyynnistä. </a:t>
            </a:r>
          </a:p>
          <a:p>
            <a:pPr marL="0" indent="0">
              <a:buNone/>
            </a:pPr>
            <a:r>
              <a:rPr lang="fi-FI" sz="1600" b="1" noProof="0" dirty="0">
                <a:solidFill>
                  <a:schemeClr val="tx2"/>
                </a:solidFill>
                <a:latin typeface="Neue Haas Unica W1G" panose="020B0504030206020203" pitchFamily="34" charset="0"/>
                <a:cs typeface="Calibri" panose="020F0502020204030204" pitchFamily="34" charset="0"/>
                <a:hlinkClick r:id="rId2"/>
              </a:rPr>
              <a:t>Lue lisää</a:t>
            </a:r>
            <a:endParaRPr lang="fi-FI" sz="1600" noProof="0" dirty="0">
              <a:solidFill>
                <a:schemeClr val="tx2"/>
              </a:solidFill>
              <a:latin typeface="Neue Haas Unica W1G" panose="020B0504030206020203" pitchFamily="34" charset="0"/>
            </a:endParaRPr>
          </a:p>
        </p:txBody>
      </p:sp>
      <p:sp>
        <p:nvSpPr>
          <p:cNvPr id="4" name="Title 3">
            <a:extLst>
              <a:ext uri="{FF2B5EF4-FFF2-40B4-BE49-F238E27FC236}">
                <a16:creationId xmlns:a16="http://schemas.microsoft.com/office/drawing/2014/main" id="{B7AD3B7E-093E-334C-8CA9-F9E7FF26DA01}"/>
              </a:ext>
            </a:extLst>
          </p:cNvPr>
          <p:cNvSpPr>
            <a:spLocks noGrp="1"/>
          </p:cNvSpPr>
          <p:nvPr>
            <p:ph type="title"/>
          </p:nvPr>
        </p:nvSpPr>
        <p:spPr>
          <a:xfrm>
            <a:off x="742804" y="1476383"/>
            <a:ext cx="5099196" cy="1635117"/>
          </a:xfrm>
        </p:spPr>
        <p:txBody>
          <a:bodyPr>
            <a:noAutofit/>
          </a:bodyPr>
          <a:lstStyle/>
          <a:p>
            <a:r>
              <a:rPr lang="fi-FI" noProof="0" dirty="0"/>
              <a:t>Suurin osa aikakausmedioiden tuloista tulee lukijoilta – vuonna </a:t>
            </a:r>
            <a:br>
              <a:rPr lang="fi-FI" noProof="0" dirty="0"/>
            </a:br>
            <a:r>
              <a:rPr lang="fi-FI" noProof="0" dirty="0"/>
              <a:t>2024 tilaustuotot olivat </a:t>
            </a:r>
            <a:br>
              <a:rPr lang="fi-FI" noProof="0" dirty="0"/>
            </a:br>
            <a:r>
              <a:rPr lang="fi-FI" noProof="0" dirty="0"/>
              <a:t>193,7 miljoonaa</a:t>
            </a:r>
          </a:p>
        </p:txBody>
      </p:sp>
      <p:sp>
        <p:nvSpPr>
          <p:cNvPr id="6" name="TextBox 5">
            <a:extLst>
              <a:ext uri="{FF2B5EF4-FFF2-40B4-BE49-F238E27FC236}">
                <a16:creationId xmlns:a16="http://schemas.microsoft.com/office/drawing/2014/main" id="{B935078D-6BC8-E776-2741-9C4A52ADFD77}"/>
              </a:ext>
            </a:extLst>
          </p:cNvPr>
          <p:cNvSpPr txBox="1"/>
          <p:nvPr/>
        </p:nvSpPr>
        <p:spPr>
          <a:xfrm rot="5400000">
            <a:off x="11223751" y="5912615"/>
            <a:ext cx="164455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bg1"/>
                </a:solidFill>
                <a:latin typeface="Neue Haas Unica W1G Light" panose="020B0404030206020203" pitchFamily="34" charset="0"/>
              </a:rPr>
              <a:t>Kuva: Anniina Nissinen</a:t>
            </a:r>
            <a:endParaRPr lang="fi-FI" sz="1000" b="0" i="0" dirty="0">
              <a:solidFill>
                <a:schemeClr val="bg1"/>
              </a:solidFill>
              <a:latin typeface="Neue Haas Unica W1G Light" panose="020B0404030206020203" pitchFamily="34" charset="0"/>
            </a:endParaRPr>
          </a:p>
        </p:txBody>
      </p:sp>
      <p:pic>
        <p:nvPicPr>
          <p:cNvPr id="2050" name="Picture 2">
            <a:extLst>
              <a:ext uri="{FF2B5EF4-FFF2-40B4-BE49-F238E27FC236}">
                <a16:creationId xmlns:a16="http://schemas.microsoft.com/office/drawing/2014/main" id="{3B4DF62F-76CC-6460-D71C-E5BA918D05F6}"/>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26875" r="26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0682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AD3B7E-093E-334C-8CA9-F9E7FF26DA01}"/>
              </a:ext>
            </a:extLst>
          </p:cNvPr>
          <p:cNvSpPr>
            <a:spLocks noGrp="1"/>
          </p:cNvSpPr>
          <p:nvPr>
            <p:ph type="title"/>
          </p:nvPr>
        </p:nvSpPr>
        <p:spPr>
          <a:xfrm>
            <a:off x="6553202" y="1436914"/>
            <a:ext cx="5112325" cy="1992086"/>
          </a:xfrm>
        </p:spPr>
        <p:txBody>
          <a:bodyPr>
            <a:noAutofit/>
          </a:bodyPr>
          <a:lstStyle/>
          <a:p>
            <a:r>
              <a:rPr lang="fi-FI" sz="3000" noProof="0" dirty="0">
                <a:solidFill>
                  <a:schemeClr val="accent1"/>
                </a:solidFill>
              </a:rPr>
              <a:t>Vuoden aikakausmediatoimittaja Mari Pihlajaniemi: "Luontojutuissa toimittaja kuuntelee, mitä luonnolla on sanottavanaan"</a:t>
            </a:r>
          </a:p>
        </p:txBody>
      </p:sp>
      <p:sp>
        <p:nvSpPr>
          <p:cNvPr id="5" name="Content Placeholder 4">
            <a:extLst>
              <a:ext uri="{FF2B5EF4-FFF2-40B4-BE49-F238E27FC236}">
                <a16:creationId xmlns:a16="http://schemas.microsoft.com/office/drawing/2014/main" id="{8B1FD3C0-7BE1-C341-9ED5-0FDAA7547416}"/>
              </a:ext>
            </a:extLst>
          </p:cNvPr>
          <p:cNvSpPr>
            <a:spLocks noGrp="1"/>
          </p:cNvSpPr>
          <p:nvPr>
            <p:ph idx="10"/>
          </p:nvPr>
        </p:nvSpPr>
        <p:spPr>
          <a:xfrm>
            <a:off x="6553202" y="3659879"/>
            <a:ext cx="4797425" cy="2164319"/>
          </a:xfrm>
        </p:spPr>
        <p:txBody>
          <a:bodyPr anchor="ctr">
            <a:noAutofit/>
          </a:bodyPr>
          <a:lstStyle/>
          <a:p>
            <a:pPr marL="0" indent="0">
              <a:buNone/>
            </a:pPr>
            <a:r>
              <a:rPr lang="fi-FI" sz="1600" dirty="0"/>
              <a:t>Suomen Luonnossa työskentelevän Mari Pihlajaniemen mielestä toimittajan ei pidä ainoastaan kysyä hyviä kysymyksiä. Vähintään yhtä tärkeää on kyky osata kuunnella hyvin vastauksia – ja sitä, mitä ympäristö “puhuu”.</a:t>
            </a:r>
            <a:br>
              <a:rPr lang="fi-FI" sz="1600" dirty="0"/>
            </a:br>
            <a:br>
              <a:rPr lang="fi-FI" sz="1600" b="1" dirty="0">
                <a:solidFill>
                  <a:schemeClr val="tx2"/>
                </a:solidFill>
                <a:latin typeface="Neue Haas Unica W1G" panose="020B0504030206020203" pitchFamily="34" charset="0"/>
                <a:cs typeface="Calibri" panose="020F0502020204030204" pitchFamily="34" charset="0"/>
              </a:rPr>
            </a:br>
            <a:r>
              <a:rPr lang="fi-FI" sz="1600" b="1" dirty="0">
                <a:solidFill>
                  <a:schemeClr val="tx2"/>
                </a:solidFill>
                <a:latin typeface="Neue Haas Unica W1G" panose="020B0504030206020203" pitchFamily="34" charset="0"/>
                <a:cs typeface="Calibri" panose="020F0502020204030204" pitchFamily="34" charset="0"/>
                <a:hlinkClick r:id="rId3"/>
              </a:rPr>
              <a:t>Lue lisää</a:t>
            </a:r>
            <a:endParaRPr lang="fi-FI" sz="1600" dirty="0">
              <a:solidFill>
                <a:schemeClr val="tx2"/>
              </a:solidFill>
              <a:latin typeface="Neue Haas Unica W1G" panose="020B0504030206020203" pitchFamily="34" charset="0"/>
            </a:endParaRPr>
          </a:p>
        </p:txBody>
      </p:sp>
      <p:sp>
        <p:nvSpPr>
          <p:cNvPr id="3" name="TextBox 2">
            <a:extLst>
              <a:ext uri="{FF2B5EF4-FFF2-40B4-BE49-F238E27FC236}">
                <a16:creationId xmlns:a16="http://schemas.microsoft.com/office/drawing/2014/main" id="{BC04D50D-E940-78FD-45DC-4893A2AFFE5D}"/>
              </a:ext>
            </a:extLst>
          </p:cNvPr>
          <p:cNvSpPr txBox="1"/>
          <p:nvPr/>
        </p:nvSpPr>
        <p:spPr>
          <a:xfrm rot="16200000">
            <a:off x="-740842" y="5820831"/>
            <a:ext cx="182811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6"/>
                </a:solidFill>
                <a:latin typeface="Neue Haas Unica W1G Light" panose="020B0404030206020203" pitchFamily="34" charset="0"/>
              </a:rPr>
              <a:t>Kuva: Anniina Nissinen</a:t>
            </a:r>
            <a:endParaRPr lang="fi-FI" sz="1000" b="0" i="0" dirty="0">
              <a:solidFill>
                <a:schemeClr val="accent6"/>
              </a:solidFill>
              <a:latin typeface="Neue Haas Unica W1G Light" panose="020B0404030206020203" pitchFamily="34" charset="0"/>
            </a:endParaRPr>
          </a:p>
        </p:txBody>
      </p:sp>
      <p:pic>
        <p:nvPicPr>
          <p:cNvPr id="3074" name="Picture 2">
            <a:extLst>
              <a:ext uri="{FF2B5EF4-FFF2-40B4-BE49-F238E27FC236}">
                <a16:creationId xmlns:a16="http://schemas.microsoft.com/office/drawing/2014/main" id="{71E4A514-C85D-8A51-6243-E1E2DB539E76}"/>
              </a:ext>
            </a:extLst>
          </p:cNvPr>
          <p:cNvPicPr>
            <a:picLocks noGrp="1" noChangeAspect="1" noChangeArrowheads="1"/>
          </p:cNvPicPr>
          <p:nvPr>
            <p:ph type="pic" idx="1"/>
          </p:nvPr>
        </p:nvPicPr>
        <p:blipFill rotWithShape="1">
          <a:blip r:embed="rId4">
            <a:extLst>
              <a:ext uri="{28A0092B-C50C-407E-A947-70E740481C1C}">
                <a14:useLocalDpi xmlns:a14="http://schemas.microsoft.com/office/drawing/2010/main" val="0"/>
              </a:ext>
            </a:extLst>
          </a:blip>
          <a:srcRect l="39155" r="1553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8493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Placeholder 6" descr="A person sitting on a ramp with a magazine&#10;&#10;Description automatically generated">
            <a:extLst>
              <a:ext uri="{FF2B5EF4-FFF2-40B4-BE49-F238E27FC236}">
                <a16:creationId xmlns:a16="http://schemas.microsoft.com/office/drawing/2014/main" id="{FCAA0E59-8D50-18B5-DB0B-48A8BE51AD2D}"/>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xfrm>
            <a:off x="6553202" y="0"/>
            <a:ext cx="5638798" cy="6858000"/>
          </a:xfrm>
        </p:spPr>
      </p:pic>
      <p:sp>
        <p:nvSpPr>
          <p:cNvPr id="2" name="Content Placeholder 4">
            <a:extLst>
              <a:ext uri="{FF2B5EF4-FFF2-40B4-BE49-F238E27FC236}">
                <a16:creationId xmlns:a16="http://schemas.microsoft.com/office/drawing/2014/main" id="{3CA18D5A-8C53-63CA-6D91-6FEC6A4401F4}"/>
              </a:ext>
            </a:extLst>
          </p:cNvPr>
          <p:cNvSpPr txBox="1">
            <a:spLocks/>
          </p:cNvSpPr>
          <p:nvPr/>
        </p:nvSpPr>
        <p:spPr>
          <a:xfrm>
            <a:off x="750355" y="3080870"/>
            <a:ext cx="4473876" cy="1453243"/>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i-FI" sz="1600" dirty="0"/>
              <a:t>Jos haluat lukea lisää alan kuulumisista, </a:t>
            </a:r>
            <a:br>
              <a:rPr lang="fi-FI" sz="1600" dirty="0"/>
            </a:br>
            <a:r>
              <a:rPr lang="fi-FI" sz="1600" dirty="0"/>
              <a:t>tilaa </a:t>
            </a:r>
            <a:r>
              <a:rPr lang="fi-FI" sz="1600" dirty="0" err="1"/>
              <a:t>aikakausmedioiden</a:t>
            </a:r>
            <a:r>
              <a:rPr lang="fi-FI" sz="1600" dirty="0"/>
              <a:t> ajankohtaiset jutut sähköpostiisi </a:t>
            </a:r>
            <a:r>
              <a:rPr lang="fi-FI" sz="1600" b="1" dirty="0">
                <a:solidFill>
                  <a:schemeClr val="tx2"/>
                </a:solidFill>
                <a:latin typeface="Neue Haas Unica W1G" panose="020B0504030206020203" pitchFamily="34" charset="0"/>
                <a:cs typeface="Calibri" panose="020F0502020204030204" pitchFamily="34" charset="0"/>
                <a:hlinkClick r:id="rId3"/>
              </a:rPr>
              <a:t>täältä</a:t>
            </a:r>
            <a:r>
              <a:rPr lang="fi-FI" sz="1600" dirty="0"/>
              <a:t>!</a:t>
            </a:r>
          </a:p>
        </p:txBody>
      </p:sp>
      <p:sp>
        <p:nvSpPr>
          <p:cNvPr id="3" name="Title 3">
            <a:extLst>
              <a:ext uri="{FF2B5EF4-FFF2-40B4-BE49-F238E27FC236}">
                <a16:creationId xmlns:a16="http://schemas.microsoft.com/office/drawing/2014/main" id="{F9A41F90-2BBA-DC77-87FF-5FA9A4A56BE8}"/>
              </a:ext>
            </a:extLst>
          </p:cNvPr>
          <p:cNvSpPr txBox="1">
            <a:spLocks/>
          </p:cNvSpPr>
          <p:nvPr/>
        </p:nvSpPr>
        <p:spPr>
          <a:xfrm>
            <a:off x="751940" y="1218587"/>
            <a:ext cx="5540301" cy="186228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0" i="0" kern="1200">
                <a:solidFill>
                  <a:srgbClr val="002649"/>
                </a:solidFill>
                <a:latin typeface="Canela Medium" pitchFamily="2" charset="77"/>
                <a:ea typeface="+mj-ea"/>
                <a:cs typeface="+mj-cs"/>
              </a:defRPr>
            </a:lvl1pPr>
          </a:lstStyle>
          <a:p>
            <a:r>
              <a:rPr lang="fi-FI" sz="3800" dirty="0"/>
              <a:t>Lue lisää uutiskirjeestä!</a:t>
            </a:r>
            <a:endParaRPr lang="fi-FI" sz="3800" dirty="0">
              <a:solidFill>
                <a:schemeClr val="accent1"/>
              </a:solidFill>
            </a:endParaRPr>
          </a:p>
        </p:txBody>
      </p:sp>
      <p:sp>
        <p:nvSpPr>
          <p:cNvPr id="9" name="Content Placeholder 4">
            <a:extLst>
              <a:ext uri="{FF2B5EF4-FFF2-40B4-BE49-F238E27FC236}">
                <a16:creationId xmlns:a16="http://schemas.microsoft.com/office/drawing/2014/main" id="{A024485C-6B29-86F8-E961-1800A570FB66}"/>
              </a:ext>
            </a:extLst>
          </p:cNvPr>
          <p:cNvSpPr txBox="1">
            <a:spLocks/>
          </p:cNvSpPr>
          <p:nvPr/>
        </p:nvSpPr>
        <p:spPr>
          <a:xfrm rot="16200000">
            <a:off x="4223912" y="5484877"/>
            <a:ext cx="2243581" cy="342054"/>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i-FI" sz="1000" dirty="0">
                <a:solidFill>
                  <a:schemeClr val="bg1"/>
                </a:solidFill>
              </a:rPr>
              <a:t>Kuva: Anniina Nissinen</a:t>
            </a:r>
          </a:p>
        </p:txBody>
      </p:sp>
      <p:pic>
        <p:nvPicPr>
          <p:cNvPr id="6" name="Picture 5">
            <a:extLst>
              <a:ext uri="{FF2B5EF4-FFF2-40B4-BE49-F238E27FC236}">
                <a16:creationId xmlns:a16="http://schemas.microsoft.com/office/drawing/2014/main" id="{0B0302EC-75F8-528F-9B3F-F3FE9CD1FA0B}"/>
              </a:ext>
            </a:extLst>
          </p:cNvPr>
          <p:cNvPicPr>
            <a:picLocks noChangeAspect="1"/>
          </p:cNvPicPr>
          <p:nvPr/>
        </p:nvPicPr>
        <p:blipFill>
          <a:blip r:embed="rId4"/>
          <a:stretch>
            <a:fillRect/>
          </a:stretch>
        </p:blipFill>
        <p:spPr>
          <a:xfrm>
            <a:off x="750355" y="6389170"/>
            <a:ext cx="1845645" cy="139055"/>
          </a:xfrm>
          <a:prstGeom prst="rect">
            <a:avLst/>
          </a:prstGeom>
        </p:spPr>
      </p:pic>
    </p:spTree>
    <p:extLst>
      <p:ext uri="{BB962C8B-B14F-4D97-AF65-F5344CB8AC3E}">
        <p14:creationId xmlns:p14="http://schemas.microsoft.com/office/powerpoint/2010/main" val="37531948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654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0C8A5-1C16-874B-9C0B-7337948A6381}"/>
              </a:ext>
            </a:extLst>
          </p:cNvPr>
          <p:cNvSpPr>
            <a:spLocks noGrp="1"/>
          </p:cNvSpPr>
          <p:nvPr>
            <p:ph type="title"/>
          </p:nvPr>
        </p:nvSpPr>
        <p:spPr>
          <a:xfrm>
            <a:off x="0" y="229201"/>
            <a:ext cx="7599405" cy="1142400"/>
          </a:xfrm>
        </p:spPr>
        <p:txBody>
          <a:bodyPr>
            <a:normAutofit/>
          </a:bodyPr>
          <a:lstStyle/>
          <a:p>
            <a:r>
              <a:rPr lang="fi-FI" sz="3200" dirty="0"/>
              <a:t>Aikakausmedioiden seuraajamäärä / heinäkuu 2025</a:t>
            </a:r>
            <a:endParaRPr lang="en-FI" sz="3200" dirty="0"/>
          </a:p>
        </p:txBody>
      </p:sp>
      <p:sp>
        <p:nvSpPr>
          <p:cNvPr id="5" name="Text Placeholder 4">
            <a:extLst>
              <a:ext uri="{FF2B5EF4-FFF2-40B4-BE49-F238E27FC236}">
                <a16:creationId xmlns:a16="http://schemas.microsoft.com/office/drawing/2014/main" id="{2E52D8CE-9D34-0543-A044-407DF67D69B8}"/>
              </a:ext>
            </a:extLst>
          </p:cNvPr>
          <p:cNvSpPr>
            <a:spLocks noGrp="1"/>
          </p:cNvSpPr>
          <p:nvPr>
            <p:ph type="body" sz="half" idx="2"/>
          </p:nvPr>
        </p:nvSpPr>
        <p:spPr>
          <a:xfrm>
            <a:off x="8263559" y="532558"/>
            <a:ext cx="3425934" cy="5160832"/>
          </a:xfrm>
        </p:spPr>
        <p:txBody>
          <a:bodyPr anchor="ctr">
            <a:normAutofit/>
          </a:bodyPr>
          <a:lstStyle/>
          <a:p>
            <a:r>
              <a:rPr lang="fi-FI" sz="2000" b="1" dirty="0">
                <a:solidFill>
                  <a:schemeClr val="bg2"/>
                </a:solidFill>
                <a:latin typeface="Neue Haas Unica W1G" panose="020B0504030206020203" pitchFamily="34" charset="0"/>
              </a:rPr>
              <a:t>Muutokset yleisön määrässä heinäkuussa</a:t>
            </a:r>
          </a:p>
          <a:p>
            <a:br>
              <a:rPr lang="fi-FI" sz="1000" dirty="0">
                <a:solidFill>
                  <a:schemeClr val="bg2"/>
                </a:solidFill>
              </a:rPr>
            </a:br>
            <a:r>
              <a:rPr lang="fi-FI" dirty="0">
                <a:solidFill>
                  <a:schemeClr val="bg2"/>
                </a:solidFill>
                <a:latin typeface="Neue Haas Unica W1G" panose="020B0504030206020203" pitchFamily="34" charset="0"/>
              </a:rPr>
              <a:t>Kaikki kanavat	+ 27 696</a:t>
            </a:r>
          </a:p>
          <a:p>
            <a:r>
              <a:rPr lang="fi-FI" dirty="0">
                <a:solidFill>
                  <a:schemeClr val="bg2"/>
                </a:solidFill>
                <a:latin typeface="Neue Haas Unica W1G" panose="020B0504030206020203" pitchFamily="34" charset="0"/>
              </a:rPr>
              <a:t>Facebook  	+ 16 525</a:t>
            </a:r>
          </a:p>
          <a:p>
            <a:r>
              <a:rPr lang="fi-FI" dirty="0">
                <a:solidFill>
                  <a:schemeClr val="bg2"/>
                </a:solidFill>
                <a:latin typeface="Neue Haas Unica W1G" panose="020B0504030206020203" pitchFamily="34" charset="0"/>
              </a:rPr>
              <a:t>Instagram  	+ 5 276</a:t>
            </a:r>
          </a:p>
          <a:p>
            <a:r>
              <a:rPr lang="fi-FI" dirty="0">
                <a:solidFill>
                  <a:schemeClr val="bg2"/>
                </a:solidFill>
                <a:latin typeface="Neue Haas Unica W1G" panose="020B0504030206020203" pitchFamily="34" charset="0"/>
              </a:rPr>
              <a:t>X  		– 33</a:t>
            </a:r>
          </a:p>
          <a:p>
            <a:r>
              <a:rPr lang="fi-FI" dirty="0">
                <a:solidFill>
                  <a:schemeClr val="bg2"/>
                </a:solidFill>
                <a:latin typeface="Neue Haas Unica W1G" panose="020B0504030206020203" pitchFamily="34" charset="0"/>
              </a:rPr>
              <a:t>YouTube		+ 471</a:t>
            </a:r>
          </a:p>
          <a:p>
            <a:r>
              <a:rPr lang="fi-FI" dirty="0">
                <a:solidFill>
                  <a:schemeClr val="bg2"/>
                </a:solidFill>
                <a:latin typeface="Neue Haas Unica W1G" panose="020B0504030206020203" pitchFamily="34" charset="0"/>
              </a:rPr>
              <a:t>TikTok  		+ 2 606</a:t>
            </a:r>
          </a:p>
          <a:p>
            <a:r>
              <a:rPr lang="fi-FI" dirty="0">
                <a:solidFill>
                  <a:schemeClr val="bg2"/>
                </a:solidFill>
                <a:latin typeface="Neue Haas Unica W1G" panose="020B0504030206020203" pitchFamily="34" charset="0"/>
              </a:rPr>
              <a:t>LinkedIn  		+ 595</a:t>
            </a:r>
          </a:p>
          <a:p>
            <a:r>
              <a:rPr lang="fi-FI" dirty="0" err="1">
                <a:solidFill>
                  <a:schemeClr val="bg2"/>
                </a:solidFill>
                <a:latin typeface="Neue Haas Unica W1G" panose="020B0504030206020203" pitchFamily="34" charset="0"/>
              </a:rPr>
              <a:t>Threads</a:t>
            </a:r>
            <a:r>
              <a:rPr lang="fi-FI" dirty="0">
                <a:solidFill>
                  <a:schemeClr val="bg2"/>
                </a:solidFill>
                <a:latin typeface="Neue Haas Unica W1G" panose="020B0504030206020203" pitchFamily="34" charset="0"/>
              </a:rPr>
              <a:t>  		+ 2 256</a:t>
            </a:r>
          </a:p>
        </p:txBody>
      </p:sp>
      <p:graphicFrame>
        <p:nvGraphicFramePr>
          <p:cNvPr id="7" name="Chart 6">
            <a:extLst>
              <a:ext uri="{FF2B5EF4-FFF2-40B4-BE49-F238E27FC236}">
                <a16:creationId xmlns:a16="http://schemas.microsoft.com/office/drawing/2014/main" id="{CA6624BC-0418-A54D-B0D4-A829800277BF}"/>
              </a:ext>
            </a:extLst>
          </p:cNvPr>
          <p:cNvGraphicFramePr/>
          <p:nvPr>
            <p:extLst>
              <p:ext uri="{D42A27DB-BD31-4B8C-83A1-F6EECF244321}">
                <p14:modId xmlns:p14="http://schemas.microsoft.com/office/powerpoint/2010/main" val="1508339409"/>
              </p:ext>
            </p:extLst>
          </p:nvPr>
        </p:nvGraphicFramePr>
        <p:xfrm>
          <a:off x="502507" y="2067953"/>
          <a:ext cx="7096898" cy="4214314"/>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4">
            <a:extLst>
              <a:ext uri="{FF2B5EF4-FFF2-40B4-BE49-F238E27FC236}">
                <a16:creationId xmlns:a16="http://schemas.microsoft.com/office/drawing/2014/main" id="{5ABA7BFB-2EA2-514C-B721-5A905213B22E}"/>
              </a:ext>
            </a:extLst>
          </p:cNvPr>
          <p:cNvSpPr txBox="1">
            <a:spLocks/>
          </p:cNvSpPr>
          <p:nvPr/>
        </p:nvSpPr>
        <p:spPr>
          <a:xfrm>
            <a:off x="590843" y="1413805"/>
            <a:ext cx="6316394" cy="611944"/>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b="0" i="0" kern="1200">
                <a:solidFill>
                  <a:schemeClr val="bg1"/>
                </a:solidFill>
                <a:latin typeface="Neue Haas Unica W1G Light" panose="020B0404030206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Neue Haas Unica W1G Light" panose="020B0404030206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eue Haas Unica W1G Light" panose="020B0404030206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2"/>
                </a:solidFill>
                <a:latin typeface="Neue Haas Unica W1G Light" panose="020B0404030206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2"/>
                </a:solidFill>
                <a:latin typeface="Neue Haas Unica W1G Light" panose="020B04040302060202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fi-FI" sz="1200" dirty="0">
                <a:solidFill>
                  <a:schemeClr val="accent1"/>
                </a:solidFill>
              </a:rPr>
              <a:t>Kaikkien seurattujen medioiden seuraajat ja tilaajat Facebookissa, Instagramissa, X:ssä, YouTubessa, TikTokissa, </a:t>
            </a:r>
            <a:r>
              <a:rPr lang="fi-FI" sz="1200" dirty="0" err="1">
                <a:solidFill>
                  <a:schemeClr val="accent1"/>
                </a:solidFill>
              </a:rPr>
              <a:t>LinkedInissa</a:t>
            </a:r>
            <a:r>
              <a:rPr lang="fi-FI" sz="1200" dirty="0">
                <a:solidFill>
                  <a:schemeClr val="accent1"/>
                </a:solidFill>
              </a:rPr>
              <a:t> ja </a:t>
            </a:r>
            <a:r>
              <a:rPr lang="fi-FI" sz="1200" dirty="0" err="1">
                <a:solidFill>
                  <a:schemeClr val="accent1"/>
                </a:solidFill>
              </a:rPr>
              <a:t>Threadissa</a:t>
            </a:r>
            <a:r>
              <a:rPr lang="fi-FI" sz="1200" dirty="0">
                <a:solidFill>
                  <a:schemeClr val="accent1"/>
                </a:solidFill>
              </a:rPr>
              <a:t>. Päällekkäisyyksiä ei ole huomioitu.</a:t>
            </a:r>
          </a:p>
        </p:txBody>
      </p:sp>
    </p:spTree>
    <p:extLst>
      <p:ext uri="{BB962C8B-B14F-4D97-AF65-F5344CB8AC3E}">
        <p14:creationId xmlns:p14="http://schemas.microsoft.com/office/powerpoint/2010/main" val="3516803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0C8A5-1C16-874B-9C0B-7337948A6381}"/>
              </a:ext>
            </a:extLst>
          </p:cNvPr>
          <p:cNvSpPr>
            <a:spLocks noGrp="1"/>
          </p:cNvSpPr>
          <p:nvPr>
            <p:ph type="title"/>
          </p:nvPr>
        </p:nvSpPr>
        <p:spPr>
          <a:xfrm>
            <a:off x="603503" y="229201"/>
            <a:ext cx="6355081" cy="1142400"/>
          </a:xfrm>
        </p:spPr>
        <p:txBody>
          <a:bodyPr>
            <a:normAutofit/>
          </a:bodyPr>
          <a:lstStyle/>
          <a:p>
            <a:r>
              <a:rPr lang="fi-FI" dirty="0" err="1"/>
              <a:t>Aikakausmedioiden</a:t>
            </a:r>
            <a:r>
              <a:rPr lang="fi-FI" dirty="0"/>
              <a:t> sometilien määrä / heinäkuu 2025</a:t>
            </a:r>
            <a:endParaRPr lang="en-FI" dirty="0"/>
          </a:p>
        </p:txBody>
      </p:sp>
      <p:sp>
        <p:nvSpPr>
          <p:cNvPr id="5" name="Text Placeholder 4">
            <a:extLst>
              <a:ext uri="{FF2B5EF4-FFF2-40B4-BE49-F238E27FC236}">
                <a16:creationId xmlns:a16="http://schemas.microsoft.com/office/drawing/2014/main" id="{2E52D8CE-9D34-0543-A044-407DF67D69B8}"/>
              </a:ext>
            </a:extLst>
          </p:cNvPr>
          <p:cNvSpPr>
            <a:spLocks noGrp="1"/>
          </p:cNvSpPr>
          <p:nvPr>
            <p:ph type="body" sz="half" idx="2"/>
          </p:nvPr>
        </p:nvSpPr>
        <p:spPr>
          <a:xfrm>
            <a:off x="8263559" y="1371601"/>
            <a:ext cx="3425934" cy="4663438"/>
          </a:xfrm>
        </p:spPr>
        <p:txBody>
          <a:bodyPr anchor="ctr">
            <a:normAutofit/>
          </a:bodyPr>
          <a:lstStyle/>
          <a:p>
            <a:pPr algn="ctr"/>
            <a:r>
              <a:rPr lang="fi-FI" sz="2000" dirty="0">
                <a:solidFill>
                  <a:schemeClr val="bg2"/>
                </a:solidFill>
                <a:latin typeface="Neue Haas Unica W1G Medium" panose="020B0504030206020203" pitchFamily="34" charset="0"/>
              </a:rPr>
              <a:t>Seurannassa oli mukana 189 aikakausmediaa, joilla oli käytössään yhteensä 473 sometiliä.</a:t>
            </a:r>
            <a:br>
              <a:rPr lang="fi-FI" sz="2000" dirty="0">
                <a:solidFill>
                  <a:schemeClr val="bg2"/>
                </a:solidFill>
                <a:latin typeface="Neue Haas Unica W1G Medium" panose="020B0504030206020203" pitchFamily="34" charset="0"/>
              </a:rPr>
            </a:br>
            <a:endParaRPr lang="fi-FI" sz="1000" dirty="0">
              <a:solidFill>
                <a:schemeClr val="bg2"/>
              </a:solidFill>
              <a:latin typeface="Neue Haas Unica W1G Medium" panose="020B0504030206020203" pitchFamily="34" charset="0"/>
            </a:endParaRPr>
          </a:p>
          <a:p>
            <a:pPr algn="ctr"/>
            <a:r>
              <a:rPr lang="fi-FI" sz="2000" dirty="0">
                <a:solidFill>
                  <a:schemeClr val="bg2"/>
                </a:solidFill>
                <a:latin typeface="Neue Haas Unica W1G Medium" panose="020B0504030206020203" pitchFamily="34" charset="0"/>
              </a:rPr>
              <a:t>Yhdellä aikakausmedialla on keskimäärin käytössään </a:t>
            </a:r>
          </a:p>
          <a:p>
            <a:pPr algn="ctr"/>
            <a:r>
              <a:rPr lang="fi-FI" sz="4000" b="1" dirty="0">
                <a:solidFill>
                  <a:schemeClr val="bg2"/>
                </a:solidFill>
                <a:latin typeface="Neue Haas Unica W1G" panose="020B0504030206020203" pitchFamily="34" charset="0"/>
              </a:rPr>
              <a:t>2,5</a:t>
            </a:r>
            <a:r>
              <a:rPr lang="fi-FI" sz="2000" b="1" dirty="0">
                <a:solidFill>
                  <a:schemeClr val="bg2"/>
                </a:solidFill>
                <a:latin typeface="Neue Haas Unica W1G" panose="020B0504030206020203" pitchFamily="34" charset="0"/>
              </a:rPr>
              <a:t> </a:t>
            </a:r>
            <a:br>
              <a:rPr lang="fi-FI" sz="2000" dirty="0">
                <a:solidFill>
                  <a:schemeClr val="bg2"/>
                </a:solidFill>
                <a:latin typeface="Neue Haas Unica W1G Medium" panose="020B0504030206020203" pitchFamily="34" charset="0"/>
              </a:rPr>
            </a:br>
            <a:r>
              <a:rPr lang="fi-FI" sz="2000" dirty="0">
                <a:solidFill>
                  <a:schemeClr val="bg2"/>
                </a:solidFill>
                <a:latin typeface="Neue Haas Unica W1G Medium" panose="020B0504030206020203" pitchFamily="34" charset="0"/>
              </a:rPr>
              <a:t>sometiliä.</a:t>
            </a:r>
          </a:p>
        </p:txBody>
      </p:sp>
      <p:graphicFrame>
        <p:nvGraphicFramePr>
          <p:cNvPr id="7" name="Chart 6">
            <a:extLst>
              <a:ext uri="{FF2B5EF4-FFF2-40B4-BE49-F238E27FC236}">
                <a16:creationId xmlns:a16="http://schemas.microsoft.com/office/drawing/2014/main" id="{CA6624BC-0418-A54D-B0D4-A829800277BF}"/>
              </a:ext>
            </a:extLst>
          </p:cNvPr>
          <p:cNvGraphicFramePr/>
          <p:nvPr>
            <p:extLst>
              <p:ext uri="{D42A27DB-BD31-4B8C-83A1-F6EECF244321}">
                <p14:modId xmlns:p14="http://schemas.microsoft.com/office/powerpoint/2010/main" val="281751690"/>
              </p:ext>
            </p:extLst>
          </p:nvPr>
        </p:nvGraphicFramePr>
        <p:xfrm>
          <a:off x="-1" y="1719777"/>
          <a:ext cx="7599405" cy="39670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67875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0C8A5-1C16-874B-9C0B-7337948A6381}"/>
              </a:ext>
            </a:extLst>
          </p:cNvPr>
          <p:cNvSpPr>
            <a:spLocks noGrp="1"/>
          </p:cNvSpPr>
          <p:nvPr>
            <p:ph type="title"/>
          </p:nvPr>
        </p:nvSpPr>
        <p:spPr>
          <a:xfrm>
            <a:off x="0" y="229201"/>
            <a:ext cx="7599405" cy="1142400"/>
          </a:xfrm>
        </p:spPr>
        <p:txBody>
          <a:bodyPr>
            <a:normAutofit/>
          </a:bodyPr>
          <a:lstStyle/>
          <a:p>
            <a:r>
              <a:rPr lang="fi-FI" dirty="0"/>
              <a:t>Yleisön keskimääräinen koko / </a:t>
            </a:r>
            <a:br>
              <a:rPr lang="fi-FI" dirty="0"/>
            </a:br>
            <a:r>
              <a:rPr lang="fi-FI" dirty="0"/>
              <a:t>heinäkuu 2025</a:t>
            </a:r>
            <a:endParaRPr lang="en-FI" dirty="0"/>
          </a:p>
        </p:txBody>
      </p:sp>
      <p:sp>
        <p:nvSpPr>
          <p:cNvPr id="5" name="Text Placeholder 4">
            <a:extLst>
              <a:ext uri="{FF2B5EF4-FFF2-40B4-BE49-F238E27FC236}">
                <a16:creationId xmlns:a16="http://schemas.microsoft.com/office/drawing/2014/main" id="{2E52D8CE-9D34-0543-A044-407DF67D69B8}"/>
              </a:ext>
            </a:extLst>
          </p:cNvPr>
          <p:cNvSpPr>
            <a:spLocks noGrp="1"/>
          </p:cNvSpPr>
          <p:nvPr>
            <p:ph type="body" sz="half" idx="2"/>
          </p:nvPr>
        </p:nvSpPr>
        <p:spPr>
          <a:xfrm>
            <a:off x="8263559" y="1371601"/>
            <a:ext cx="3425934" cy="4663438"/>
          </a:xfrm>
        </p:spPr>
        <p:txBody>
          <a:bodyPr anchor="ctr">
            <a:normAutofit/>
          </a:bodyPr>
          <a:lstStyle/>
          <a:p>
            <a:pPr algn="ctr"/>
            <a:r>
              <a:rPr lang="fi-FI" sz="2000" b="1" dirty="0">
                <a:solidFill>
                  <a:schemeClr val="bg2"/>
                </a:solidFill>
                <a:latin typeface="Neue Haas Unica W1G" panose="020B0504030206020203" pitchFamily="34" charset="0"/>
              </a:rPr>
              <a:t>Yhdellä aikakausmedialla on eri somekanavissa yhteensä keskimäärin</a:t>
            </a:r>
            <a:br>
              <a:rPr lang="fi-FI" sz="2000" b="1" dirty="0">
                <a:solidFill>
                  <a:schemeClr val="bg2"/>
                </a:solidFill>
                <a:latin typeface="Neue Haas Unica W1G" panose="020B0504030206020203" pitchFamily="34" charset="0"/>
              </a:rPr>
            </a:br>
            <a:r>
              <a:rPr lang="fi-FI" sz="4000" b="1" dirty="0">
                <a:solidFill>
                  <a:schemeClr val="bg2"/>
                </a:solidFill>
                <a:latin typeface="Neue Haas Unica W1G" panose="020B0504030206020203" pitchFamily="34" charset="0"/>
              </a:rPr>
              <a:t>28 319</a:t>
            </a:r>
          </a:p>
          <a:p>
            <a:pPr algn="ctr"/>
            <a:r>
              <a:rPr lang="fi-FI" sz="2000" b="1" dirty="0">
                <a:solidFill>
                  <a:schemeClr val="bg2"/>
                </a:solidFill>
                <a:latin typeface="Neue Haas Unica W1G" panose="020B0504030206020203" pitchFamily="34" charset="0"/>
              </a:rPr>
              <a:t>seuraajaa.</a:t>
            </a:r>
          </a:p>
        </p:txBody>
      </p:sp>
      <p:graphicFrame>
        <p:nvGraphicFramePr>
          <p:cNvPr id="7" name="Chart 6">
            <a:extLst>
              <a:ext uri="{FF2B5EF4-FFF2-40B4-BE49-F238E27FC236}">
                <a16:creationId xmlns:a16="http://schemas.microsoft.com/office/drawing/2014/main" id="{CA6624BC-0418-A54D-B0D4-A829800277BF}"/>
              </a:ext>
            </a:extLst>
          </p:cNvPr>
          <p:cNvGraphicFramePr/>
          <p:nvPr>
            <p:extLst>
              <p:ext uri="{D42A27DB-BD31-4B8C-83A1-F6EECF244321}">
                <p14:modId xmlns:p14="http://schemas.microsoft.com/office/powerpoint/2010/main" val="832370393"/>
              </p:ext>
            </p:extLst>
          </p:nvPr>
        </p:nvGraphicFramePr>
        <p:xfrm>
          <a:off x="0" y="1719777"/>
          <a:ext cx="7599405" cy="39670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82452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1045687003"/>
              </p:ext>
            </p:extLst>
          </p:nvPr>
        </p:nvGraphicFramePr>
        <p:xfrm>
          <a:off x="712694" y="1924556"/>
          <a:ext cx="10515600" cy="4218814"/>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3">
            <a:extLst>
              <a:ext uri="{FF2B5EF4-FFF2-40B4-BE49-F238E27FC236}">
                <a16:creationId xmlns:a16="http://schemas.microsoft.com/office/drawing/2014/main" id="{3BB59EEA-1884-69AC-0F74-32C44455CAE6}"/>
              </a:ext>
            </a:extLst>
          </p:cNvPr>
          <p:cNvSpPr>
            <a:spLocks noGrp="1"/>
          </p:cNvSpPr>
          <p:nvPr>
            <p:ph type="title"/>
          </p:nvPr>
        </p:nvSpPr>
        <p:spPr>
          <a:xfrm>
            <a:off x="1169894" y="229201"/>
            <a:ext cx="10183906" cy="1115506"/>
          </a:xfrm>
        </p:spPr>
        <p:txBody>
          <a:bodyPr>
            <a:normAutofit/>
          </a:bodyPr>
          <a:lstStyle/>
          <a:p>
            <a:pPr algn="l">
              <a:lnSpc>
                <a:spcPts val="3940"/>
              </a:lnSpc>
            </a:pPr>
            <a:r>
              <a:rPr lang="fi-FI" sz="3400" dirty="0"/>
              <a:t>Yleisömäärä kaikissa somekanavissa </a:t>
            </a:r>
            <a:br>
              <a:rPr lang="fi-FI" sz="3200" dirty="0"/>
            </a:br>
            <a:r>
              <a:rPr lang="fi-FI" sz="2600" b="1" dirty="0">
                <a:solidFill>
                  <a:schemeClr val="accent2"/>
                </a:solidFill>
                <a:latin typeface="Neue Haas Unica W1G" panose="020B0504030206020203" pitchFamily="34" charset="0"/>
              </a:rPr>
              <a:t>7/2024 – 7/2025</a:t>
            </a:r>
          </a:p>
        </p:txBody>
      </p:sp>
      <p:sp>
        <p:nvSpPr>
          <p:cNvPr id="6" name="TextBox 5">
            <a:extLst>
              <a:ext uri="{FF2B5EF4-FFF2-40B4-BE49-F238E27FC236}">
                <a16:creationId xmlns:a16="http://schemas.microsoft.com/office/drawing/2014/main" id="{ACE1A8BF-E1A6-BB33-FCE3-1CA73A83E78F}"/>
              </a:ext>
            </a:extLst>
          </p:cNvPr>
          <p:cNvSpPr txBox="1"/>
          <p:nvPr/>
        </p:nvSpPr>
        <p:spPr>
          <a:xfrm>
            <a:off x="1169894" y="1524446"/>
            <a:ext cx="10058400" cy="461665"/>
          </a:xfrm>
          <a:prstGeom prst="rect">
            <a:avLst/>
          </a:prstGeom>
          <a:noFill/>
        </p:spPr>
        <p:txBody>
          <a:bodyPr wrap="square" rtlCol="0">
            <a:spAutoFit/>
          </a:bodyPr>
          <a:lstStyle/>
          <a:p>
            <a:r>
              <a:rPr lang="fi-FI" sz="1200" i="1" dirty="0">
                <a:solidFill>
                  <a:schemeClr val="accent1"/>
                </a:solidFill>
                <a:latin typeface="Neue Haas Unica W1G" panose="020B0504030206020203" pitchFamily="34" charset="0"/>
              </a:rPr>
              <a:t>Aikakausmedioiden seuraajat ja kanavan tilaajat Facebookissa, Instagramissa, X:ssä, YouTubessa, TikTokissa, </a:t>
            </a:r>
            <a:r>
              <a:rPr lang="fi-FI" sz="1200" i="1" dirty="0" err="1">
                <a:solidFill>
                  <a:schemeClr val="accent1"/>
                </a:solidFill>
                <a:latin typeface="Neue Haas Unica W1G" panose="020B0504030206020203" pitchFamily="34" charset="0"/>
              </a:rPr>
              <a:t>LinkedInissa</a:t>
            </a:r>
            <a:r>
              <a:rPr lang="fi-FI" sz="1200" i="1" dirty="0">
                <a:solidFill>
                  <a:schemeClr val="accent1"/>
                </a:solidFill>
                <a:latin typeface="Neue Haas Unica W1G" panose="020B0504030206020203" pitchFamily="34" charset="0"/>
              </a:rPr>
              <a:t> ja </a:t>
            </a:r>
            <a:r>
              <a:rPr lang="fi-FI" sz="1200" i="1" dirty="0" err="1">
                <a:solidFill>
                  <a:schemeClr val="accent1"/>
                </a:solidFill>
                <a:latin typeface="Neue Haas Unica W1G" panose="020B0504030206020203" pitchFamily="34" charset="0"/>
              </a:rPr>
              <a:t>Threadsissa</a:t>
            </a:r>
            <a:r>
              <a:rPr lang="fi-FI" sz="1200" i="1" dirty="0">
                <a:solidFill>
                  <a:schemeClr val="accent1"/>
                </a:solidFill>
                <a:latin typeface="Neue Haas Unica W1G" panose="020B0504030206020203" pitchFamily="34" charset="0"/>
              </a:rPr>
              <a:t>. Päällekkäisyyksiä ei ole huomioitu.</a:t>
            </a:r>
          </a:p>
        </p:txBody>
      </p:sp>
      <p:sp>
        <p:nvSpPr>
          <p:cNvPr id="3" name="TextBox 2">
            <a:extLst>
              <a:ext uri="{FF2B5EF4-FFF2-40B4-BE49-F238E27FC236}">
                <a16:creationId xmlns:a16="http://schemas.microsoft.com/office/drawing/2014/main" id="{66578E38-F813-286C-8A59-5AC10361BBE8}"/>
              </a:ext>
            </a:extLst>
          </p:cNvPr>
          <p:cNvSpPr txBox="1"/>
          <p:nvPr/>
        </p:nvSpPr>
        <p:spPr>
          <a:xfrm>
            <a:off x="3671794" y="6076888"/>
            <a:ext cx="6488206" cy="646331"/>
          </a:xfrm>
          <a:prstGeom prst="rect">
            <a:avLst/>
          </a:prstGeom>
          <a:noFill/>
        </p:spPr>
        <p:txBody>
          <a:bodyPr wrap="square" rtlCol="0">
            <a:spAutoFit/>
          </a:bodyPr>
          <a:lstStyle/>
          <a:p>
            <a:r>
              <a:rPr lang="fi-FI" sz="1200" i="1" dirty="0">
                <a:solidFill>
                  <a:schemeClr val="accent1"/>
                </a:solidFill>
                <a:latin typeface="Neue Haas Unica W1G" panose="020B0504030206020203" pitchFamily="34" charset="0"/>
              </a:rPr>
              <a:t>*) Seuranta muuttui 1/2025, jolloin mukaan tuli LinkedIn ja </a:t>
            </a:r>
            <a:r>
              <a:rPr lang="fi-FI" sz="1200" i="1" dirty="0" err="1">
                <a:solidFill>
                  <a:schemeClr val="accent1"/>
                </a:solidFill>
                <a:latin typeface="Neue Haas Unica W1G" panose="020B0504030206020203" pitchFamily="34" charset="0"/>
              </a:rPr>
              <a:t>Threads</a:t>
            </a:r>
            <a:r>
              <a:rPr lang="fi-FI" sz="1200" i="1" dirty="0">
                <a:solidFill>
                  <a:schemeClr val="accent1"/>
                </a:solidFill>
                <a:latin typeface="Neue Haas Unica W1G" panose="020B0504030206020203" pitchFamily="34" charset="0"/>
              </a:rPr>
              <a:t>, Pinterest poistui seurannasta ja Facebookista aletiin tilastoida seuraajamäärää tykkääjien sijaan. Kokonaisseuraajamäärä ei ole vertailukelpoinen tätä edeltävään aikaan.</a:t>
            </a:r>
          </a:p>
        </p:txBody>
      </p:sp>
    </p:spTree>
    <p:extLst>
      <p:ext uri="{BB962C8B-B14F-4D97-AF65-F5344CB8AC3E}">
        <p14:creationId xmlns:p14="http://schemas.microsoft.com/office/powerpoint/2010/main" val="4257341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1153531539"/>
              </p:ext>
            </p:extLst>
          </p:nvPr>
        </p:nvGraphicFramePr>
        <p:xfrm>
          <a:off x="712694" y="1801445"/>
          <a:ext cx="10515600" cy="4142155"/>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3">
            <a:extLst>
              <a:ext uri="{FF2B5EF4-FFF2-40B4-BE49-F238E27FC236}">
                <a16:creationId xmlns:a16="http://schemas.microsoft.com/office/drawing/2014/main" id="{25569B91-5351-0566-579D-73C5A6CACCC8}"/>
              </a:ext>
            </a:extLst>
          </p:cNvPr>
          <p:cNvSpPr>
            <a:spLocks noGrp="1"/>
          </p:cNvSpPr>
          <p:nvPr>
            <p:ph type="title"/>
          </p:nvPr>
        </p:nvSpPr>
        <p:spPr>
          <a:xfrm>
            <a:off x="1169894" y="229201"/>
            <a:ext cx="10183906" cy="1115506"/>
          </a:xfrm>
        </p:spPr>
        <p:txBody>
          <a:bodyPr>
            <a:normAutofit/>
          </a:bodyPr>
          <a:lstStyle/>
          <a:p>
            <a:pPr algn="l">
              <a:lnSpc>
                <a:spcPts val="3940"/>
              </a:lnSpc>
            </a:pPr>
            <a:r>
              <a:rPr lang="fi-FI" sz="3400" dirty="0"/>
              <a:t>Yleisömäärä Facebookissa </a:t>
            </a:r>
            <a:br>
              <a:rPr lang="fi-FI" sz="3200" dirty="0"/>
            </a:br>
            <a:r>
              <a:rPr lang="fi-FI" sz="2600" b="1" dirty="0">
                <a:solidFill>
                  <a:schemeClr val="accent2"/>
                </a:solidFill>
                <a:latin typeface="Neue Haas Unica W1G" panose="020B0504030206020203" pitchFamily="34" charset="0"/>
              </a:rPr>
              <a:t>7/2024 – 7/2025</a:t>
            </a:r>
          </a:p>
        </p:txBody>
      </p:sp>
      <p:sp>
        <p:nvSpPr>
          <p:cNvPr id="9" name="TextBox 8">
            <a:extLst>
              <a:ext uri="{FF2B5EF4-FFF2-40B4-BE49-F238E27FC236}">
                <a16:creationId xmlns:a16="http://schemas.microsoft.com/office/drawing/2014/main" id="{965FCC0C-19E5-9B2B-8D64-6A98AC00799F}"/>
              </a:ext>
            </a:extLst>
          </p:cNvPr>
          <p:cNvSpPr txBox="1"/>
          <p:nvPr/>
        </p:nvSpPr>
        <p:spPr>
          <a:xfrm>
            <a:off x="1169894" y="1524446"/>
            <a:ext cx="10058400" cy="276999"/>
          </a:xfrm>
          <a:prstGeom prst="rect">
            <a:avLst/>
          </a:prstGeom>
          <a:noFill/>
        </p:spPr>
        <p:txBody>
          <a:bodyPr wrap="square" rtlCol="0">
            <a:spAutoFit/>
          </a:bodyPr>
          <a:lstStyle/>
          <a:p>
            <a:r>
              <a:rPr lang="fi-FI" sz="1200" i="1" dirty="0">
                <a:solidFill>
                  <a:schemeClr val="accent1"/>
                </a:solidFill>
                <a:latin typeface="Neue Haas Unica W1G" panose="020B0504030206020203" pitchFamily="34" charset="0"/>
              </a:rPr>
              <a:t>Aikakausmedioiden Facebook-sivujen seuraajat. Päällekkäisyyksiä ei ole huomioitu.</a:t>
            </a:r>
          </a:p>
        </p:txBody>
      </p:sp>
      <p:sp>
        <p:nvSpPr>
          <p:cNvPr id="2" name="TextBox 1">
            <a:extLst>
              <a:ext uri="{FF2B5EF4-FFF2-40B4-BE49-F238E27FC236}">
                <a16:creationId xmlns:a16="http://schemas.microsoft.com/office/drawing/2014/main" id="{09C7C72D-BB59-E07B-9A71-67313481A09F}"/>
              </a:ext>
            </a:extLst>
          </p:cNvPr>
          <p:cNvSpPr txBox="1"/>
          <p:nvPr/>
        </p:nvSpPr>
        <p:spPr>
          <a:xfrm>
            <a:off x="3671794" y="6076888"/>
            <a:ext cx="6004469" cy="461665"/>
          </a:xfrm>
          <a:prstGeom prst="rect">
            <a:avLst/>
          </a:prstGeom>
          <a:noFill/>
        </p:spPr>
        <p:txBody>
          <a:bodyPr wrap="square" rtlCol="0">
            <a:spAutoFit/>
          </a:bodyPr>
          <a:lstStyle/>
          <a:p>
            <a:r>
              <a:rPr lang="fi-FI" sz="1200" i="1" dirty="0">
                <a:solidFill>
                  <a:schemeClr val="accent1"/>
                </a:solidFill>
                <a:latin typeface="Neue Haas Unica W1G" panose="020B0504030206020203" pitchFamily="34" charset="0"/>
              </a:rPr>
              <a:t>*) Seuranta muuttui 1/2025, jolloin Facebookista aletiin tilastoida sivun seuraajamäärää tykkääjien sijaan. </a:t>
            </a:r>
          </a:p>
        </p:txBody>
      </p:sp>
    </p:spTree>
    <p:extLst>
      <p:ext uri="{BB962C8B-B14F-4D97-AF65-F5344CB8AC3E}">
        <p14:creationId xmlns:p14="http://schemas.microsoft.com/office/powerpoint/2010/main" val="3113325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1842133342"/>
              </p:ext>
            </p:extLst>
          </p:nvPr>
        </p:nvGraphicFramePr>
        <p:xfrm>
          <a:off x="712694" y="1875985"/>
          <a:ext cx="10515600" cy="431278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3">
            <a:extLst>
              <a:ext uri="{FF2B5EF4-FFF2-40B4-BE49-F238E27FC236}">
                <a16:creationId xmlns:a16="http://schemas.microsoft.com/office/drawing/2014/main" id="{06B8B113-1EB0-DBE6-A6F4-C9BDF0433081}"/>
              </a:ext>
            </a:extLst>
          </p:cNvPr>
          <p:cNvSpPr>
            <a:spLocks noGrp="1"/>
          </p:cNvSpPr>
          <p:nvPr>
            <p:ph type="title"/>
          </p:nvPr>
        </p:nvSpPr>
        <p:spPr>
          <a:xfrm>
            <a:off x="1169894" y="229201"/>
            <a:ext cx="10183906" cy="1115506"/>
          </a:xfrm>
        </p:spPr>
        <p:txBody>
          <a:bodyPr>
            <a:normAutofit/>
          </a:bodyPr>
          <a:lstStyle/>
          <a:p>
            <a:pPr algn="l">
              <a:lnSpc>
                <a:spcPts val="3940"/>
              </a:lnSpc>
            </a:pPr>
            <a:r>
              <a:rPr lang="fi-FI" sz="3400" dirty="0"/>
              <a:t>Yleisömäärä Instagramissa </a:t>
            </a:r>
            <a:br>
              <a:rPr lang="fi-FI" sz="3200" dirty="0"/>
            </a:br>
            <a:r>
              <a:rPr lang="fi-FI" sz="2600" b="1" dirty="0">
                <a:solidFill>
                  <a:schemeClr val="accent2"/>
                </a:solidFill>
                <a:latin typeface="Neue Haas Unica W1G" panose="020B0504030206020203" pitchFamily="34" charset="0"/>
              </a:rPr>
              <a:t>7/2024 – 7/2025</a:t>
            </a:r>
          </a:p>
        </p:txBody>
      </p:sp>
      <p:sp>
        <p:nvSpPr>
          <p:cNvPr id="6" name="TextBox 5">
            <a:extLst>
              <a:ext uri="{FF2B5EF4-FFF2-40B4-BE49-F238E27FC236}">
                <a16:creationId xmlns:a16="http://schemas.microsoft.com/office/drawing/2014/main" id="{9D2CE731-BA61-EEEB-24B2-F693812C54FE}"/>
              </a:ext>
            </a:extLst>
          </p:cNvPr>
          <p:cNvSpPr txBox="1"/>
          <p:nvPr/>
        </p:nvSpPr>
        <p:spPr>
          <a:xfrm>
            <a:off x="1169894" y="1524446"/>
            <a:ext cx="10058400" cy="276999"/>
          </a:xfrm>
          <a:prstGeom prst="rect">
            <a:avLst/>
          </a:prstGeom>
          <a:noFill/>
        </p:spPr>
        <p:txBody>
          <a:bodyPr wrap="square" rtlCol="0">
            <a:spAutoFit/>
          </a:bodyPr>
          <a:lstStyle/>
          <a:p>
            <a:r>
              <a:rPr lang="fi-FI" sz="1200" i="1" dirty="0">
                <a:solidFill>
                  <a:schemeClr val="accent1"/>
                </a:solidFill>
                <a:latin typeface="Neue Haas Unica W1G" panose="020B0504030206020203" pitchFamily="34" charset="0"/>
              </a:rPr>
              <a:t>Aikakausmedioiden Instagram-seuraajat. Päällekkäisyyksiä ei ole huomioitu.</a:t>
            </a:r>
          </a:p>
        </p:txBody>
      </p:sp>
    </p:spTree>
    <p:extLst>
      <p:ext uri="{BB962C8B-B14F-4D97-AF65-F5344CB8AC3E}">
        <p14:creationId xmlns:p14="http://schemas.microsoft.com/office/powerpoint/2010/main" val="2015413263"/>
      </p:ext>
    </p:extLst>
  </p:cSld>
  <p:clrMapOvr>
    <a:masterClrMapping/>
  </p:clrMapOvr>
</p:sld>
</file>

<file path=ppt/theme/theme1.xml><?xml version="1.0" encoding="utf-8"?>
<a:theme xmlns:a="http://schemas.openxmlformats.org/drawingml/2006/main" name="Office Theme">
  <a:themeElements>
    <a:clrScheme name="Aikakausmedia värit">
      <a:dk1>
        <a:srgbClr val="000000"/>
      </a:dk1>
      <a:lt1>
        <a:srgbClr val="FFFFFF"/>
      </a:lt1>
      <a:dk2>
        <a:srgbClr val="002649"/>
      </a:dk2>
      <a:lt2>
        <a:srgbClr val="FEFCFF"/>
      </a:lt2>
      <a:accent1>
        <a:srgbClr val="002649"/>
      </a:accent1>
      <a:accent2>
        <a:srgbClr val="FF6464"/>
      </a:accent2>
      <a:accent3>
        <a:srgbClr val="F3CF67"/>
      </a:accent3>
      <a:accent4>
        <a:srgbClr val="43FFED"/>
      </a:accent4>
      <a:accent5>
        <a:srgbClr val="00599E"/>
      </a:accent5>
      <a:accent6>
        <a:srgbClr val="B2B2B2"/>
      </a:accent6>
      <a:hlink>
        <a:srgbClr val="FF6464"/>
      </a:hlink>
      <a:folHlink>
        <a:srgbClr val="FF646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smtClean="0">
            <a:latin typeface="Neue Haas Unica W1G" panose="020B0504030206020203" pitchFamily="34" charset="0"/>
          </a:defRPr>
        </a:defPPr>
      </a:lstStyle>
    </a:txDef>
  </a:objectDefaults>
  <a:extraClrSchemeLst/>
  <a:extLst>
    <a:ext uri="{05A4C25C-085E-4340-85A3-A5531E510DB2}">
      <thm15:themeFamily xmlns:thm15="http://schemas.microsoft.com/office/thememl/2012/main" name="Aikakausmedia-presepohja" id="{27F49DBD-B064-444B-96FB-3C48DEE958D5}" vid="{92DBE8E4-D1B9-4240-B326-D810776610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3F551B6AE0A94F47AE516944E2F00FE5" ma:contentTypeVersion="8" ma:contentTypeDescription="Luo uusi asiakirja." ma:contentTypeScope="" ma:versionID="9c253d60e62475b883249c8aa6bfcf48">
  <xsd:schema xmlns:xsd="http://www.w3.org/2001/XMLSchema" xmlns:xs="http://www.w3.org/2001/XMLSchema" xmlns:p="http://schemas.microsoft.com/office/2006/metadata/properties" xmlns:ns2="b8458977-e6f2-40e9-9621-96f4298c6bbe" targetNamespace="http://schemas.microsoft.com/office/2006/metadata/properties" ma:root="true" ma:fieldsID="81049b0714fee14a638bbb389c11995a" ns2:_="">
    <xsd:import namespace="b8458977-e6f2-40e9-9621-96f4298c6bb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458977-e6f2-40e9-9621-96f4298c6b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317AF0E-1D5E-441E-9D4F-1D838987E3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458977-e6f2-40e9-9621-96f4298c6b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BD3844-D0FB-414D-A452-15FC55E58783}">
  <ds:schemaRefs>
    <ds:schemaRef ds:uri="http://schemas.microsoft.com/sharepoint/v3/contenttype/forms"/>
  </ds:schemaRefs>
</ds:datastoreItem>
</file>

<file path=customXml/itemProps3.xml><?xml version="1.0" encoding="utf-8"?>
<ds:datastoreItem xmlns:ds="http://schemas.openxmlformats.org/officeDocument/2006/customXml" ds:itemID="{95B21824-3573-4170-BB97-352BE88B69B2}">
  <ds:schemaRefs>
    <ds:schemaRef ds:uri="http://schemas.openxmlformats.org/package/2006/metadata/core-properties"/>
    <ds:schemaRef ds:uri="http://purl.org/dc/elements/1.1/"/>
    <ds:schemaRef ds:uri="http://purl.org/dc/terms/"/>
    <ds:schemaRef ds:uri="http://schemas.microsoft.com/office/2006/metadata/properties"/>
    <ds:schemaRef ds:uri="b8458977-e6f2-40e9-9621-96f4298c6bbe"/>
    <ds:schemaRef ds:uri="http://www.w3.org/XML/1998/namespace"/>
    <ds:schemaRef ds:uri="http://purl.org/dc/dcmitype/"/>
    <ds:schemaRef ds:uri="http://schemas.microsoft.com/office/2006/documentManagement/typ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17167</TotalTime>
  <Words>2751</Words>
  <Application>Microsoft Macintosh PowerPoint</Application>
  <PresentationFormat>Widescreen</PresentationFormat>
  <Paragraphs>821</Paragraphs>
  <Slides>39</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Neue Haas Unica Pro</vt:lpstr>
      <vt:lpstr>Arial</vt:lpstr>
      <vt:lpstr>Clattering</vt:lpstr>
      <vt:lpstr>Canela Medium</vt:lpstr>
      <vt:lpstr>Neue Haas Unica W1G</vt:lpstr>
      <vt:lpstr>Neue Haas Unica W1G Light</vt:lpstr>
      <vt:lpstr>Neue Haas Unica W1G Medium</vt:lpstr>
      <vt:lpstr>Office Theme</vt:lpstr>
      <vt:lpstr>PowerPoint Presentation</vt:lpstr>
      <vt:lpstr>Seiska, Suomen Luonto ja Trendi olivat heinäkuun kovimmat kasvajat</vt:lpstr>
      <vt:lpstr>Aikakausmedioiden someyleisö / heinäkuu 2025</vt:lpstr>
      <vt:lpstr>Aikakausmedioiden seuraajamäärä / heinäkuu 2025</vt:lpstr>
      <vt:lpstr>Aikakausmedioiden sometilien määrä / heinäkuu 2025</vt:lpstr>
      <vt:lpstr>Yleisön keskimääräinen koko /  heinäkuu 2025</vt:lpstr>
      <vt:lpstr>Yleisömäärä kaikissa somekanavissa  7/2024 – 7/2025</vt:lpstr>
      <vt:lpstr>Yleisömäärä Facebookissa  7/2024 – 7/2025</vt:lpstr>
      <vt:lpstr>Yleisömäärä Instagramissa  7/2024 – 7/2025</vt:lpstr>
      <vt:lpstr>Yleisömäärä X:ssä  7/2024 – 7/2025</vt:lpstr>
      <vt:lpstr>Yleisömäärä YouTubessa  7/2024 – 7/2025</vt:lpstr>
      <vt:lpstr>Yleisömäärä TikTokissa  7/2024 – 7/2025</vt:lpstr>
      <vt:lpstr>Yleisömäärä LinkedInissa  7/2024 – 7/2025</vt:lpstr>
      <vt:lpstr>Yleisömäärä Threadsissa  7/2024 – 7/2025</vt:lpstr>
      <vt:lpstr>Somen suurimmat</vt:lpstr>
      <vt:lpstr>Eniten seuraajia kaikissa kanavissa TOP 20 / heinäkuu 2025</vt:lpstr>
      <vt:lpstr>Eniten seuraajia Facebookissa TOP 20 / heinäkuu 2025</vt:lpstr>
      <vt:lpstr>Eniten seuraajia Instagramissa TOP 20 / heinäkuu 2025</vt:lpstr>
      <vt:lpstr>Eniten seuraajia X:ssä TOP 20 / heinäkuu 2025</vt:lpstr>
      <vt:lpstr>Eniten seuraajia YouTubessa ja TikTokissa TOP 10 /  heinäkuu 2025</vt:lpstr>
      <vt:lpstr>Eniten seuraajia LinkedInissa ja Threadsissa  TOP 10 /  heinäkuu 2025</vt:lpstr>
      <vt:lpstr>Eniten yleisöään  kasvattaneet</vt:lpstr>
      <vt:lpstr>Eniten uusia seuraajia kaikissa kanavissa TOP 20 / heinäkuu 2025</vt:lpstr>
      <vt:lpstr>Eniten uusia seuraajia Facebookissa TOP 10 / heinäkuu 2025</vt:lpstr>
      <vt:lpstr>Eniten uusia seuraajia Instagramissa TOP 10 / heinäkuu 2025</vt:lpstr>
      <vt:lpstr>Eniten uusia seuraajia X:ssä TOP 10 / heinäkuu 2025</vt:lpstr>
      <vt:lpstr>Eniten uusia seuraajia Youtubessa TOP 10 / heinäkuu 2025</vt:lpstr>
      <vt:lpstr>Eniten uusia seuraajia Tiktokissa TOP 10 / heinäkuu 2025</vt:lpstr>
      <vt:lpstr>Eniten uusia seuraajia Threadsissa  TOP 5 / heinäkuu 2025</vt:lpstr>
      <vt:lpstr>Eniten uusia seuraajia Linkedinissa TOP 5 / heinäkuu 2025</vt:lpstr>
      <vt:lpstr>Seuratut mediat</vt:lpstr>
      <vt:lpstr>Seurannassa olleet mediat (189 kpl) / heinäkuu 2025</vt:lpstr>
      <vt:lpstr>Seurannassa olleet mediat (189 kpl) / heinäkuu 2025</vt:lpstr>
      <vt:lpstr>Ajankohtaista  aikakausmedioista</vt:lpstr>
      <vt:lpstr>Aikakausmedia rahoittaa jälleen alaa hyödyttäviä tutkimuksia – jaossa yhteensä 30 000 euroa</vt:lpstr>
      <vt:lpstr>Suurin osa aikakausmedioiden tuloista tulee lukijoilta – vuonna  2024 tilaustuotot olivat  193,7 miljoonaa</vt:lpstr>
      <vt:lpstr>Vuoden aikakausmediatoimittaja Mari Pihlajaniemi: "Luontojutuissa toimittaja kuuntelee, mitä luonnolla on sanottavanaan"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Aikakausmedia</dc:creator>
  <cp:keywords/>
  <dc:description/>
  <cp:lastModifiedBy>Outi Itävuo</cp:lastModifiedBy>
  <cp:revision>771</cp:revision>
  <dcterms:created xsi:type="dcterms:W3CDTF">2021-01-05T09:04:45Z</dcterms:created>
  <dcterms:modified xsi:type="dcterms:W3CDTF">2025-08-11T09:55:33Z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0x0101003F551B6AE0A94F47AE516944E2F00FE5</vt:lpwstr>
  </property>
</Properties>
</file>