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08" r:id="rId17"/>
    <p:sldId id="1203" r:id="rId18"/>
    <p:sldId id="1204" r:id="rId19"/>
    <p:sldId id="1205" r:id="rId20"/>
    <p:sldId id="1206" r:id="rId21"/>
    <p:sldId id="1207" r:id="rId22"/>
    <p:sldId id="1214" r:id="rId23"/>
    <p:sldId id="1211" r:id="rId24"/>
    <p:sldId id="1210" r:id="rId25"/>
    <p:sldId id="1212" r:id="rId26"/>
    <p:sldId id="1213" r:id="rId27"/>
    <p:sldId id="1215" r:id="rId28"/>
    <p:sldId id="1217" r:id="rId29"/>
    <p:sldId id="1202" r:id="rId30"/>
    <p:sldId id="1222" r:id="rId31"/>
    <p:sldId id="1220" r:id="rId32"/>
    <p:sldId id="1218" r:id="rId33"/>
    <p:sldId id="1219" r:id="rId34"/>
    <p:sldId id="275" r:id="rId35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nela Medium" pitchFamily="2" charset="77"/>
      <p:regular r:id="rId42"/>
    </p:embeddedFont>
    <p:embeddedFont>
      <p:font typeface="Clattering" pitchFamily="2" charset="0"/>
      <p:regular r:id="rId43"/>
    </p:embeddedFont>
    <p:embeddedFont>
      <p:font typeface="Neue Haas Unica W1G" panose="020B0504030206020203" pitchFamily="34" charset="0"/>
      <p:regular r:id="rId44"/>
      <p:bold r:id="rId45"/>
      <p:italic r:id="rId46"/>
      <p:boldItalic r:id="rId47"/>
    </p:embeddedFont>
    <p:embeddedFont>
      <p:font typeface="Neue Haas Unica W1G Light" panose="020B0404030206020203" pitchFamily="34" charset="0"/>
      <p:regular r:id="rId48"/>
      <p:italic r:id="rId49"/>
    </p:embeddedFont>
    <p:embeddedFont>
      <p:font typeface="Neue Haas Unica W1G Medium" panose="020B0504030206020203" pitchFamily="34" charset="0"/>
      <p:regular r:id="rId50"/>
      <p:italic r:id="rId51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7" autoAdjust="0"/>
    <p:restoredTop sz="96327"/>
  </p:normalViewPr>
  <p:slideViewPr>
    <p:cSldViewPr snapToGrid="0" snapToObjects="1">
      <p:cViewPr>
        <p:scale>
          <a:sx n="113" d="100"/>
          <a:sy n="113" d="100"/>
        </p:scale>
        <p:origin x="36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4.xml"/><Relationship Id="rId51" Type="http://schemas.openxmlformats.org/officeDocument/2006/relationships/font" Target="fonts/font1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2 186 971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2186971</c:v>
                </c:pt>
                <c:pt idx="1">
                  <c:v>1358389</c:v>
                </c:pt>
                <c:pt idx="2">
                  <c:v>655051</c:v>
                </c:pt>
                <c:pt idx="3">
                  <c:v>126116</c:v>
                </c:pt>
                <c:pt idx="4">
                  <c:v>79880</c:v>
                </c:pt>
                <c:pt idx="5">
                  <c:v>4973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44075</c:v>
                </c:pt>
                <c:pt idx="1">
                  <c:v>44105</c:v>
                </c:pt>
                <c:pt idx="2">
                  <c:v>44136</c:v>
                </c:pt>
                <c:pt idx="3">
                  <c:v>44166</c:v>
                </c:pt>
                <c:pt idx="4">
                  <c:v>44197</c:v>
                </c:pt>
                <c:pt idx="5">
                  <c:v>44228</c:v>
                </c:pt>
                <c:pt idx="6">
                  <c:v>44256</c:v>
                </c:pt>
                <c:pt idx="7">
                  <c:v>44287</c:v>
                </c:pt>
                <c:pt idx="8">
                  <c:v>44317</c:v>
                </c:pt>
                <c:pt idx="9">
                  <c:v>44348</c:v>
                </c:pt>
                <c:pt idx="10">
                  <c:v>44378</c:v>
                </c:pt>
                <c:pt idx="11">
                  <c:v>44409</c:v>
                </c:pt>
                <c:pt idx="12">
                  <c:v>44440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68445</c:v>
                </c:pt>
                <c:pt idx="1">
                  <c:v>70062</c:v>
                </c:pt>
                <c:pt idx="2">
                  <c:v>71607</c:v>
                </c:pt>
                <c:pt idx="3">
                  <c:v>73038</c:v>
                </c:pt>
                <c:pt idx="4">
                  <c:v>73779</c:v>
                </c:pt>
                <c:pt idx="5">
                  <c:v>74594</c:v>
                </c:pt>
                <c:pt idx="6">
                  <c:v>75592</c:v>
                </c:pt>
                <c:pt idx="7">
                  <c:v>76524</c:v>
                </c:pt>
                <c:pt idx="8">
                  <c:v>77282</c:v>
                </c:pt>
                <c:pt idx="9">
                  <c:v>78008</c:v>
                </c:pt>
                <c:pt idx="10">
                  <c:v>78632</c:v>
                </c:pt>
                <c:pt idx="11">
                  <c:v>79180</c:v>
                </c:pt>
                <c:pt idx="12">
                  <c:v>79880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2 186 971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4411380</c:v>
                </c:pt>
                <c:pt idx="1">
                  <c:v>2186971</c:v>
                </c:pt>
                <c:pt idx="2">
                  <c:v>1358389</c:v>
                </c:pt>
                <c:pt idx="3">
                  <c:v>655051</c:v>
                </c:pt>
                <c:pt idx="4">
                  <c:v>126116</c:v>
                </c:pt>
                <c:pt idx="5">
                  <c:v>79880</c:v>
                </c:pt>
                <c:pt idx="6">
                  <c:v>4973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190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543</c:v>
                </c:pt>
                <c:pt idx="1">
                  <c:v>190</c:v>
                </c:pt>
                <c:pt idx="2">
                  <c:v>130</c:v>
                </c:pt>
                <c:pt idx="3">
                  <c:v>108</c:v>
                </c:pt>
                <c:pt idx="4">
                  <c:v>76</c:v>
                </c:pt>
                <c:pt idx="5">
                  <c:v>31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11 510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20808.396226415094</c:v>
                </c:pt>
                <c:pt idx="1">
                  <c:v>11510.373684210526</c:v>
                </c:pt>
                <c:pt idx="2">
                  <c:v>10449.146153846154</c:v>
                </c:pt>
                <c:pt idx="3">
                  <c:v>6065.2870370370374</c:v>
                </c:pt>
                <c:pt idx="4">
                  <c:v>2493</c:v>
                </c:pt>
                <c:pt idx="5">
                  <c:v>1659.421052631579</c:v>
                </c:pt>
                <c:pt idx="6">
                  <c:v>621.625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8.8724674108115881E-2"/>
          <c:w val="0.71851782114192253"/>
          <c:h val="0.67203242456141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44075</c:v>
                </c:pt>
                <c:pt idx="1">
                  <c:v>44105</c:v>
                </c:pt>
                <c:pt idx="2">
                  <c:v>44136</c:v>
                </c:pt>
                <c:pt idx="3">
                  <c:v>44166</c:v>
                </c:pt>
                <c:pt idx="4">
                  <c:v>44197</c:v>
                </c:pt>
                <c:pt idx="5">
                  <c:v>44228</c:v>
                </c:pt>
                <c:pt idx="6">
                  <c:v>44256</c:v>
                </c:pt>
                <c:pt idx="7">
                  <c:v>44287</c:v>
                </c:pt>
                <c:pt idx="8">
                  <c:v>44317</c:v>
                </c:pt>
                <c:pt idx="9">
                  <c:v>44348</c:v>
                </c:pt>
                <c:pt idx="10">
                  <c:v>44378</c:v>
                </c:pt>
                <c:pt idx="11">
                  <c:v>44409</c:v>
                </c:pt>
                <c:pt idx="12">
                  <c:v>44440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4368933</c:v>
                </c:pt>
                <c:pt idx="1">
                  <c:v>4414452</c:v>
                </c:pt>
                <c:pt idx="2">
                  <c:v>4448276</c:v>
                </c:pt>
                <c:pt idx="3">
                  <c:v>4482528</c:v>
                </c:pt>
                <c:pt idx="4">
                  <c:v>4385055</c:v>
                </c:pt>
                <c:pt idx="5">
                  <c:v>4363999</c:v>
                </c:pt>
                <c:pt idx="6">
                  <c:v>4405271</c:v>
                </c:pt>
                <c:pt idx="7">
                  <c:v>4435099</c:v>
                </c:pt>
                <c:pt idx="8">
                  <c:v>4346607</c:v>
                </c:pt>
                <c:pt idx="9">
                  <c:v>4357286</c:v>
                </c:pt>
                <c:pt idx="10">
                  <c:v>4376878</c:v>
                </c:pt>
                <c:pt idx="11">
                  <c:v>4392223</c:v>
                </c:pt>
                <c:pt idx="12">
                  <c:v>4411380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46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1325516907172087"/>
          <c:w val="0.71851785572258009"/>
          <c:h val="0.6622257776683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44075</c:v>
                </c:pt>
                <c:pt idx="1">
                  <c:v>44105</c:v>
                </c:pt>
                <c:pt idx="2">
                  <c:v>44136</c:v>
                </c:pt>
                <c:pt idx="3">
                  <c:v>44166</c:v>
                </c:pt>
                <c:pt idx="4">
                  <c:v>44197</c:v>
                </c:pt>
                <c:pt idx="5">
                  <c:v>44228</c:v>
                </c:pt>
                <c:pt idx="6">
                  <c:v>44256</c:v>
                </c:pt>
                <c:pt idx="7">
                  <c:v>44287</c:v>
                </c:pt>
                <c:pt idx="8">
                  <c:v>44317</c:v>
                </c:pt>
                <c:pt idx="9">
                  <c:v>44348</c:v>
                </c:pt>
                <c:pt idx="10">
                  <c:v>44378</c:v>
                </c:pt>
                <c:pt idx="11">
                  <c:v>44409</c:v>
                </c:pt>
                <c:pt idx="12">
                  <c:v>44440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2205997</c:v>
                </c:pt>
                <c:pt idx="1">
                  <c:v>2217186</c:v>
                </c:pt>
                <c:pt idx="2">
                  <c:v>2229121</c:v>
                </c:pt>
                <c:pt idx="3">
                  <c:v>2242873</c:v>
                </c:pt>
                <c:pt idx="4">
                  <c:v>2215133</c:v>
                </c:pt>
                <c:pt idx="5">
                  <c:v>2192165</c:v>
                </c:pt>
                <c:pt idx="6">
                  <c:v>2207376</c:v>
                </c:pt>
                <c:pt idx="7">
                  <c:v>2215491</c:v>
                </c:pt>
                <c:pt idx="8">
                  <c:v>2164455</c:v>
                </c:pt>
                <c:pt idx="9">
                  <c:v>2161613</c:v>
                </c:pt>
                <c:pt idx="10">
                  <c:v>2172052</c:v>
                </c:pt>
                <c:pt idx="11">
                  <c:v>2180120</c:v>
                </c:pt>
                <c:pt idx="12">
                  <c:v>2186971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0050361947514132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44075</c:v>
                </c:pt>
                <c:pt idx="1">
                  <c:v>44105</c:v>
                </c:pt>
                <c:pt idx="2">
                  <c:v>44136</c:v>
                </c:pt>
                <c:pt idx="3">
                  <c:v>44166</c:v>
                </c:pt>
                <c:pt idx="4">
                  <c:v>44197</c:v>
                </c:pt>
                <c:pt idx="5">
                  <c:v>44228</c:v>
                </c:pt>
                <c:pt idx="6">
                  <c:v>44256</c:v>
                </c:pt>
                <c:pt idx="7">
                  <c:v>44287</c:v>
                </c:pt>
                <c:pt idx="8">
                  <c:v>44317</c:v>
                </c:pt>
                <c:pt idx="9">
                  <c:v>44348</c:v>
                </c:pt>
                <c:pt idx="10">
                  <c:v>44378</c:v>
                </c:pt>
                <c:pt idx="11">
                  <c:v>44409</c:v>
                </c:pt>
                <c:pt idx="12">
                  <c:v>44440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1240332</c:v>
                </c:pt>
                <c:pt idx="1">
                  <c:v>1268022</c:v>
                </c:pt>
                <c:pt idx="2">
                  <c:v>1283955</c:v>
                </c:pt>
                <c:pt idx="3">
                  <c:v>1300240</c:v>
                </c:pt>
                <c:pt idx="4">
                  <c:v>1301423</c:v>
                </c:pt>
                <c:pt idx="5">
                  <c:v>1304474</c:v>
                </c:pt>
                <c:pt idx="6">
                  <c:v>1324285</c:v>
                </c:pt>
                <c:pt idx="7">
                  <c:v>1341298</c:v>
                </c:pt>
                <c:pt idx="8">
                  <c:v>1325760</c:v>
                </c:pt>
                <c:pt idx="9">
                  <c:v>1336368</c:v>
                </c:pt>
                <c:pt idx="10">
                  <c:v>1342820</c:v>
                </c:pt>
                <c:pt idx="11">
                  <c:v>1349709</c:v>
                </c:pt>
                <c:pt idx="12">
                  <c:v>1358389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44075</c:v>
                </c:pt>
                <c:pt idx="1">
                  <c:v>44105</c:v>
                </c:pt>
                <c:pt idx="2">
                  <c:v>44136</c:v>
                </c:pt>
                <c:pt idx="3">
                  <c:v>44166</c:v>
                </c:pt>
                <c:pt idx="4">
                  <c:v>44197</c:v>
                </c:pt>
                <c:pt idx="5">
                  <c:v>44228</c:v>
                </c:pt>
                <c:pt idx="6">
                  <c:v>44256</c:v>
                </c:pt>
                <c:pt idx="7">
                  <c:v>44287</c:v>
                </c:pt>
                <c:pt idx="8">
                  <c:v>44317</c:v>
                </c:pt>
                <c:pt idx="9">
                  <c:v>44348</c:v>
                </c:pt>
                <c:pt idx="10">
                  <c:v>44378</c:v>
                </c:pt>
                <c:pt idx="11">
                  <c:v>44409</c:v>
                </c:pt>
                <c:pt idx="12">
                  <c:v>44440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723489</c:v>
                </c:pt>
                <c:pt idx="1">
                  <c:v>725977</c:v>
                </c:pt>
                <c:pt idx="2">
                  <c:v>728270</c:v>
                </c:pt>
                <c:pt idx="3">
                  <c:v>729880</c:v>
                </c:pt>
                <c:pt idx="4">
                  <c:v>658259</c:v>
                </c:pt>
                <c:pt idx="5">
                  <c:v>656284</c:v>
                </c:pt>
                <c:pt idx="6">
                  <c:v>659976</c:v>
                </c:pt>
                <c:pt idx="7">
                  <c:v>662019</c:v>
                </c:pt>
                <c:pt idx="8">
                  <c:v>657638</c:v>
                </c:pt>
                <c:pt idx="9">
                  <c:v>653641</c:v>
                </c:pt>
                <c:pt idx="10">
                  <c:v>654693</c:v>
                </c:pt>
                <c:pt idx="11">
                  <c:v>653198</c:v>
                </c:pt>
                <c:pt idx="12">
                  <c:v>655051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44075</c:v>
                </c:pt>
                <c:pt idx="1">
                  <c:v>44105</c:v>
                </c:pt>
                <c:pt idx="2">
                  <c:v>44136</c:v>
                </c:pt>
                <c:pt idx="3">
                  <c:v>44166</c:v>
                </c:pt>
                <c:pt idx="4">
                  <c:v>44197</c:v>
                </c:pt>
                <c:pt idx="5">
                  <c:v>44228</c:v>
                </c:pt>
                <c:pt idx="6">
                  <c:v>44256</c:v>
                </c:pt>
                <c:pt idx="7">
                  <c:v>44287</c:v>
                </c:pt>
                <c:pt idx="8">
                  <c:v>44317</c:v>
                </c:pt>
                <c:pt idx="9">
                  <c:v>44348</c:v>
                </c:pt>
                <c:pt idx="10">
                  <c:v>44378</c:v>
                </c:pt>
                <c:pt idx="11">
                  <c:v>44409</c:v>
                </c:pt>
                <c:pt idx="12">
                  <c:v>44440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130670</c:v>
                </c:pt>
                <c:pt idx="1">
                  <c:v>133205</c:v>
                </c:pt>
                <c:pt idx="2">
                  <c:v>135323</c:v>
                </c:pt>
                <c:pt idx="3">
                  <c:v>136497</c:v>
                </c:pt>
                <c:pt idx="4">
                  <c:v>136461</c:v>
                </c:pt>
                <c:pt idx="5">
                  <c:v>136482</c:v>
                </c:pt>
                <c:pt idx="6">
                  <c:v>138042</c:v>
                </c:pt>
                <c:pt idx="7">
                  <c:v>139767</c:v>
                </c:pt>
                <c:pt idx="8">
                  <c:v>121472</c:v>
                </c:pt>
                <c:pt idx="9">
                  <c:v>122714</c:v>
                </c:pt>
                <c:pt idx="10">
                  <c:v>123724</c:v>
                </c:pt>
                <c:pt idx="11">
                  <c:v>125056</c:v>
                </c:pt>
                <c:pt idx="12">
                  <c:v>126116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4 411 380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04/10/2021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04/10/2021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3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aikakausmedia.fi/ajankohtaista/artikkelit/2021/medioiden-paallekkaiskaytto-vahaista-lukumedioissa-radion-ja-telkkarin-parissa-puuhataan-myos-muuta/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aikakausmedia.fi/ajankohtaista/kuukauden-aikkarimainos/2021/kesa-elokuu/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tietoa-tutkimuksia/aikakauslehtihetki-2021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Syyskuu 2021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Yleisömäärien kehitys Twitterissä</a:t>
            </a:r>
            <a:br>
              <a:rPr lang="fi-FI" sz="3200" dirty="0"/>
            </a:br>
            <a:r>
              <a:rPr lang="fi-FI" sz="3200" dirty="0"/>
              <a:t>9/2020 – 9/2021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330753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9/2020 – 9/2021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155603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9/2020 – 9/2021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6199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syyskuu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36530899"/>
              </p:ext>
            </p:extLst>
          </p:nvPr>
        </p:nvGraphicFramePr>
        <p:xfrm>
          <a:off x="1158466" y="1410789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228 397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217 968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210 285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174 903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163 192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158 280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155 303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119 540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115 786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104 038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088328"/>
              </p:ext>
            </p:extLst>
          </p:nvPr>
        </p:nvGraphicFramePr>
        <p:xfrm>
          <a:off x="6344421" y="1410790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92 603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91 015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83 605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75 100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69 847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69 277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67 056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66 135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56 095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54 781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syyskuu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97336311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144 163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104 600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96 022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88 476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79 802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66 727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55 527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51 524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50 100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40 553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074653"/>
              </p:ext>
            </p:extLst>
          </p:nvPr>
        </p:nvGraphicFramePr>
        <p:xfrm>
          <a:off x="6344421" y="1410790"/>
          <a:ext cx="4785132" cy="4506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40 328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39 526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39 381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37 472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37 454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36 275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35 890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34 094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31 233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31 036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syyskuu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147665918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95 772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70 809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64 114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57 682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54 526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53 656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51 686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44 216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40 401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38 632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593843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36 657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35 710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34 405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33 846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27 404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27 147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26 047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26 011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25 613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25 360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syyskuu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0023605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179 854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132 382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48 102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19 678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18 953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18 446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14 302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11 725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10 760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10 437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798136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9 546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8 705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8 576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7 980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7 258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6 486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6 452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5 496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5 457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Rakennuslehti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4 763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syyskuu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776823202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35 600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16 700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10 800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4 770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4 540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4 140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3 190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3 040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Aarre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240144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23 690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15 055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7 909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6 169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2 289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71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658983"/>
            <a:ext cx="5540022" cy="4373517"/>
          </a:xfrm>
        </p:spPr>
        <p:txBody>
          <a:bodyPr anchor="ctr">
            <a:normAutofit/>
          </a:bodyPr>
          <a:lstStyle/>
          <a:p>
            <a:r>
              <a:rPr lang="fi-FI" sz="1700" dirty="0" err="1"/>
              <a:t>Aikakausmedioilla</a:t>
            </a:r>
            <a:r>
              <a:rPr lang="fi-FI" sz="1700" dirty="0"/>
              <a:t> </a:t>
            </a:r>
            <a:r>
              <a:rPr lang="fi-FI" sz="1700" dirty="0" err="1"/>
              <a:t>someseuraajia</a:t>
            </a:r>
            <a:r>
              <a:rPr lang="fi-FI" sz="1700" dirty="0"/>
              <a:t> kuun lopussa yhteensä 4 411 380</a:t>
            </a:r>
          </a:p>
          <a:p>
            <a:r>
              <a:rPr lang="fi-FI" sz="1700" dirty="0"/>
              <a:t>Uusia seuraajia syyskuussa 19 157 kappaletta</a:t>
            </a:r>
          </a:p>
          <a:p>
            <a:r>
              <a:rPr lang="en-GB" sz="1700" dirty="0" err="1"/>
              <a:t>Eniten</a:t>
            </a:r>
            <a:r>
              <a:rPr lang="en-GB" sz="1700" dirty="0"/>
              <a:t> </a:t>
            </a:r>
            <a:r>
              <a:rPr lang="en-GB" sz="1700" dirty="0" err="1"/>
              <a:t>yleisöään</a:t>
            </a:r>
            <a:r>
              <a:rPr lang="en-GB" sz="1700" dirty="0"/>
              <a:t> </a:t>
            </a:r>
            <a:r>
              <a:rPr lang="en-GB" sz="1700" dirty="0" err="1"/>
              <a:t>kasvattivat</a:t>
            </a:r>
            <a:r>
              <a:rPr lang="en-GB" sz="1700" dirty="0"/>
              <a:t> </a:t>
            </a:r>
            <a:r>
              <a:rPr lang="en-GB" sz="1700" dirty="0" err="1"/>
              <a:t>Yhteishyvä</a:t>
            </a:r>
            <a:r>
              <a:rPr lang="en-GB" sz="1700" dirty="0"/>
              <a:t> (+1 530 </a:t>
            </a:r>
            <a:r>
              <a:rPr lang="en-GB" sz="1700" dirty="0" err="1"/>
              <a:t>uutta</a:t>
            </a:r>
            <a:r>
              <a:rPr lang="en-GB" sz="1700" dirty="0"/>
              <a:t> </a:t>
            </a:r>
            <a:r>
              <a:rPr lang="en-GB" sz="1700" dirty="0" err="1"/>
              <a:t>seuraajaa</a:t>
            </a:r>
            <a:r>
              <a:rPr lang="en-GB" sz="1700" dirty="0"/>
              <a:t>), </a:t>
            </a:r>
            <a:r>
              <a:rPr lang="en-GB" sz="1700" dirty="0" err="1"/>
              <a:t>Meillä</a:t>
            </a:r>
            <a:r>
              <a:rPr lang="en-GB" sz="1700" dirty="0"/>
              <a:t> </a:t>
            </a:r>
            <a:r>
              <a:rPr lang="en-GB" sz="1700" dirty="0" err="1"/>
              <a:t>kotona</a:t>
            </a:r>
            <a:r>
              <a:rPr lang="en-GB" sz="1700" dirty="0"/>
              <a:t> (+1 164), </a:t>
            </a:r>
            <a:r>
              <a:rPr lang="en-GB" sz="1700" dirty="0" err="1"/>
              <a:t>Suomen</a:t>
            </a:r>
            <a:r>
              <a:rPr lang="en-GB" sz="1700" dirty="0"/>
              <a:t> </a:t>
            </a:r>
            <a:r>
              <a:rPr lang="en-GB" sz="1700" dirty="0" err="1"/>
              <a:t>Kuvalehti</a:t>
            </a:r>
            <a:r>
              <a:rPr lang="en-GB" sz="1700" dirty="0"/>
              <a:t> (+1 094), </a:t>
            </a:r>
            <a:r>
              <a:rPr lang="en-GB" sz="1700" dirty="0" err="1"/>
              <a:t>Kotiliesi</a:t>
            </a:r>
            <a:r>
              <a:rPr lang="en-GB" sz="1700" dirty="0"/>
              <a:t> (+1 063) </a:t>
            </a:r>
            <a:r>
              <a:rPr lang="en-GB" sz="1700" dirty="0" err="1"/>
              <a:t>ja</a:t>
            </a:r>
            <a:r>
              <a:rPr lang="en-GB" sz="1700" dirty="0"/>
              <a:t> </a:t>
            </a:r>
            <a:r>
              <a:rPr lang="en-GB" sz="1700" dirty="0" err="1"/>
              <a:t>Suomen</a:t>
            </a:r>
            <a:r>
              <a:rPr lang="en-GB" sz="1700" dirty="0"/>
              <a:t> </a:t>
            </a:r>
            <a:r>
              <a:rPr lang="en-GB" sz="1700" dirty="0" err="1"/>
              <a:t>Luonto</a:t>
            </a:r>
            <a:r>
              <a:rPr lang="en-GB" sz="1700" dirty="0"/>
              <a:t> (+585)</a:t>
            </a:r>
            <a:endParaRPr lang="en-FI" sz="1700" dirty="0"/>
          </a:p>
          <a:p>
            <a:r>
              <a:rPr lang="fi-FI" sz="1700" dirty="0"/>
              <a:t>Seurantaan lisätyt kanavat: Poromies (Instagram) ja Taide-lehti (Instagram)</a:t>
            </a:r>
            <a:endParaRPr lang="en-FI" sz="1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033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Syyskuun</a:t>
            </a:r>
            <a:r>
              <a:rPr lang="en-FI" sz="3400" dirty="0"/>
              <a:t> oleelliset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syyskuu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08931056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1 530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456528"/>
              </p:ext>
            </p:extLst>
          </p:nvPr>
        </p:nvGraphicFramePr>
        <p:xfrm>
          <a:off x="6344421" y="1410790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Kaksplus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syyskuu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56897497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Kaksplus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syyskuu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586933673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syyskuu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7047811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Viisas Raha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12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syyskuu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Advokaatti      Aku Ankka      Alibi      Allergia, Iho &amp; Astma      Anna      Antiikki &amp; Design      Antiikki ja taide      Apteekkarilehti      Apu      Apu Juniori      Arkkitehti      Arkkitehtiuutiset      Aromi      Arvopaperi      Ase ja Erä      Askel      Auto Bild Suomi      Automaatioväylä      Avotakka      Caravan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FIT      Gloria      Glorian Koti 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Gluteeniton Keittiö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Kotiliesi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12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syyskuu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Ortodoksiviesti      Osuustoiminta      Palokuntalainen      Parnasso      Pelastustieto      Pelit      Perusta      Pieni on Suurin      Pinni      Polemiikki      Poromies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Senioriterveys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Tiede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syyskuu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2000" b="1" u="sng" dirty="0">
                <a:solidFill>
                  <a:schemeClr val="tx2"/>
                </a:solidFill>
                <a:latin typeface="Neue Haas Unica W1G" panose="020B0504030206020203" pitchFamily="34" charset="0"/>
              </a:rPr>
              <a:t>Lisätyt</a:t>
            </a:r>
            <a:r>
              <a:rPr lang="fi-FI" sz="20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</a:rPr>
              <a:t>|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vaikutus +907 seuraajaa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Poromies, Taide: Instagram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CC17D4B-A269-0E4E-8086-C0728CD6205C}"/>
              </a:ext>
            </a:extLst>
          </p:cNvPr>
          <p:cNvSpPr txBox="1">
            <a:spLocks/>
          </p:cNvSpPr>
          <p:nvPr/>
        </p:nvSpPr>
        <p:spPr>
          <a:xfrm>
            <a:off x="6183309" y="1780370"/>
            <a:ext cx="4926930" cy="3835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fi-FI" sz="2000" b="1" u="sng" dirty="0">
                <a:latin typeface="Neue Haas Unica W1G" panose="020B0504030206020203" pitchFamily="34" charset="0"/>
              </a:rPr>
              <a:t>Poistetut</a:t>
            </a:r>
            <a:r>
              <a:rPr lang="fi-FI" sz="2000" dirty="0"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latin typeface="Neue Haas Unica W1G" panose="020B0504030206020203" pitchFamily="34" charset="0"/>
              </a:rPr>
              <a:t>|  vaikutus 0 seuraajaa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poistettuja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43893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1358662"/>
            <a:ext cx="4799012" cy="2070338"/>
          </a:xfrm>
        </p:spPr>
        <p:txBody>
          <a:bodyPr>
            <a:noAutofit/>
          </a:bodyPr>
          <a:lstStyle/>
          <a:p>
            <a:r>
              <a:rPr lang="fi-FI" sz="3000" dirty="0"/>
              <a:t>Medioiden päällekkäiskäyttö vähäistä lukumedioissa – radion ja telkkarin parissa puuhataan myös muuta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3093156"/>
            <a:ext cx="4799012" cy="308186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Aikakauslehtien lukijoista 82 % ja sanomalehtien lukijoista 80 % ei käytä lukiessaan mitään muuta mediaa. Suurinta medioiden päällekkäiskäyttö on radiota kuunnellessa ja televisiota katsellessa.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Lue lisää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jutustamme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C51857-B45B-0E4B-868F-88ECBEE900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Placeholder 6" descr="A pair of blue headphones&#10;&#10;Description automatically generated with low confidence">
            <a:extLst>
              <a:ext uri="{FF2B5EF4-FFF2-40B4-BE49-F238E27FC236}">
                <a16:creationId xmlns:a16="http://schemas.microsoft.com/office/drawing/2014/main" id="{98F6436D-0D4C-1F40-A3B7-B4152397B2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4402" t="2298" b="10470"/>
          <a:stretch/>
        </p:blipFill>
        <p:spPr>
          <a:xfrm>
            <a:off x="0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1142000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36725"/>
            <a:ext cx="4799012" cy="1231900"/>
          </a:xfrm>
        </p:spPr>
        <p:txBody>
          <a:bodyPr>
            <a:normAutofit fontScale="90000"/>
          </a:bodyPr>
          <a:lstStyle/>
          <a:p>
            <a:r>
              <a:rPr lang="fi-FI" dirty="0"/>
              <a:t>Kuukauden </a:t>
            </a:r>
            <a:r>
              <a:rPr lang="fi-FI" dirty="0" err="1"/>
              <a:t>aikkarimainos</a:t>
            </a:r>
            <a:r>
              <a:rPr lang="fi-FI" dirty="0"/>
              <a:t> -kisan voitti kesällä Pelastusarmeija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24875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Koskettavan voittajamainoksen idea löytyi koulumaailmasta – ”Yhdellä kuvalla kerrotaan kaikki olennainen”</a:t>
            </a:r>
            <a:b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endParaRPr lang="fi-FI" sz="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 ja katso kaikki voittajat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F979FE3-6DB2-EB40-B3E0-51805257C6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697" b="7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955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syyskuu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+2,4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–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+0,2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 uusi kanava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5086398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at a table with a plate of food and a bowl of oranges&#10;&#10;Description automatically generated with low confidence">
            <a:extLst>
              <a:ext uri="{FF2B5EF4-FFF2-40B4-BE49-F238E27FC236}">
                <a16:creationId xmlns:a16="http://schemas.microsoft.com/office/drawing/2014/main" id="{81B20D26-181D-7E45-9A6A-4D8B59C99B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38798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1325930"/>
            <a:ext cx="4799012" cy="1421311"/>
          </a:xfrm>
        </p:spPr>
        <p:txBody>
          <a:bodyPr>
            <a:noAutofit/>
          </a:bodyPr>
          <a:lstStyle/>
          <a:p>
            <a:r>
              <a:rPr lang="fi-FI" sz="3400" dirty="0"/>
              <a:t>Aikakauslehtihetki 2021 -tutkimus kertoo mediankäytöstä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91749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Raportista selviää esimerkiksi mitä tunteita liitetään painettuihin aikakauslehtiin, aikakauslehtien nettisivuihin ja muihin medioihin: sanomalehtiin, sanomalehtien nettisivuihin, televisioon, radioon, </a:t>
            </a:r>
            <a:r>
              <a:rPr lang="fi-FI" sz="15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someen</a:t>
            </a: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, blogeihin, </a:t>
            </a:r>
            <a:r>
              <a:rPr lang="fi-FI" sz="15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Youtubeen</a:t>
            </a: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5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podcasteihin</a:t>
            </a: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.</a:t>
            </a:r>
          </a:p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Raportti on saatavilla myös englanniksi.</a:t>
            </a:r>
            <a:br>
              <a:rPr lang="fi-FI" sz="1600" dirty="0"/>
            </a:br>
            <a:r>
              <a:rPr lang="fi-FI" sz="600" dirty="0"/>
              <a:t> </a:t>
            </a: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Tutustu tutkimukseen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31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syyskuu 2021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syyskuussa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19 157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+6 851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+8 680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-1 853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1 060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+700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311220"/>
              </p:ext>
            </p:extLst>
          </p:nvPr>
        </p:nvGraphicFramePr>
        <p:xfrm>
          <a:off x="502507" y="2067953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syyskuu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212 aikakausmediaa, joilla oli käytössään yhteensä 543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329068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syyskuu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20 808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665505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9/2020 – 9/2021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354471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9/2020 – 9/2021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658001"/>
              </p:ext>
            </p:extLst>
          </p:nvPr>
        </p:nvGraphicFramePr>
        <p:xfrm>
          <a:off x="712694" y="1988881"/>
          <a:ext cx="10515600" cy="416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Yleisömäärien kehitys Instagramissa</a:t>
            </a:r>
            <a:br>
              <a:rPr lang="fi-FI" sz="3200" dirty="0"/>
            </a:br>
            <a:r>
              <a:rPr lang="fi-FI" sz="3200" dirty="0"/>
              <a:t>9/2020 – 9/2021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49802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B21824-3573-4170-BB97-352BE88B69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3568</TotalTime>
  <Words>2187</Words>
  <Application>Microsoft Macintosh PowerPoint</Application>
  <PresentationFormat>Widescreen</PresentationFormat>
  <Paragraphs>682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Clattering</vt:lpstr>
      <vt:lpstr>Neue Haas Unica W1G</vt:lpstr>
      <vt:lpstr>Neue Haas Unica W1G Light</vt:lpstr>
      <vt:lpstr>Calibri</vt:lpstr>
      <vt:lpstr>Arial</vt:lpstr>
      <vt:lpstr>Neue Haas Unica W1G Medium</vt:lpstr>
      <vt:lpstr>Canela Medium</vt:lpstr>
      <vt:lpstr>Office Theme</vt:lpstr>
      <vt:lpstr>Aikakausmediat somessa</vt:lpstr>
      <vt:lpstr>Syyskuun oleelliset</vt:lpstr>
      <vt:lpstr>Aikakausmedioiden someyleisö / syyskuu 2021</vt:lpstr>
      <vt:lpstr>Aikakausmedioiden seuraajamäärä / syyskuu 2021</vt:lpstr>
      <vt:lpstr>Aikakausmedioiden somekanavien määrä / syyskuu 2021</vt:lpstr>
      <vt:lpstr>Yleisön keskimääräinen koko /  syyskuu 2021</vt:lpstr>
      <vt:lpstr>Yleisömäärän kehitys kaikissa seuratuissa kanavissa 9/2020 – 9/2021</vt:lpstr>
      <vt:lpstr>Yleisömäärän kehitys Facebookissa 9/2020 – 9/2021</vt:lpstr>
      <vt:lpstr>Yleisömäärien kehitys Instagramissa 9/2020 – 9/2021</vt:lpstr>
      <vt:lpstr>Yleisömäärien kehitys Twitterissä 9/2020 – 9/2021</vt:lpstr>
      <vt:lpstr>Yleisömäärän kehitys YouTubessa 9/2020 – 9/2021</vt:lpstr>
      <vt:lpstr>Yleisömäärän kehitys Pinterestissä 9/2020 – 9/2021</vt:lpstr>
      <vt:lpstr>Somen suurimmat</vt:lpstr>
      <vt:lpstr>Eniten seuraajia kaikissa kanavissa TOP 20 / syyskuu 2021</vt:lpstr>
      <vt:lpstr>Eniten seuraajia Facebookissa TOP 20 / syyskuu 2021</vt:lpstr>
      <vt:lpstr>Eniten seuraajia Instagramissa TOP 20 / syyskuu 2021</vt:lpstr>
      <vt:lpstr>Eniten seuraajia Twitterissä TOP 20 / syyskuu 2021</vt:lpstr>
      <vt:lpstr>Eniten seuraajia YouTubessa ja Pinterestissä TOP 10 /  syyskuu 2021</vt:lpstr>
      <vt:lpstr>Eniten yleisöään  kasvattaneet</vt:lpstr>
      <vt:lpstr>Eniten uusia seuraajia kaikissa kanavissa TOP 20 / syyskuu 2021</vt:lpstr>
      <vt:lpstr>Eniten uusia seuraajia Facebookissa TOP 10 / syyskuu 2021</vt:lpstr>
      <vt:lpstr>Eniten uusia seuraajia Instagramissa TOP 10 / syyskuu 2021</vt:lpstr>
      <vt:lpstr>Eniten uusia seuraajia Twitterissä TOP 10 / syyskuu 2021</vt:lpstr>
      <vt:lpstr>Seuratut mediat</vt:lpstr>
      <vt:lpstr>Seurannassa olleet mediat (212 kpl) /syyskuu 2021</vt:lpstr>
      <vt:lpstr>Seurannassa olleet mediat (212 kpl) /syyskuu 2021</vt:lpstr>
      <vt:lpstr>Seurantaan lisätyt ja siitä poistuneet kanavat /  syyskuu 2021</vt:lpstr>
      <vt:lpstr>Medioiden päällekkäiskäyttö vähäistä lukumedioissa – radion ja telkkarin parissa puuhataan myös muuta</vt:lpstr>
      <vt:lpstr>Kuukauden aikkarimainos -kisan voitti kesällä Pelastusarmeija</vt:lpstr>
      <vt:lpstr>Aikakauslehtihetki 2021 -tutkimus kertoo mediankäytöstä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143</cp:revision>
  <dcterms:created xsi:type="dcterms:W3CDTF">2021-01-05T09:04:45Z</dcterms:created>
  <dcterms:modified xsi:type="dcterms:W3CDTF">2021-10-04T12:14:30Z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