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14" r:id="rId24"/>
    <p:sldId id="1211" r:id="rId25"/>
    <p:sldId id="1210" r:id="rId26"/>
    <p:sldId id="1212" r:id="rId27"/>
    <p:sldId id="1213" r:id="rId28"/>
    <p:sldId id="1215" r:id="rId29"/>
    <p:sldId id="1217" r:id="rId30"/>
    <p:sldId id="1202" r:id="rId31"/>
    <p:sldId id="1233" r:id="rId32"/>
    <p:sldId id="275" r:id="rId33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nela Medium" pitchFamily="2" charset="77"/>
      <p:regular r:id="rId40"/>
    </p:embeddedFont>
    <p:embeddedFont>
      <p:font typeface="Clattering" pitchFamily="2" charset="0"/>
      <p:regular r:id="rId41"/>
    </p:embeddedFont>
    <p:embeddedFont>
      <p:font typeface="Neue Haas Unica W1G" panose="020B0504030206020203" pitchFamily="34" charset="0"/>
      <p:regular r:id="rId42"/>
      <p:bold r:id="rId43"/>
      <p:italic r:id="rId44"/>
      <p:boldItalic r:id="rId45"/>
    </p:embeddedFont>
    <p:embeddedFont>
      <p:font typeface="Neue Haas Unica W1G Light" panose="020B0404030206020203" pitchFamily="34" charset="0"/>
      <p:regular r:id="rId46"/>
      <p:italic r:id="rId47"/>
    </p:embeddedFont>
    <p:embeddedFont>
      <p:font typeface="Neue Haas Unica W1G Medium" panose="020B0504030206020203" pitchFamily="34" charset="0"/>
      <p:regular r:id="rId48"/>
      <p:italic r:id="rId4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9532C-CCFC-8549-BAEB-DA00C07B5996}" v="63" dt="2022-10-05T08:14:44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 autoAdjust="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2 275 835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2275835</c:v>
                </c:pt>
                <c:pt idx="1">
                  <c:v>1589740</c:v>
                </c:pt>
                <c:pt idx="2">
                  <c:v>688115</c:v>
                </c:pt>
                <c:pt idx="3">
                  <c:v>182023</c:v>
                </c:pt>
                <c:pt idx="4">
                  <c:v>90251</c:v>
                </c:pt>
                <c:pt idx="5">
                  <c:v>47815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83746</c:v>
                </c:pt>
                <c:pt idx="1">
                  <c:v>84210</c:v>
                </c:pt>
                <c:pt idx="2">
                  <c:v>84759</c:v>
                </c:pt>
                <c:pt idx="3">
                  <c:v>85394</c:v>
                </c:pt>
                <c:pt idx="4">
                  <c:v>85923</c:v>
                </c:pt>
                <c:pt idx="5">
                  <c:v>86302</c:v>
                </c:pt>
                <c:pt idx="6">
                  <c:v>86818</c:v>
                </c:pt>
                <c:pt idx="7">
                  <c:v>87307</c:v>
                </c:pt>
                <c:pt idx="8">
                  <c:v>87972</c:v>
                </c:pt>
                <c:pt idx="9">
                  <c:v>88663</c:v>
                </c:pt>
                <c:pt idx="10">
                  <c:v>89317</c:v>
                </c:pt>
                <c:pt idx="11">
                  <c:v>89887</c:v>
                </c:pt>
                <c:pt idx="12">
                  <c:v>90251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11704</c:v>
                </c:pt>
                <c:pt idx="1">
                  <c:v>12250</c:v>
                </c:pt>
                <c:pt idx="2">
                  <c:v>12823</c:v>
                </c:pt>
                <c:pt idx="3">
                  <c:v>13205</c:v>
                </c:pt>
                <c:pt idx="4">
                  <c:v>18423</c:v>
                </c:pt>
                <c:pt idx="5">
                  <c:v>20288</c:v>
                </c:pt>
                <c:pt idx="6">
                  <c:v>21316</c:v>
                </c:pt>
                <c:pt idx="7">
                  <c:v>22445</c:v>
                </c:pt>
                <c:pt idx="8">
                  <c:v>23817</c:v>
                </c:pt>
                <c:pt idx="9">
                  <c:v>25415</c:v>
                </c:pt>
                <c:pt idx="10">
                  <c:v>40231</c:v>
                </c:pt>
                <c:pt idx="11">
                  <c:v>46512</c:v>
                </c:pt>
                <c:pt idx="12">
                  <c:v>47815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2 275 835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4873779</c:v>
                </c:pt>
                <c:pt idx="1">
                  <c:v>2275835</c:v>
                </c:pt>
                <c:pt idx="2">
                  <c:v>1589740</c:v>
                </c:pt>
                <c:pt idx="3">
                  <c:v>688115</c:v>
                </c:pt>
                <c:pt idx="4">
                  <c:v>182023</c:v>
                </c:pt>
                <c:pt idx="5">
                  <c:v>90251</c:v>
                </c:pt>
                <c:pt idx="6">
                  <c:v>47815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576</c:v>
                </c:pt>
                <c:pt idx="1">
                  <c:v>185</c:v>
                </c:pt>
                <c:pt idx="2">
                  <c:v>142</c:v>
                </c:pt>
                <c:pt idx="3">
                  <c:v>106</c:v>
                </c:pt>
                <c:pt idx="4">
                  <c:v>95</c:v>
                </c:pt>
                <c:pt idx="5">
                  <c:v>31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12 302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6"/>
            <c:invertIfNegative val="0"/>
            <c:bubble3D val="0"/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TikTok</c:v>
                </c:pt>
                <c:pt idx="6">
                  <c:v>YouTube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23208.471428571429</c:v>
                </c:pt>
                <c:pt idx="1">
                  <c:v>12301.81081081081</c:v>
                </c:pt>
                <c:pt idx="2">
                  <c:v>11195.352112676057</c:v>
                </c:pt>
                <c:pt idx="3">
                  <c:v>6491.6509433962265</c:v>
                </c:pt>
                <c:pt idx="4">
                  <c:v>2911.3225806451615</c:v>
                </c:pt>
                <c:pt idx="5">
                  <c:v>2812.6470588235293</c:v>
                </c:pt>
                <c:pt idx="6">
                  <c:v>1916.0315789473684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4635035</c:v>
                </c:pt>
                <c:pt idx="1">
                  <c:v>4666729</c:v>
                </c:pt>
                <c:pt idx="2">
                  <c:v>4687098</c:v>
                </c:pt>
                <c:pt idx="3">
                  <c:v>4703740</c:v>
                </c:pt>
                <c:pt idx="4">
                  <c:v>4724300</c:v>
                </c:pt>
                <c:pt idx="5">
                  <c:v>4735560</c:v>
                </c:pt>
                <c:pt idx="6">
                  <c:v>4772090</c:v>
                </c:pt>
                <c:pt idx="7">
                  <c:v>4791948</c:v>
                </c:pt>
                <c:pt idx="8">
                  <c:v>4801847</c:v>
                </c:pt>
                <c:pt idx="9">
                  <c:v>4817423</c:v>
                </c:pt>
                <c:pt idx="10">
                  <c:v>4843847</c:v>
                </c:pt>
                <c:pt idx="11">
                  <c:v>4855741</c:v>
                </c:pt>
                <c:pt idx="12">
                  <c:v>4873779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2216945</c:v>
                </c:pt>
                <c:pt idx="1">
                  <c:v>2227786</c:v>
                </c:pt>
                <c:pt idx="2">
                  <c:v>2232703</c:v>
                </c:pt>
                <c:pt idx="3">
                  <c:v>2239493</c:v>
                </c:pt>
                <c:pt idx="4">
                  <c:v>2245242</c:v>
                </c:pt>
                <c:pt idx="5">
                  <c:v>2249569</c:v>
                </c:pt>
                <c:pt idx="6">
                  <c:v>2258273</c:v>
                </c:pt>
                <c:pt idx="7">
                  <c:v>2265637</c:v>
                </c:pt>
                <c:pt idx="8">
                  <c:v>2268765</c:v>
                </c:pt>
                <c:pt idx="9">
                  <c:v>2275055</c:v>
                </c:pt>
                <c:pt idx="10">
                  <c:v>2278877</c:v>
                </c:pt>
                <c:pt idx="11">
                  <c:v>2271145</c:v>
                </c:pt>
                <c:pt idx="12">
                  <c:v>2275835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1496759</c:v>
                </c:pt>
                <c:pt idx="1">
                  <c:v>1507824</c:v>
                </c:pt>
                <c:pt idx="2">
                  <c:v>1517164</c:v>
                </c:pt>
                <c:pt idx="3">
                  <c:v>1522984</c:v>
                </c:pt>
                <c:pt idx="4">
                  <c:v>1529886</c:v>
                </c:pt>
                <c:pt idx="5">
                  <c:v>1532642</c:v>
                </c:pt>
                <c:pt idx="6">
                  <c:v>1537142</c:v>
                </c:pt>
                <c:pt idx="7">
                  <c:v>1544813</c:v>
                </c:pt>
                <c:pt idx="8">
                  <c:v>1547859</c:v>
                </c:pt>
                <c:pt idx="9">
                  <c:v>1559510</c:v>
                </c:pt>
                <c:pt idx="10">
                  <c:v>1565502</c:v>
                </c:pt>
                <c:pt idx="11">
                  <c:v>1580146</c:v>
                </c:pt>
                <c:pt idx="12">
                  <c:v>1589740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674628</c:v>
                </c:pt>
                <c:pt idx="1">
                  <c:v>681737</c:v>
                </c:pt>
                <c:pt idx="2">
                  <c:v>685521</c:v>
                </c:pt>
                <c:pt idx="3">
                  <c:v>687403</c:v>
                </c:pt>
                <c:pt idx="4">
                  <c:v>688822</c:v>
                </c:pt>
                <c:pt idx="5">
                  <c:v>690161</c:v>
                </c:pt>
                <c:pt idx="6">
                  <c:v>693032</c:v>
                </c:pt>
                <c:pt idx="7">
                  <c:v>695567</c:v>
                </c:pt>
                <c:pt idx="8">
                  <c:v>696558</c:v>
                </c:pt>
                <c:pt idx="9">
                  <c:v>691019</c:v>
                </c:pt>
                <c:pt idx="10">
                  <c:v>691384</c:v>
                </c:pt>
                <c:pt idx="11">
                  <c:v>687133</c:v>
                </c:pt>
                <c:pt idx="12">
                  <c:v>688115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151253</c:v>
                </c:pt>
                <c:pt idx="1">
                  <c:v>152922</c:v>
                </c:pt>
                <c:pt idx="2">
                  <c:v>154128</c:v>
                </c:pt>
                <c:pt idx="3">
                  <c:v>155261</c:v>
                </c:pt>
                <c:pt idx="4">
                  <c:v>156004</c:v>
                </c:pt>
                <c:pt idx="5">
                  <c:v>156598</c:v>
                </c:pt>
                <c:pt idx="6">
                  <c:v>175509</c:v>
                </c:pt>
                <c:pt idx="7">
                  <c:v>176179</c:v>
                </c:pt>
                <c:pt idx="8">
                  <c:v>176876</c:v>
                </c:pt>
                <c:pt idx="9">
                  <c:v>177761</c:v>
                </c:pt>
                <c:pt idx="10">
                  <c:v>178536</c:v>
                </c:pt>
                <c:pt idx="11">
                  <c:v>180918</c:v>
                </c:pt>
                <c:pt idx="12">
                  <c:v>182023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4 873 779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18.4.2023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18.4.2023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Helmikuu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2/2022 – 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147092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2/2022 – 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226055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2/2022 – 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30259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2/2022 – 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78107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helmikuu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03662756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240 395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238 961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213 072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193 525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182 886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180 925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175 104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125 656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124 589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122 513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449023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104 892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96 465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84 838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77 878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73 854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72 413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71 912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68 755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68 609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61 255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helmikuu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8095074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142 176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101 272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90 827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83 594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67 580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52 035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310714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42 620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41 745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40 621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36 913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36 865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36 354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34 124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helmikuu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96119103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114 982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82 775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69 548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67 867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59 913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58 280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57 146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52 705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45 425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42 308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809028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39 355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38 775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31 262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30 520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30 516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29 217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28 677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helmikuu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50010903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187 792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141 616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19 184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18 712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18 248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14 970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12 936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11 481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11 345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410272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9 693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9 450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9 329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5 844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5 601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helmikuu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7630504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072352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31 613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15 263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8 333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8 229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6 825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1 659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2091" b="12474"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586206"/>
            <a:ext cx="5257800" cy="2339085"/>
          </a:xfrm>
        </p:spPr>
        <p:txBody>
          <a:bodyPr anchor="ctr">
            <a:no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yhteensä 4 873 779 seuraajaa.</a:t>
            </a:r>
          </a:p>
          <a:p>
            <a:pPr fontAlgn="b"/>
            <a:r>
              <a:rPr lang="fi-FI" sz="1600" dirty="0"/>
              <a:t>Uusia seuraajia saatiin kuukauden aikana 18 038 kpl.</a:t>
            </a:r>
          </a:p>
          <a:p>
            <a:pPr fontAlgn="b"/>
            <a:r>
              <a:rPr lang="fi-FI" sz="1600" dirty="0"/>
              <a:t>Eniten yleisöään kasvattivat Suomen Luonto (+4 622), Kotiliesi (+1 640) ja Tehy-lehti (+1 304).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0256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Helmikuun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helmikuu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05056747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434433"/>
              </p:ext>
            </p:extLst>
          </p:nvPr>
        </p:nvGraphicFramePr>
        <p:xfrm>
          <a:off x="6344421" y="1410790"/>
          <a:ext cx="4785132" cy="45833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helmikuu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38628544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helmikuu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50581640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helmikuu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19444035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Apteekkarilehti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28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98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9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/>
              <a:t>10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helmikuu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Aku Ankka     Alibi     Allergia, Iho &amp; Astma     Anna     Antiikki &amp; Design     Apteekkarilehti     Apu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Arkkitehti     Arkkitehtiuutiset     Aromi     Arvopaperi     Ase ja Erä     ASE-lehti     Askel     Auto Bild Suomi     Automaatioväylä     Avotakka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Demokraatti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Eeva     Elintarvike ja Terveys     Elämä     Erä     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FIT     Gloria     Glorian Koti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Hevoshullu     Hevosmaailma     Hifimaailma     Hiihto     HR Viesti     HS Meidän perhe     Hymy     Hyvä Terveys     Ihana     Image     Improbatur     Insinööri     Juoksija     Kaikkien aikojen Joulu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Kamera-lehti     Katso     Kauneimmat Käsityöt     Kauneus &amp; Terveys     Kauppalehti Fakta     Kehittyvä kauppa     Kello &amp; Kulta     Kiinteistö &amp; energia     Kiinteistöposti     Kippari     Kissafani     Kodin Kuvalehti     Kodin Pellervo     Koiramme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Konekuriiri     Konepörssi     Koneviesti     Koti ja keittiö     Koti ja maaseutu     Kotiliesi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Kotilääkäri     Kotimaa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Kotipuutarha     Kotitalo     Kotivinkki     Koululainen     K-Ruoka     Kuluttaja     Kuntalehti     Kuntatekniikka     Kunto Plus     Käytännön Maamies     Lapsen Maailma     Lastenkirkko     Lastenmaa     Leivotaan     Linja     Luontaisterveys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Maailman Kuvalehti     Maalla     Maku     Matka     Me Naiset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Meidän Mökki     Meidän Talo     Meillä kotona     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10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helmikuu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Metsälehti     Metsästys ja Kalastus     Metsästäjä     Mikrobitti     Mondo     Moottori     Motiivi     Museo     Nuotta     Nyyrikki     Oma PIHA     Opettaja     Osuustoiminta     Palokuntalainen     Parnasso     Pelastustieto     Pelit     Perusta     Pieni on Suurin     Pinni     Pirkka     Polemiikki     Poromies     Potilaan Lääkärilehti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Rakennuslehti     Rakennustaito     Reserviläinen     Riffi     RONDO Classic     Sairaanhoitaja     Sana     Sanansaattaja     Seiska     Selkosanomat     Seura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Sielunpeili     Siivet     Soppa365     Sosiaalivakuutus     Sport     Suomen Autolehti     Suomen Hammaslääkärilehti     Suomen Kiinteistölehti     Suomen Kuvalehti     Suomen Luonto     Suomen Lääkärilehti     Suomen Sotilas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Super     Suuri Käsityö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Sähkömaailma     Taide     TAITO     Talentia     Talomestari     Talotekniikka     Talouselämä     Taloustaito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Tee Itse     Tehy-lehti     Tekniikan Maailma     Tekniikka &amp; Talous     Terassi-lehti     Tiede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Tieteen Kuvalehti     Tieteen Kuvalehti Historia     Tilisanomat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TM Rakennusmaailma     Tosi Elämää     Trendi     TTT-lehti     Tunne &amp; Mieli     Tuulilasi     TV-maailma     Ulkopolitiikka     Ultra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Uusiouutiset     V8-Magazine     Valitut Palat - Reader's Digest     Vapaa-ajan Kalastaja     Vapaussoturi     Vauhdin Maailma     Vene     Verotus     Viherpiha     Viini     Viisas Raha     Vinkki     Vitriini     VIVA     Voi hyvin     X     Yhteishyvä     Yliopisto     Ylioppilaslehti     Ympäristö ja Terveys     Yrittäjä Plus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helmikuu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-150 seuraajaa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Tehy-lehti</a:t>
            </a:r>
            <a:r>
              <a:rPr lang="en-GB" sz="1600" dirty="0"/>
              <a:t>: TikTok</a:t>
            </a:r>
          </a:p>
          <a:p>
            <a:pPr marL="0" indent="0">
              <a:lnSpc>
                <a:spcPct val="150000"/>
              </a:lnSpc>
            </a:pPr>
            <a:endParaRPr lang="fi-FI" sz="1600" i="1" dirty="0">
              <a:latin typeface="Neue Haas Unica W1G" panose="020B0504030206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94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helmikuu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+0,7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634740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helmikuu 2023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helmikuussa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18 038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+4 690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+9 594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+982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1 105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+364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+1 303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070013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helmikuu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210 aikakausmediaa, joilla oli käytössään yhteensä 576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2,7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874959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helmikuu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23 208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690327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2/2022 – 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739272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2/2022 – 2/2023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565786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2/2022 – 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60726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B21824-3573-4170-BB97-352BE88B69B2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b8458977-e6f2-40e9-9621-96f4298c6bb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5515</TotalTime>
  <Words>2031</Words>
  <Application>Microsoft Macintosh PowerPoint</Application>
  <PresentationFormat>Widescreen</PresentationFormat>
  <Paragraphs>673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Neue Haas Unica W1G Light</vt:lpstr>
      <vt:lpstr>Canela Medium</vt:lpstr>
      <vt:lpstr>Neue Haas Unica W1G</vt:lpstr>
      <vt:lpstr>Neue Haas Unica W1G Medium</vt:lpstr>
      <vt:lpstr>Arial</vt:lpstr>
      <vt:lpstr>Clattering</vt:lpstr>
      <vt:lpstr>Calibri</vt:lpstr>
      <vt:lpstr>Office Theme</vt:lpstr>
      <vt:lpstr>Aikakausmediat somessa</vt:lpstr>
      <vt:lpstr>Helmikuun oleelliset</vt:lpstr>
      <vt:lpstr>Aikakausmedioiden someyleisö / helmikuu 2023</vt:lpstr>
      <vt:lpstr>Aikakausmedioiden seuraajamäärä / helmikuu 2023</vt:lpstr>
      <vt:lpstr>Aikakausmedioiden somekanavien määrä / helmikuu 2023</vt:lpstr>
      <vt:lpstr>Yleisön keskimääräinen koko /  helmikuu 2023</vt:lpstr>
      <vt:lpstr>Yleisömäärän kehitys kaikissa seuratuissa kanavissa 2/2022 – 2/2023</vt:lpstr>
      <vt:lpstr>Yleisömäärän kehitys Facebookissa 2/2022 – 2/2023</vt:lpstr>
      <vt:lpstr>Yleisömäärän kehitys Instagramissa 2/2022 – 2/2023</vt:lpstr>
      <vt:lpstr>Yleisömäärän kehitys Twitterissä 2/2022 – 2/2023</vt:lpstr>
      <vt:lpstr>Yleisömäärän kehitys YouTubessa 2/2022 – 2/2023</vt:lpstr>
      <vt:lpstr>Yleisömäärän kehitys Pinterestissä 2/2022 – 2/2023</vt:lpstr>
      <vt:lpstr>Yleisömäärän kehitys Tiktokissa 2/2022 – 2/2023</vt:lpstr>
      <vt:lpstr>Somen suurimmat</vt:lpstr>
      <vt:lpstr>Eniten seuraajia kaikissa kanavissa TOP 20 / helmikuu 2023</vt:lpstr>
      <vt:lpstr>Eniten seuraajia Facebookissa TOP 20 / helmikuu 2023</vt:lpstr>
      <vt:lpstr>Eniten seuraajia Instagramissa TOP 20 / helmikuu 2023</vt:lpstr>
      <vt:lpstr>Eniten seuraajia Twitterissä TOP 20 / helmikuu 2023</vt:lpstr>
      <vt:lpstr>Eniten seuraajia YouTubessa ja Pinterestissä TOP 10 /  helmikuu 2023</vt:lpstr>
      <vt:lpstr>Eniten yleisöään  kasvattaneet</vt:lpstr>
      <vt:lpstr>Eniten uusia seuraajia kaikissa kanavissa TOP 20 / helmikuu 2023</vt:lpstr>
      <vt:lpstr>Eniten uusia seuraajia Facebookissa TOP 10 / helmikuu 2023</vt:lpstr>
      <vt:lpstr>Eniten uusia seuraajia Instagramissa TOP 10 / helmikuu 2023</vt:lpstr>
      <vt:lpstr>Eniten uusia seuraajia Twitterissä TOP 10 / helmikuu 2023</vt:lpstr>
      <vt:lpstr>Seuratut mediat</vt:lpstr>
      <vt:lpstr>Seurannassa olleet mediat (210 kpl) / helmikuu 2023</vt:lpstr>
      <vt:lpstr>Seurannassa olleet mediat (210 kpl) / helmikuu 2023</vt:lpstr>
      <vt:lpstr>Seurantaan lisätyt ja siitä poistuneet kanavat /  helmikuu 2023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350</cp:revision>
  <dcterms:created xsi:type="dcterms:W3CDTF">2021-01-05T09:04:45Z</dcterms:created>
  <dcterms:modified xsi:type="dcterms:W3CDTF">2023-04-18T11:16:58Z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