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4"/>
  </p:notesMasterIdLst>
  <p:handoutMasterIdLst>
    <p:handoutMasterId r:id="rId45"/>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0" r:id="rId38"/>
    <p:sldId id="1281" r:id="rId39"/>
    <p:sldId id="1284" r:id="rId40"/>
    <p:sldId id="1283" r:id="rId41"/>
    <p:sldId id="1285" r:id="rId42"/>
    <p:sldId id="1286" r:id="rId43"/>
  </p:sldIdLst>
  <p:sldSz cx="12192000" cy="6858000"/>
  <p:notesSz cx="6858000" cy="9144000"/>
  <p:embeddedFontLst>
    <p:embeddedFont>
      <p:font typeface="Canela Medium" pitchFamily="2" charset="77"/>
      <p:regular r:id="rId46"/>
    </p:embeddedFont>
    <p:embeddedFont>
      <p:font typeface="Clattering" pitchFamily="2" charset="0"/>
      <p:regular r:id="rId47"/>
    </p:embeddedFont>
    <p:embeddedFont>
      <p:font typeface="Neue Haas Unica Pro" panose="020B0504030206020203" pitchFamily="34" charset="77"/>
      <p:regular r:id="rId48"/>
      <p:bold r:id="rId49"/>
      <p:italic r:id="rId50"/>
      <p:boldItalic r:id="rId51"/>
    </p:embeddedFont>
    <p:embeddedFont>
      <p:font typeface="Neue Haas Unica W1G" panose="020B0404030206020203" pitchFamily="34" charset="0"/>
      <p:regular r:id="rId52"/>
      <p:bold r:id="rId53"/>
      <p:italic r:id="rId54"/>
      <p:boldItalic r:id="rId55"/>
    </p:embeddedFont>
    <p:embeddedFont>
      <p:font typeface="Neue Haas Unica W1G Light" panose="020B0404030206020203" pitchFamily="34" charset="0"/>
      <p:regular r:id="rId56"/>
      <p:italic r:id="rId57"/>
    </p:embeddedFont>
    <p:embeddedFont>
      <p:font typeface="Neue Haas Unica W1G Medium" panose="020B0404030206020203" pitchFamily="34" charset="0"/>
      <p:regular r:id="rId58"/>
      <p:italic r:id="rId5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D9D9D9"/>
    <a:srgbClr val="9CFFF8"/>
    <a:srgbClr val="F4CF67"/>
    <a:srgbClr val="FF6464"/>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0" autoAdjust="0"/>
    <p:restoredTop sz="92789" autoAdjust="0"/>
  </p:normalViewPr>
  <p:slideViewPr>
    <p:cSldViewPr snapToGrid="0" snapToObjects="1">
      <p:cViewPr>
        <p:scale>
          <a:sx n="100" d="100"/>
          <a:sy n="100" d="100"/>
        </p:scale>
        <p:origin x="1232" y="568"/>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2 548 278</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2548278</c:v>
                </c:pt>
                <c:pt idx="1">
                  <c:v>1697910</c:v>
                </c:pt>
                <c:pt idx="2">
                  <c:v>567073</c:v>
                </c:pt>
                <c:pt idx="3">
                  <c:v>158494</c:v>
                </c:pt>
                <c:pt idx="4">
                  <c:v>129078</c:v>
                </c:pt>
                <c:pt idx="5">
                  <c:v>79825</c:v>
                </c:pt>
                <c:pt idx="6">
                  <c:v>94314</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c:v>
                </c:pt>
                <c:pt idx="10">
                  <c:v>2/2025</c:v>
                </c:pt>
                <c:pt idx="11">
                  <c:v>3/2025</c:v>
                </c:pt>
                <c:pt idx="12">
                  <c:v>4/2025</c:v>
                </c:pt>
              </c:strCache>
            </c:strRef>
          </c:cat>
          <c:val>
            <c:numRef>
              <c:f>Sheet1!$B$2:$B$14</c:f>
              <c:numCache>
                <c:formatCode>#,##0</c:formatCode>
                <c:ptCount val="13"/>
                <c:pt idx="0">
                  <c:v>71069</c:v>
                </c:pt>
                <c:pt idx="1">
                  <c:v>72583</c:v>
                </c:pt>
                <c:pt idx="2">
                  <c:v>74486</c:v>
                </c:pt>
                <c:pt idx="3">
                  <c:v>75552</c:v>
                </c:pt>
                <c:pt idx="4">
                  <c:v>76813</c:v>
                </c:pt>
                <c:pt idx="5">
                  <c:v>78830</c:v>
                </c:pt>
                <c:pt idx="6">
                  <c:v>81063</c:v>
                </c:pt>
                <c:pt idx="7">
                  <c:v>85212</c:v>
                </c:pt>
                <c:pt idx="8">
                  <c:v>87832</c:v>
                </c:pt>
                <c:pt idx="9">
                  <c:v>114735</c:v>
                </c:pt>
                <c:pt idx="10">
                  <c:v>119330</c:v>
                </c:pt>
                <c:pt idx="11">
                  <c:v>123989</c:v>
                </c:pt>
                <c:pt idx="12">
                  <c:v>129078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c:v>
                </c:pt>
                <c:pt idx="10">
                  <c:v>2/2025</c:v>
                </c:pt>
                <c:pt idx="11">
                  <c:v>3/2025</c:v>
                </c:pt>
                <c:pt idx="12">
                  <c:v>4/2025</c:v>
                </c:pt>
              </c:strCache>
            </c:strRef>
          </c:cat>
          <c:val>
            <c:numRef>
              <c:f>Sheet1!$B$2:$B$14</c:f>
              <c:numCache>
                <c:formatCode>General</c:formatCode>
                <c:ptCount val="13"/>
                <c:pt idx="9" formatCode="#,##0">
                  <c:v>91623</c:v>
                </c:pt>
                <c:pt idx="10" formatCode="#,##0">
                  <c:v>92291</c:v>
                </c:pt>
                <c:pt idx="11" formatCode="#,##0">
                  <c:v>93460</c:v>
                </c:pt>
                <c:pt idx="12" formatCode="#,##0">
                  <c:v>94314</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c:v>
                </c:pt>
                <c:pt idx="10">
                  <c:v>2/2025</c:v>
                </c:pt>
                <c:pt idx="11">
                  <c:v>3/2025</c:v>
                </c:pt>
                <c:pt idx="12">
                  <c:v>4/2025</c:v>
                </c:pt>
              </c:strCache>
            </c:strRef>
          </c:cat>
          <c:val>
            <c:numRef>
              <c:f>Sheet1!$B$2:$B$14</c:f>
              <c:numCache>
                <c:formatCode>General</c:formatCode>
                <c:ptCount val="13"/>
                <c:pt idx="9" formatCode="#,##0">
                  <c:v>78120</c:v>
                </c:pt>
                <c:pt idx="10" formatCode="#,##0">
                  <c:v>78308</c:v>
                </c:pt>
                <c:pt idx="11" formatCode="#,##0">
                  <c:v>78966</c:v>
                </c:pt>
                <c:pt idx="12" formatCode="#,##0">
                  <c:v>79825</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5274972</c:v>
                </c:pt>
                <c:pt idx="1">
                  <c:v>2548278</c:v>
                </c:pt>
                <c:pt idx="2">
                  <c:v>1697910</c:v>
                </c:pt>
                <c:pt idx="3">
                  <c:v>567073</c:v>
                </c:pt>
                <c:pt idx="4">
                  <c:v>158494</c:v>
                </c:pt>
                <c:pt idx="5">
                  <c:v>129078</c:v>
                </c:pt>
                <c:pt idx="6">
                  <c:v>94314</c:v>
                </c:pt>
                <c:pt idx="7">
                  <c:v>79825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473</c:v>
                </c:pt>
                <c:pt idx="1">
                  <c:v>171</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14 902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27909.904761904763</c:v>
                </c:pt>
                <c:pt idx="1">
                  <c:v>14902.21052631579</c:v>
                </c:pt>
                <c:pt idx="2">
                  <c:v>12393.503649635037</c:v>
                </c:pt>
                <c:pt idx="3">
                  <c:v>10310.418181818182</c:v>
                </c:pt>
                <c:pt idx="4">
                  <c:v>6793.5789473684208</c:v>
                </c:pt>
                <c:pt idx="5">
                  <c:v>4695.588235294118</c:v>
                </c:pt>
                <c:pt idx="6">
                  <c:v>3522.088888888889</c:v>
                </c:pt>
                <c:pt idx="7">
                  <c:v>3252.2068965517242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 *</c:v>
                </c:pt>
                <c:pt idx="10">
                  <c:v>2/2025</c:v>
                </c:pt>
                <c:pt idx="11">
                  <c:v>3/2025</c:v>
                </c:pt>
                <c:pt idx="12">
                  <c:v>4/2025</c:v>
                </c:pt>
              </c:strCache>
            </c:strRef>
          </c:cat>
          <c:val>
            <c:numRef>
              <c:f>Sheet1!$B$2:$B$14</c:f>
              <c:numCache>
                <c:formatCode>#,##0</c:formatCode>
                <c:ptCount val="13"/>
                <c:pt idx="0">
                  <c:v>4962178</c:v>
                </c:pt>
                <c:pt idx="1">
                  <c:v>4923969</c:v>
                </c:pt>
                <c:pt idx="2">
                  <c:v>4936026</c:v>
                </c:pt>
                <c:pt idx="3">
                  <c:v>4944545</c:v>
                </c:pt>
                <c:pt idx="4">
                  <c:v>4950452</c:v>
                </c:pt>
                <c:pt idx="5">
                  <c:v>4952803</c:v>
                </c:pt>
                <c:pt idx="6">
                  <c:v>4959140</c:v>
                </c:pt>
                <c:pt idx="7">
                  <c:v>4945357</c:v>
                </c:pt>
                <c:pt idx="8">
                  <c:v>4955738</c:v>
                </c:pt>
                <c:pt idx="9">
                  <c:v>5187490</c:v>
                </c:pt>
                <c:pt idx="10">
                  <c:v>5203995</c:v>
                </c:pt>
                <c:pt idx="11">
                  <c:v>5237544</c:v>
                </c:pt>
                <c:pt idx="12">
                  <c:v>5274972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5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 *</c:v>
                </c:pt>
                <c:pt idx="10">
                  <c:v>2/2025</c:v>
                </c:pt>
                <c:pt idx="11">
                  <c:v>3/2025</c:v>
                </c:pt>
                <c:pt idx="12">
                  <c:v>4/2025</c:v>
                </c:pt>
              </c:strCache>
            </c:strRef>
          </c:cat>
          <c:val>
            <c:numRef>
              <c:f>Sheet1!$B$2:$B$14</c:f>
              <c:numCache>
                <c:formatCode>#,##0</c:formatCode>
                <c:ptCount val="13"/>
                <c:pt idx="0">
                  <c:v>2278121</c:v>
                </c:pt>
                <c:pt idx="1">
                  <c:v>2246384</c:v>
                </c:pt>
                <c:pt idx="2">
                  <c:v>2248330</c:v>
                </c:pt>
                <c:pt idx="3">
                  <c:v>2250452</c:v>
                </c:pt>
                <c:pt idx="4">
                  <c:v>2252180</c:v>
                </c:pt>
                <c:pt idx="5">
                  <c:v>2253623</c:v>
                </c:pt>
                <c:pt idx="6">
                  <c:v>2247970</c:v>
                </c:pt>
                <c:pt idx="7">
                  <c:v>2244610</c:v>
                </c:pt>
                <c:pt idx="8">
                  <c:v>2245382</c:v>
                </c:pt>
                <c:pt idx="9">
                  <c:v>2498449</c:v>
                </c:pt>
                <c:pt idx="10">
                  <c:v>2504302</c:v>
                </c:pt>
                <c:pt idx="11">
                  <c:v>2525040</c:v>
                </c:pt>
                <c:pt idx="12">
                  <c:v>2548278</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c:v>
                </c:pt>
                <c:pt idx="10">
                  <c:v>2/2025</c:v>
                </c:pt>
                <c:pt idx="11">
                  <c:v>3/2025</c:v>
                </c:pt>
                <c:pt idx="12">
                  <c:v>4/2025</c:v>
                </c:pt>
              </c:strCache>
            </c:strRef>
          </c:cat>
          <c:val>
            <c:numRef>
              <c:f>Sheet1!$B$2:$B$14</c:f>
              <c:numCache>
                <c:formatCode>#,##0</c:formatCode>
                <c:ptCount val="13"/>
                <c:pt idx="0">
                  <c:v>1682724</c:v>
                </c:pt>
                <c:pt idx="1">
                  <c:v>1675249</c:v>
                </c:pt>
                <c:pt idx="2">
                  <c:v>1680902</c:v>
                </c:pt>
                <c:pt idx="3">
                  <c:v>1684013</c:v>
                </c:pt>
                <c:pt idx="4">
                  <c:v>1685749</c:v>
                </c:pt>
                <c:pt idx="5">
                  <c:v>1682314</c:v>
                </c:pt>
                <c:pt idx="6">
                  <c:v>1691731</c:v>
                </c:pt>
                <c:pt idx="7">
                  <c:v>1687340</c:v>
                </c:pt>
                <c:pt idx="8">
                  <c:v>1695852</c:v>
                </c:pt>
                <c:pt idx="9">
                  <c:v>1676728</c:v>
                </c:pt>
                <c:pt idx="10">
                  <c:v>1683007</c:v>
                </c:pt>
                <c:pt idx="11">
                  <c:v>1690022</c:v>
                </c:pt>
                <c:pt idx="12">
                  <c:v>1697910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c:v>
                </c:pt>
                <c:pt idx="10">
                  <c:v>2/2025</c:v>
                </c:pt>
                <c:pt idx="11">
                  <c:v>3/2025</c:v>
                </c:pt>
                <c:pt idx="12">
                  <c:v>4/2025</c:v>
                </c:pt>
              </c:strCache>
            </c:strRef>
          </c:cat>
          <c:val>
            <c:numRef>
              <c:f>Sheet1!$B$2:$B$14</c:f>
              <c:numCache>
                <c:formatCode>#,##0</c:formatCode>
                <c:ptCount val="13"/>
                <c:pt idx="0">
                  <c:v>644643</c:v>
                </c:pt>
                <c:pt idx="1">
                  <c:v>642043</c:v>
                </c:pt>
                <c:pt idx="2">
                  <c:v>642077</c:v>
                </c:pt>
                <c:pt idx="3">
                  <c:v>641970</c:v>
                </c:pt>
                <c:pt idx="4">
                  <c:v>641397</c:v>
                </c:pt>
                <c:pt idx="5">
                  <c:v>641737</c:v>
                </c:pt>
                <c:pt idx="6">
                  <c:v>640414</c:v>
                </c:pt>
                <c:pt idx="7">
                  <c:v>631038</c:v>
                </c:pt>
                <c:pt idx="8">
                  <c:v>628332</c:v>
                </c:pt>
                <c:pt idx="9">
                  <c:v>571877</c:v>
                </c:pt>
                <c:pt idx="10">
                  <c:v>569925</c:v>
                </c:pt>
                <c:pt idx="11">
                  <c:v>568190</c:v>
                </c:pt>
                <c:pt idx="12">
                  <c:v>567073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4/2024</c:v>
                </c:pt>
                <c:pt idx="1">
                  <c:v>5/2024</c:v>
                </c:pt>
                <c:pt idx="2">
                  <c:v>6/2024</c:v>
                </c:pt>
                <c:pt idx="3">
                  <c:v>7/2024</c:v>
                </c:pt>
                <c:pt idx="4">
                  <c:v>8/2024</c:v>
                </c:pt>
                <c:pt idx="5">
                  <c:v>9/2024</c:v>
                </c:pt>
                <c:pt idx="6">
                  <c:v>10/2024</c:v>
                </c:pt>
                <c:pt idx="7">
                  <c:v>11/2024</c:v>
                </c:pt>
                <c:pt idx="8">
                  <c:v>12/2024</c:v>
                </c:pt>
                <c:pt idx="9">
                  <c:v>1/2025</c:v>
                </c:pt>
                <c:pt idx="10">
                  <c:v>2/2025</c:v>
                </c:pt>
                <c:pt idx="11">
                  <c:v>3/2025</c:v>
                </c:pt>
                <c:pt idx="12">
                  <c:v>4/2025</c:v>
                </c:pt>
              </c:strCache>
            </c:strRef>
          </c:cat>
          <c:val>
            <c:numRef>
              <c:f>Sheet1!$B$2:$B$14</c:f>
              <c:numCache>
                <c:formatCode>#,##0</c:formatCode>
                <c:ptCount val="13"/>
                <c:pt idx="0">
                  <c:v>184872</c:v>
                </c:pt>
                <c:pt idx="1">
                  <c:v>185907</c:v>
                </c:pt>
                <c:pt idx="2">
                  <c:v>187336</c:v>
                </c:pt>
                <c:pt idx="3">
                  <c:v>188630</c:v>
                </c:pt>
                <c:pt idx="4">
                  <c:v>189177</c:v>
                </c:pt>
                <c:pt idx="5">
                  <c:v>189987</c:v>
                </c:pt>
                <c:pt idx="6">
                  <c:v>190618</c:v>
                </c:pt>
                <c:pt idx="7">
                  <c:v>191586</c:v>
                </c:pt>
                <c:pt idx="8">
                  <c:v>192369</c:v>
                </c:pt>
                <c:pt idx="9">
                  <c:v>155958</c:v>
                </c:pt>
                <c:pt idx="10">
                  <c:v>156832</c:v>
                </c:pt>
                <c:pt idx="11">
                  <c:v>157877</c:v>
                </c:pt>
                <c:pt idx="12">
                  <c:v>158494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5 274 972</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4.6.2025</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4.6.2025</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13585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35</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37</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emf"/><Relationship Id="rId7"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2.emf"/><Relationship Id="rId9" Type="http://schemas.openxmlformats.org/officeDocument/2006/relationships/image" Target="../media/image2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4/2025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697" r:id="rId11"/>
    <p:sldLayoutId id="2147483698" r:id="rId12"/>
    <p:sldLayoutId id="2147483696" r:id="rId13"/>
    <p:sldLayoutId id="2147483692" r:id="rId14"/>
    <p:sldLayoutId id="2147483689" r:id="rId15"/>
    <p:sldLayoutId id="2147483660" r:id="rId16"/>
    <p:sldLayoutId id="2147483654" r:id="rId17"/>
    <p:sldLayoutId id="2147483677" r:id="rId18"/>
    <p:sldLayoutId id="2147483679" r:id="rId19"/>
    <p:sldLayoutId id="2147483663" r:id="rId20"/>
    <p:sldLayoutId id="2147483686" r:id="rId21"/>
    <p:sldLayoutId id="2147483687" r:id="rId22"/>
    <p:sldLayoutId id="2147483667" r:id="rId23"/>
    <p:sldLayoutId id="2147483676" r:id="rId24"/>
    <p:sldLayoutId id="2147483664" r:id="rId25"/>
    <p:sldLayoutId id="2147483680" r:id="rId26"/>
    <p:sldLayoutId id="2147483678" r:id="rId27"/>
    <p:sldLayoutId id="2147483684" r:id="rId28"/>
    <p:sldLayoutId id="2147483661" r:id="rId29"/>
    <p:sldLayoutId id="2147483681" r:id="rId30"/>
    <p:sldLayoutId id="2147483683" r:id="rId31"/>
    <p:sldLayoutId id="2147483682" r:id="rId32"/>
    <p:sldLayoutId id="2147483662" r:id="rId33"/>
    <p:sldLayoutId id="2147483665" r:id="rId34"/>
    <p:sldLayoutId id="2147483657" r:id="rId35"/>
    <p:sldLayoutId id="2147483674" r:id="rId36"/>
    <p:sldLayoutId id="2147483666" r:id="rId37"/>
    <p:sldLayoutId id="2147483675" r:id="rId38"/>
    <p:sldLayoutId id="2147483670" r:id="rId39"/>
    <p:sldLayoutId id="2147483668" r:id="rId40"/>
    <p:sldLayoutId id="2147483669" r:id="rId41"/>
    <p:sldLayoutId id="2147483672" r:id="rId42"/>
    <p:sldLayoutId id="2147483673" r:id="rId43"/>
    <p:sldLayoutId id="2147483655" r:id="rId44"/>
    <p:sldLayoutId id="2147483671" r:id="rId45"/>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s://editkilpailu.fi/voittajat/2024-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aikakausmedia.fi/ajankohtaista/ajankohtaista-aikakausmedioista/2025/syvenna-osaamistasi-aikakausmediamainonnasta-webinaarissa-18-6-kuulet-mita-hyotya-maksuttomasta-mediaguru-koulutuksesta-on-aikkareille/" TargetMode="Externa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hyperlink" Target="https://www.aikakausmedia.fi/ajankohtaista/ajankohtaista-aikakausmedioista/2025/huhtikuun-parhaissa-mainoksissa-fiilistellaan-luontoa-ja-pohjoismaista-designia/"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5.jpeg"/><Relationship Id="rId1" Type="http://schemas.openxmlformats.org/officeDocument/2006/relationships/slideLayout" Target="../slideLayouts/slideLayout36.xml"/><Relationship Id="rId4" Type="http://schemas.openxmlformats.org/officeDocument/2006/relationships/image" Target="../media/image1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Huhtikuu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233355510"/>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4/2024 – 4/2025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4/2024 – 4/2025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810491889"/>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466424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4/2024 – 4/2025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4/2024 – 4/2025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356467254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4/2024 – 4/2025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54260149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726079772"/>
              </p:ext>
            </p:extLst>
          </p:nvPr>
        </p:nvGraphicFramePr>
        <p:xfrm>
          <a:off x="1158466" y="1410790"/>
          <a:ext cx="4785132" cy="455438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279 891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268 499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242 953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217 702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216 608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195 975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162 095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156 713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4294">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131 062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119 497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5653623"/>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103 624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96 434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94 697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89 170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82 726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78 098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77 362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72 945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69 065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68 823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542343074"/>
              </p:ext>
            </p:extLst>
          </p:nvPr>
        </p:nvGraphicFramePr>
        <p:xfrm>
          <a:off x="1158466" y="1410789"/>
          <a:ext cx="4785132" cy="45413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7462">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74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1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357567109"/>
              </p:ext>
            </p:extLst>
          </p:nvPr>
        </p:nvGraphicFramePr>
        <p:xfrm>
          <a:off x="6344421" y="1410790"/>
          <a:ext cx="4785132" cy="454133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2849">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84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46755413"/>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124 693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89 464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75 929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67 826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67 497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63 900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57 865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53 529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46 945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43 403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19218151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43 118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42 823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41 963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36 624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35 543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33 598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32 840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31 095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30 009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4543231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184 314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139 716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49 584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18 027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13 155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12 453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11 443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10 508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9 025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8 919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99853947"/>
              </p:ext>
            </p:extLst>
          </p:nvPr>
        </p:nvGraphicFramePr>
        <p:xfrm>
          <a:off x="6344421" y="1410790"/>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8 004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7 251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6 098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4 553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4 048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3 650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holding a cup and looking at her phone&#10;&#10;AI-generated content may be incorrect.">
            <a:extLst>
              <a:ext uri="{FF2B5EF4-FFF2-40B4-BE49-F238E27FC236}">
                <a16:creationId xmlns:a16="http://schemas.microsoft.com/office/drawing/2014/main" id="{2C211673-FE7F-8ADF-C4C5-0F726B3E86A5}"/>
              </a:ext>
            </a:extLst>
          </p:cNvPr>
          <p:cNvPicPr>
            <a:picLocks noGrp="1" noChangeAspect="1"/>
          </p:cNvPicPr>
          <p:nvPr>
            <p:ph type="pic" idx="1"/>
          </p:nvPr>
        </p:nvPicPr>
        <p:blipFill>
          <a:blip r:embed="rId3"/>
          <a:srcRect l="2928" r="2928"/>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1000954"/>
            <a:ext cx="4799012" cy="1231900"/>
          </a:xfrm>
        </p:spPr>
        <p:txBody>
          <a:bodyPr>
            <a:noAutofit/>
          </a:bodyPr>
          <a:lstStyle/>
          <a:p>
            <a:r>
              <a:rPr lang="fi-FI" sz="3200" dirty="0"/>
              <a:t>Seiska oli huhtikuun suurin kasvaja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403097"/>
            <a:ext cx="5350566" cy="3451603"/>
          </a:xfrm>
        </p:spPr>
        <p:txBody>
          <a:bodyPr anchor="ctr">
            <a:noAutofit/>
          </a:bodyPr>
          <a:lstStyle/>
          <a:p>
            <a:pPr fontAlgn="b"/>
            <a:r>
              <a:rPr lang="fi-FI" sz="1400" dirty="0" err="1"/>
              <a:t>Aikakausmedioilla</a:t>
            </a:r>
            <a:r>
              <a:rPr lang="fi-FI" sz="1400" dirty="0"/>
              <a:t> oli huhtikuussa yhteensä 5 274 972 seuraajaa.</a:t>
            </a:r>
          </a:p>
          <a:p>
            <a:pPr fontAlgn="b"/>
            <a:r>
              <a:rPr lang="fi-FI" sz="1400" dirty="0"/>
              <a:t>Uusia seuraajia saatiin 37 428. Eniten uutta yleisöä tuli Facebookista, mikä mahdollisesti johtuu Metan pyöristyskäytäntöjen muutoksista. </a:t>
            </a:r>
          </a:p>
          <a:p>
            <a:pPr fontAlgn="b"/>
            <a:r>
              <a:rPr lang="fi-FI" sz="1400" dirty="0"/>
              <a:t>Yleisö kasvoi kaikissa kanavissa lukuun ottamatta X:ää, jossa seuraajamäärä pieneni yli tuhannella. X:n seuraajamäärä laski seitsemättä kuukautta peräkkäin.</a:t>
            </a:r>
          </a:p>
          <a:p>
            <a:pPr fontAlgn="b"/>
            <a:r>
              <a:rPr lang="fi-FI" sz="1400" dirty="0"/>
              <a:t>Eniten yleisöään kasvattivat Seiska (+3 220), Kotona (+2 603) ja Kotivinkki (+2 191). </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22629042"/>
              </p:ext>
            </p:extLst>
          </p:nvPr>
        </p:nvGraphicFramePr>
        <p:xfrm>
          <a:off x="1208162" y="1410789"/>
          <a:ext cx="4785132" cy="45629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9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8 660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915">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5 060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9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4 850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380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4 710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217708961"/>
              </p:ext>
            </p:extLst>
          </p:nvPr>
        </p:nvGraphicFramePr>
        <p:xfrm>
          <a:off x="6298100" y="1410790"/>
          <a:ext cx="4785132" cy="457410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8460">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6114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9 727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61148">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6 680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846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4 999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29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4 441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846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3 567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huhtikuu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3292592694"/>
              </p:ext>
            </p:extLst>
          </p:nvPr>
        </p:nvGraphicFramePr>
        <p:xfrm>
          <a:off x="6326262" y="1410788"/>
          <a:ext cx="4785132" cy="455792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450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15 610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10 829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7 569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6 833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28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6 754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5 734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28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5 371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3 635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28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3 382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410804899"/>
              </p:ext>
            </p:extLst>
          </p:nvPr>
        </p:nvGraphicFramePr>
        <p:xfrm>
          <a:off x="1205400" y="1410791"/>
          <a:ext cx="4785132" cy="45579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845">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34 301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17 255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724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4 307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724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1 695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1 463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7588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7724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1 201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881654652"/>
              </p:ext>
            </p:extLst>
          </p:nvPr>
        </p:nvGraphicFramePr>
        <p:xfrm>
          <a:off x="1815289" y="1410789"/>
          <a:ext cx="4134751" cy="45182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+ 3 220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+ 2 603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+ 2 191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+ 1 786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+ 1 665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+ 1 573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+ 1 347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+ 1 239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098769124"/>
              </p:ext>
            </p:extLst>
          </p:nvPr>
        </p:nvGraphicFramePr>
        <p:xfrm>
          <a:off x="6343745" y="1410789"/>
          <a:ext cx="4134751" cy="454191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04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V8-Magazine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+ 1 000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315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huhtikuu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tykkääjien tarkan määrän vain, jos heitä on alle tuhat. </a:t>
            </a:r>
          </a:p>
          <a:p>
            <a:pPr fontAlgn="b"/>
            <a:r>
              <a:rPr lang="fi-FI" sz="1200" noProof="0" dirty="0"/>
              <a:t>Jos tykkääjiä on 1 000–10 000, määrä pyöristetään sadan tarkkuudella.</a:t>
            </a:r>
          </a:p>
          <a:p>
            <a:pPr fontAlgn="b"/>
            <a:r>
              <a:rPr lang="fi-FI" sz="1200" noProof="0" dirty="0"/>
              <a:t> Jos tykkääjiä on yli 10 000, määrä pyöristetään tuhannen tarkkuudella. </a:t>
            </a:r>
          </a:p>
          <a:p>
            <a:pPr marL="0" indent="0" fontAlgn="b">
              <a:buNone/>
            </a:pPr>
            <a:r>
              <a:rPr lang="fi-FI" sz="1200" noProof="0" dirty="0"/>
              <a:t>Tästä syystä someseurannassa muutokset ovat usein tasan sata tai tasan tuhat.</a:t>
            </a:r>
          </a:p>
          <a:p>
            <a:pPr marL="0" indent="0" fontAlgn="b">
              <a:buNone/>
            </a:pPr>
            <a:r>
              <a:rPr lang="fi-FI" sz="1200" b="1" noProof="0" dirty="0">
                <a:latin typeface="Neue Haas Unica Pro" panose="020B0504030206020203" pitchFamily="34" charset="77"/>
                <a:hlinkClick r:id="rId2"/>
              </a:rPr>
              <a:t>Lue lisää täältä</a:t>
            </a:r>
            <a:endParaRPr lang="fi-FI" sz="1200" b="1" noProof="0"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901387684"/>
              </p:ext>
            </p:extLst>
          </p:nvPr>
        </p:nvGraphicFramePr>
        <p:xfrm>
          <a:off x="3194541" y="1410788"/>
          <a:ext cx="4785132" cy="389781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04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Kotivinkki, Kotona, 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3081371">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Eeva, </a:t>
                      </a:r>
                      <a:r>
                        <a:rPr lang="fi-FI" sz="1500" b="0" i="0" u="none" strike="noStrike" dirty="0" err="1">
                          <a:solidFill>
                            <a:srgbClr val="0E2649"/>
                          </a:solidFill>
                          <a:effectLst/>
                          <a:latin typeface="Neue Haas Unica W1G" panose="020B0504030206020203" pitchFamily="34" charset="0"/>
                        </a:rPr>
                        <a:t>Kaksplus</a:t>
                      </a:r>
                      <a:r>
                        <a:rPr lang="fi-FI" sz="1500" b="0" i="0" u="none" strike="noStrike" dirty="0">
                          <a:solidFill>
                            <a:srgbClr val="0E2649"/>
                          </a:solidFill>
                          <a:effectLst/>
                          <a:latin typeface="Neue Haas Unica W1G" panose="020B0504030206020203" pitchFamily="34" charset="0"/>
                        </a:rPr>
                        <a:t>, Konepörssi, Kotiliesi, Meidän Mökki, Seiska, Seura, Suomen Kuvalehti, Tekniikan Maailma, Tieteen Kuvalehti, Trendi, Unelmien </a:t>
                      </a:r>
                      <a:r>
                        <a:rPr lang="fi-FI" sz="1500" b="0" i="0" u="none" strike="noStrike" dirty="0" err="1">
                          <a:solidFill>
                            <a:srgbClr val="0E2649"/>
                          </a:solidFill>
                          <a:effectLst/>
                          <a:latin typeface="Neue Haas Unica W1G" panose="020B0504030206020203" pitchFamily="34" charset="0"/>
                        </a:rPr>
                        <a:t>Talo&amp;Koti</a:t>
                      </a:r>
                      <a:r>
                        <a:rPr lang="fi-FI" sz="1500" b="0" i="0" u="none" strike="noStrike" dirty="0">
                          <a:solidFill>
                            <a:srgbClr val="0E2649"/>
                          </a:solidFill>
                          <a:effectLst/>
                          <a:latin typeface="Neue Haas Unica W1G" panose="020B0504030206020203" pitchFamily="34" charset="0"/>
                        </a:rPr>
                        <a:t>, V8-Magazine, Vauhdin Maailma, 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960492946"/>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+ 394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5 / huhtikuu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134371885"/>
              </p:ext>
            </p:extLst>
          </p:nvPr>
        </p:nvGraphicFramePr>
        <p:xfrm>
          <a:off x="3703434" y="1410787"/>
          <a:ext cx="4785132" cy="234726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1.</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0000"/>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0000"/>
                          </a:solidFill>
                          <a:effectLst/>
                          <a:latin typeface="Neue Haas Unica W1G" panose="020B0504030206020203" pitchFamily="34" charset="0"/>
                        </a:rPr>
                        <a:t>+ 39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2..</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0000"/>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0000"/>
                          </a:solidFill>
                          <a:effectLst/>
                          <a:latin typeface="Neue Haas Unica W1G" panose="020B0504030206020203" pitchFamily="34" charset="0"/>
                        </a:rPr>
                        <a:t>+ 9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3.</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0000"/>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0000"/>
                          </a:solidFill>
                          <a:effectLst/>
                          <a:latin typeface="Neue Haas Unica W1G" panose="020B0504030206020203" pitchFamily="34" charset="0"/>
                        </a:rPr>
                        <a:t>+ 6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4..</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0000"/>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0000"/>
                          </a:solidFill>
                          <a:effectLst/>
                          <a:latin typeface="Neue Haas Unica W1G" panose="020B0504030206020203" pitchFamily="34" charset="0"/>
                        </a:rPr>
                        <a:t>+ 3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87373">
                <a:tc>
                  <a:txBody>
                    <a:bodyPr/>
                    <a:lstStyle/>
                    <a:p>
                      <a:pPr algn="l" fontAlgn="b"/>
                      <a:r>
                        <a:rPr lang="fi-FI" sz="1500" b="0" i="0" u="none" strike="noStrike" dirty="0">
                          <a:solidFill>
                            <a:srgbClr val="0E2649"/>
                          </a:solidFill>
                          <a:effectLst/>
                          <a:latin typeface="Neue Haas Unica W1G" panose="020B0504030206020203" pitchFamily="34" charset="0"/>
                        </a:rPr>
                        <a:t>5.-6.</a:t>
                      </a:r>
                    </a:p>
                  </a:txBody>
                  <a:tcPr marL="72000"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0000"/>
                          </a:solidFill>
                          <a:effectLst/>
                          <a:latin typeface="Neue Haas Unica W1G" panose="020B0504030206020203" pitchFamily="34" charset="0"/>
                        </a:rPr>
                        <a:t>Moottori, 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0000"/>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huhtikuu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2187328962"/>
              </p:ext>
            </p:extLst>
          </p:nvPr>
        </p:nvGraphicFramePr>
        <p:xfrm>
          <a:off x="3703434" y="1410787"/>
          <a:ext cx="4785132" cy="307439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04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27082">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K-Ruoka, 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657252">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3.–4.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Metsälehti,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27082">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657252">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6.–8.</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Lastenkirkko,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Tekniikan Maailma, 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657252">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9.–11.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Eeva, Juoksija, </a:t>
                      </a:r>
                      <a:br>
                        <a:rPr lang="fi-FI" sz="1500" b="0" i="0" u="none" strike="noStrike" dirty="0">
                          <a:solidFill>
                            <a:srgbClr val="0E2649"/>
                          </a:solidFill>
                          <a:effectLst/>
                          <a:latin typeface="Neue Haas Unica W1G" panose="020B0504030206020203" pitchFamily="34" charset="0"/>
                        </a:rPr>
                      </a:br>
                      <a:r>
                        <a:rPr lang="fi-FI" sz="1500" b="0" i="0" u="none" strike="noStrike" dirty="0">
                          <a:solidFill>
                            <a:srgbClr val="0E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huhtikuu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2386251116"/>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+ 1 137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+ 527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huhtikuu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198831142"/>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256586977"/>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huhtikuu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+ 2,4</a:t>
            </a:r>
          </a:p>
          <a:p>
            <a:pPr>
              <a:lnSpc>
                <a:spcPct val="100000"/>
              </a:lnSpc>
            </a:pPr>
            <a:r>
              <a:rPr lang="fi-FI" sz="1800" dirty="0">
                <a:solidFill>
                  <a:schemeClr val="bg2"/>
                </a:solidFill>
                <a:latin typeface="Neue Haas Unica W1G" panose="020B0504030206020203" pitchFamily="34" charset="0"/>
              </a:rPr>
              <a:t>Instagram	– 1,7</a:t>
            </a:r>
          </a:p>
          <a:p>
            <a:pPr>
              <a:lnSpc>
                <a:spcPct val="100000"/>
              </a:lnSpc>
            </a:pPr>
            <a:r>
              <a:rPr lang="fi-FI" sz="1800" dirty="0">
                <a:solidFill>
                  <a:schemeClr val="bg2"/>
                </a:solidFill>
                <a:latin typeface="Neue Haas Unica W1G" panose="020B0504030206020203" pitchFamily="34" charset="0"/>
              </a:rPr>
              <a:t>X 		– 2,2</a:t>
            </a:r>
          </a:p>
          <a:p>
            <a:pPr>
              <a:lnSpc>
                <a:spcPct val="100000"/>
              </a:lnSpc>
            </a:pPr>
            <a:r>
              <a:rPr lang="fi-FI" sz="1800" dirty="0">
                <a:solidFill>
                  <a:schemeClr val="bg2"/>
                </a:solidFill>
                <a:latin typeface="Neue Haas Unica W1G" panose="020B0504030206020203" pitchFamily="34" charset="0"/>
              </a:rPr>
              <a:t>YouTube 	– 0,7</a:t>
            </a:r>
          </a:p>
          <a:p>
            <a:pPr>
              <a:lnSpc>
                <a:spcPct val="100000"/>
              </a:lnSpc>
            </a:pPr>
            <a:r>
              <a:rPr lang="fi-FI" sz="1800" dirty="0">
                <a:solidFill>
                  <a:schemeClr val="bg2"/>
                </a:solidFill>
                <a:latin typeface="Neue Haas Unica W1G" panose="020B0504030206020203" pitchFamily="34" charset="0"/>
              </a:rPr>
              <a:t>TikTok 		+ 1,0</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162865458"/>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huhtikuu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896855260"/>
              </p:ext>
            </p:extLst>
          </p:nvPr>
        </p:nvGraphicFramePr>
        <p:xfrm>
          <a:off x="3747090" y="1410788"/>
          <a:ext cx="4785132" cy="24724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Liha ja 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huhtikuu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huhtikuu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008797"/>
            <a:ext cx="10515600" cy="1292086"/>
          </a:xfrm>
        </p:spPr>
        <p:txBody>
          <a:bodyPr>
            <a:normAutofit fontScale="90000"/>
          </a:bodyPr>
          <a:lstStyle/>
          <a:p>
            <a:r>
              <a:rPr lang="en-FI" sz="8200" dirty="0"/>
              <a:t>Ajankohtaista </a:t>
            </a:r>
            <a:br>
              <a:rPr lang="en-FI" sz="8200" dirty="0"/>
            </a:br>
            <a:r>
              <a:rPr lang="en-FI" sz="8200" dirty="0"/>
              <a:t>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3599" y="3787309"/>
            <a:ext cx="8824801" cy="1292086"/>
          </a:xfrm>
        </p:spPr>
        <p:txBody>
          <a:bodyPr>
            <a:normAutofit/>
          </a:bodyPr>
          <a:lstStyle/>
          <a:p>
            <a:r>
              <a:rPr lang="en-FI" sz="2800" dirty="0">
                <a:latin typeface="Neue Haas Unica W1G Medium" panose="020B0504030206020203" pitchFamily="34" charset="0"/>
              </a:rPr>
              <a:t>💛 </a:t>
            </a:r>
          </a:p>
          <a:p>
            <a:r>
              <a:rPr lang="en-FI" sz="2800" dirty="0">
                <a:latin typeface="Neue Haas Unica W1G Medium" panose="020B0504030206020203" pitchFamily="34" charset="0"/>
              </a:rPr>
              <a:t>Luitko jo nämä? </a:t>
            </a:r>
          </a:p>
        </p:txBody>
      </p:sp>
    </p:spTree>
    <p:extLst>
      <p:ext uri="{BB962C8B-B14F-4D97-AF65-F5344CB8AC3E}">
        <p14:creationId xmlns:p14="http://schemas.microsoft.com/office/powerpoint/2010/main" val="3915566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153004F-A502-AEA6-9D63-F5F8409784A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6875" r="2687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174814"/>
            <a:ext cx="5112325" cy="2101785"/>
          </a:xfrm>
        </p:spPr>
        <p:txBody>
          <a:bodyPr>
            <a:noAutofit/>
          </a:bodyPr>
          <a:lstStyle/>
          <a:p>
            <a:r>
              <a:rPr lang="fi-FI" sz="3000" noProof="0" dirty="0"/>
              <a:t>Aikakausmedia-alan parhaat palkittiin </a:t>
            </a:r>
            <a:r>
              <a:rPr lang="fi-FI" sz="3000" noProof="0" dirty="0" err="1"/>
              <a:t>Editgaalassa</a:t>
            </a:r>
            <a:r>
              <a:rPr lang="fi-FI" sz="3000" noProof="0" dirty="0"/>
              <a:t> – Suomen Kuvalehdelle tuplavoitto!</a:t>
            </a:r>
          </a:p>
        </p:txBody>
      </p:sp>
      <p:sp>
        <p:nvSpPr>
          <p:cNvPr id="8" name="Content Placeholder 4">
            <a:extLst>
              <a:ext uri="{FF2B5EF4-FFF2-40B4-BE49-F238E27FC236}">
                <a16:creationId xmlns:a16="http://schemas.microsoft.com/office/drawing/2014/main" id="{2A38128D-9433-CBAC-40B7-4DBD48896857}"/>
              </a:ext>
            </a:extLst>
          </p:cNvPr>
          <p:cNvSpPr txBox="1">
            <a:spLocks/>
          </p:cNvSpPr>
          <p:nvPr/>
        </p:nvSpPr>
        <p:spPr>
          <a:xfrm>
            <a:off x="741219" y="3863291"/>
            <a:ext cx="4473876" cy="2115226"/>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i-FI" sz="1600" dirty="0">
              <a:solidFill>
                <a:schemeClr val="tx2"/>
              </a:solidFill>
              <a:latin typeface="Neue Haas Unica W1G" panose="020B0504030206020203" pitchFamily="34" charset="0"/>
            </a:endParaRPr>
          </a:p>
        </p:txBody>
      </p:sp>
      <p:sp>
        <p:nvSpPr>
          <p:cNvPr id="9" name="Content Placeholder 4">
            <a:extLst>
              <a:ext uri="{FF2B5EF4-FFF2-40B4-BE49-F238E27FC236}">
                <a16:creationId xmlns:a16="http://schemas.microsoft.com/office/drawing/2014/main" id="{A31F6CFF-E538-0FFE-22A0-ED57C74FCA7E}"/>
              </a:ext>
            </a:extLst>
          </p:cNvPr>
          <p:cNvSpPr txBox="1">
            <a:spLocks/>
          </p:cNvSpPr>
          <p:nvPr/>
        </p:nvSpPr>
        <p:spPr>
          <a:xfrm>
            <a:off x="6553202" y="3581401"/>
            <a:ext cx="4797425" cy="216431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600" dirty="0"/>
              <a:t>Vuoden 2024 parhaat aikakausmediat ja niiden tekijät palkittiin </a:t>
            </a:r>
            <a:r>
              <a:rPr lang="fi-FI" sz="1600" dirty="0" err="1"/>
              <a:t>Editgaalassa</a:t>
            </a:r>
            <a:r>
              <a:rPr lang="fi-FI" sz="1600" dirty="0"/>
              <a:t> torstaina 15.5. Ravintola Töölössä Helsingissä. Tekniikan Maailman testijuttu palkittiin Vuoden </a:t>
            </a:r>
            <a:r>
              <a:rPr lang="fi-FI" sz="1600" dirty="0" err="1"/>
              <a:t>aikakausmediajuttuna</a:t>
            </a:r>
            <a:r>
              <a:rPr lang="fi-FI" sz="1600" dirty="0"/>
              <a:t> ja Suomen Kuvalehden kuvatoimittaja Jarmo Wright sai Erikois-</a:t>
            </a:r>
            <a:r>
              <a:rPr lang="fi-FI" sz="1600" dirty="0" err="1"/>
              <a:t>Edit</a:t>
            </a:r>
            <a:r>
              <a:rPr lang="fi-FI" sz="1600" dirty="0"/>
              <a:t>-palkinnon. </a:t>
            </a:r>
            <a:br>
              <a:rPr lang="fi-FI" sz="1600" b="1" dirty="0">
                <a:solidFill>
                  <a:schemeClr val="tx2"/>
                </a:solidFill>
                <a:latin typeface="Neue Haas Unica W1G" panose="020B0504030206020203" pitchFamily="34" charset="0"/>
                <a:cs typeface="Calibri" panose="020F0502020204030204" pitchFamily="34" charset="0"/>
              </a:rPr>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Katso kaikki voittajat</a:t>
            </a:r>
            <a:endParaRPr lang="fi-FI" sz="1600" dirty="0">
              <a:solidFill>
                <a:schemeClr val="tx2"/>
              </a:solidFill>
              <a:latin typeface="Neue Haas Unica W1G" panose="020B0504030206020203"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429000"/>
            <a:ext cx="4473876" cy="2115226"/>
          </a:xfrm>
        </p:spPr>
        <p:txBody>
          <a:bodyPr anchor="ctr">
            <a:noAutofit/>
          </a:bodyPr>
          <a:lstStyle/>
          <a:p>
            <a:pPr marL="0" indent="0">
              <a:buNone/>
            </a:pPr>
            <a:r>
              <a:rPr lang="fi-FI" noProof="0" dirty="0" err="1"/>
              <a:t>MediaGuru</a:t>
            </a:r>
            <a:r>
              <a:rPr lang="fi-FI" noProof="0" dirty="0"/>
              <a:t> on verkossa suoritettava maksuton koulutus, jolla kasvatetaan mediasuunnittelun ja mainonnan ostamisen osaamista. Napakassa webinaarissa kuulet, mitä hyötyä koulutuksesta on </a:t>
            </a:r>
            <a:r>
              <a:rPr lang="fi-FI" noProof="0" dirty="0" err="1"/>
              <a:t>aikkareiden</a:t>
            </a:r>
            <a:r>
              <a:rPr lang="fi-FI" noProof="0" dirty="0"/>
              <a:t> mediamyynnissä työskenteleville.</a:t>
            </a:r>
          </a:p>
          <a:p>
            <a:pPr marL="0" indent="0">
              <a:buNone/>
            </a:pPr>
            <a:r>
              <a:rPr lang="fi-FI" sz="1600" b="1" noProof="0" dirty="0">
                <a:solidFill>
                  <a:schemeClr val="tx2"/>
                </a:solidFill>
                <a:latin typeface="Neue Haas Unica W1G" panose="020B0504030206020203" pitchFamily="34" charset="0"/>
                <a:cs typeface="Calibri" panose="020F0502020204030204" pitchFamily="34" charset="0"/>
                <a:hlinkClick r:id="rId2"/>
              </a:rPr>
              <a:t>Lue lisää</a:t>
            </a:r>
            <a:endParaRPr lang="fi-FI" sz="1600" noProof="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476383"/>
            <a:ext cx="5099196" cy="1635117"/>
          </a:xfrm>
        </p:spPr>
        <p:txBody>
          <a:bodyPr>
            <a:noAutofit/>
          </a:bodyPr>
          <a:lstStyle/>
          <a:p>
            <a:r>
              <a:rPr lang="fi-FI" b="1" noProof="0" dirty="0"/>
              <a:t>Syvennä osaamistasi </a:t>
            </a:r>
            <a:r>
              <a:rPr lang="fi-FI" b="1" noProof="0" dirty="0" err="1"/>
              <a:t>aikakausmediamainonnasta</a:t>
            </a:r>
            <a:r>
              <a:rPr lang="fi-FI" b="1" noProof="0" dirty="0"/>
              <a:t> – maksuton webinaari 18. kesäkuuta</a:t>
            </a:r>
            <a:endParaRPr lang="fi-FI" noProof="0" dirty="0"/>
          </a:p>
        </p:txBody>
      </p:sp>
      <p:sp>
        <p:nvSpPr>
          <p:cNvPr id="6" name="TextBox 5">
            <a:extLst>
              <a:ext uri="{FF2B5EF4-FFF2-40B4-BE49-F238E27FC236}">
                <a16:creationId xmlns:a16="http://schemas.microsoft.com/office/drawing/2014/main" id="{B935078D-6BC8-E776-2741-9C4A52ADFD77}"/>
              </a:ext>
            </a:extLst>
          </p:cNvPr>
          <p:cNvSpPr txBox="1"/>
          <p:nvPr/>
        </p:nvSpPr>
        <p:spPr>
          <a:xfrm rot="5400000">
            <a:off x="11223751" y="5912615"/>
            <a:ext cx="16445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1"/>
                </a:solidFill>
                <a:latin typeface="Neue Haas Unica W1G Light" panose="020B0404030206020203" pitchFamily="34" charset="0"/>
              </a:rPr>
              <a:t>Kuva: Anniina Nissinen</a:t>
            </a:r>
            <a:endParaRPr lang="fi-FI" sz="1000" b="0" i="0" dirty="0">
              <a:solidFill>
                <a:schemeClr val="bg1"/>
              </a:solidFill>
              <a:latin typeface="Neue Haas Unica W1G Light" panose="020B0404030206020203" pitchFamily="34" charset="0"/>
            </a:endParaRPr>
          </a:p>
        </p:txBody>
      </p:sp>
      <p:pic>
        <p:nvPicPr>
          <p:cNvPr id="2050" name="Picture 2">
            <a:extLst>
              <a:ext uri="{FF2B5EF4-FFF2-40B4-BE49-F238E27FC236}">
                <a16:creationId xmlns:a16="http://schemas.microsoft.com/office/drawing/2014/main" id="{FDF1AEB9-73FF-1DEA-B32B-C36C874BC5F8}"/>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42604" r="111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30E254E-AD90-910B-B87C-31CC5E7CB243}"/>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7161" r="380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792515"/>
            <a:ext cx="5112325" cy="1992086"/>
          </a:xfrm>
        </p:spPr>
        <p:txBody>
          <a:bodyPr>
            <a:noAutofit/>
          </a:bodyPr>
          <a:lstStyle/>
          <a:p>
            <a:r>
              <a:rPr lang="fi-FI" sz="3000" noProof="0" dirty="0">
                <a:solidFill>
                  <a:schemeClr val="accent1"/>
                </a:solidFill>
              </a:rPr>
              <a:t>Huhtikuun parhaissa mainoksissa fiilistellään luontoa ja pohjoismaista </a:t>
            </a:r>
            <a:r>
              <a:rPr lang="fi-FI" sz="3000" noProof="0" dirty="0" err="1">
                <a:solidFill>
                  <a:schemeClr val="accent1"/>
                </a:solidFill>
              </a:rPr>
              <a:t>designia</a:t>
            </a:r>
            <a:endParaRPr lang="fi-FI" sz="3000" noProof="0" dirty="0">
              <a:solidFill>
                <a:schemeClr val="accent1"/>
              </a:solidFill>
            </a:endParaRP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581401"/>
            <a:ext cx="4797425" cy="2164319"/>
          </a:xfrm>
        </p:spPr>
        <p:txBody>
          <a:bodyPr anchor="ctr">
            <a:noAutofit/>
          </a:bodyPr>
          <a:lstStyle/>
          <a:p>
            <a:pPr marL="0" indent="0">
              <a:buNone/>
            </a:pPr>
            <a:r>
              <a:rPr lang="fi-FI" sz="1600" dirty="0"/>
              <a:t>Kuukauden </a:t>
            </a:r>
            <a:r>
              <a:rPr lang="fi-FI" sz="1600" dirty="0" err="1"/>
              <a:t>aikkarimainos</a:t>
            </a:r>
            <a:r>
              <a:rPr lang="fi-FI" sz="1600" dirty="0"/>
              <a:t> -kisassa parhaita mainoksia tekivät Ikea, Arabia ja Partioaitta.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4"/>
              </a:rPr>
              <a:t>Lue lisää</a:t>
            </a:r>
            <a:endParaRPr lang="fi-FI" sz="1600" dirty="0">
              <a:solidFill>
                <a:schemeClr val="tx2"/>
              </a:solidFill>
              <a:latin typeface="Neue Haas Unica W1G" panose="020B0504030206020203" pitchFamily="34" charset="0"/>
            </a:endParaRPr>
          </a:p>
        </p:txBody>
      </p:sp>
      <p:sp>
        <p:nvSpPr>
          <p:cNvPr id="3" name="TextBox 2">
            <a:extLst>
              <a:ext uri="{FF2B5EF4-FFF2-40B4-BE49-F238E27FC236}">
                <a16:creationId xmlns:a16="http://schemas.microsoft.com/office/drawing/2014/main" id="{BC04D50D-E940-78FD-45DC-4893A2AFFE5D}"/>
              </a:ext>
            </a:extLst>
          </p:cNvPr>
          <p:cNvSpPr txBox="1"/>
          <p:nvPr/>
        </p:nvSpPr>
        <p:spPr>
          <a:xfrm rot="16200000">
            <a:off x="-740842" y="5820831"/>
            <a:ext cx="182811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6"/>
                </a:solidFill>
                <a:latin typeface="Neue Haas Unica W1G Light" panose="020B0404030206020203" pitchFamily="34" charset="0"/>
              </a:rPr>
              <a:t>Kuva: Anniina Nissinen</a:t>
            </a:r>
            <a:endParaRPr lang="fi-FI" sz="1000" b="0" i="0" dirty="0">
              <a:solidFill>
                <a:schemeClr val="accent6"/>
              </a:solidFill>
              <a:latin typeface="Neue Haas Unica W1G Light" panose="020B0404030206020203" pitchFamily="34" charset="0"/>
            </a:endParaRPr>
          </a:p>
        </p:txBody>
      </p:sp>
    </p:spTree>
    <p:extLst>
      <p:ext uri="{BB962C8B-B14F-4D97-AF65-F5344CB8AC3E}">
        <p14:creationId xmlns:p14="http://schemas.microsoft.com/office/powerpoint/2010/main" val="2901849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huhtikuu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huhtikuussa</a:t>
            </a:r>
          </a:p>
          <a:p>
            <a:br>
              <a:rPr lang="fi-FI" sz="1000" dirty="0">
                <a:solidFill>
                  <a:schemeClr val="bg2"/>
                </a:solidFill>
              </a:rPr>
            </a:br>
            <a:r>
              <a:rPr lang="fi-FI" dirty="0">
                <a:solidFill>
                  <a:schemeClr val="bg2"/>
                </a:solidFill>
                <a:latin typeface="Neue Haas Unica W1G" panose="020B0504030206020203" pitchFamily="34" charset="0"/>
              </a:rPr>
              <a:t>Kaikki kanavat	+ 37 428</a:t>
            </a:r>
          </a:p>
          <a:p>
            <a:r>
              <a:rPr lang="fi-FI" dirty="0">
                <a:solidFill>
                  <a:schemeClr val="bg2"/>
                </a:solidFill>
                <a:latin typeface="Neue Haas Unica W1G" panose="020B0504030206020203" pitchFamily="34" charset="0"/>
              </a:rPr>
              <a:t>Facebook  	+ 23 238</a:t>
            </a:r>
          </a:p>
          <a:p>
            <a:r>
              <a:rPr lang="fi-FI" dirty="0">
                <a:solidFill>
                  <a:schemeClr val="bg2"/>
                </a:solidFill>
                <a:latin typeface="Neue Haas Unica W1G" panose="020B0504030206020203" pitchFamily="34" charset="0"/>
              </a:rPr>
              <a:t>Instagram  	+ 7 888</a:t>
            </a:r>
          </a:p>
          <a:p>
            <a:r>
              <a:rPr lang="fi-FI" dirty="0">
                <a:solidFill>
                  <a:schemeClr val="bg2"/>
                </a:solidFill>
                <a:latin typeface="Neue Haas Unica W1G" panose="020B0504030206020203" pitchFamily="34" charset="0"/>
              </a:rPr>
              <a:t>X  		– 1 117</a:t>
            </a:r>
          </a:p>
          <a:p>
            <a:r>
              <a:rPr lang="fi-FI" dirty="0">
                <a:solidFill>
                  <a:schemeClr val="bg2"/>
                </a:solidFill>
                <a:latin typeface="Neue Haas Unica W1G" panose="020B0504030206020203" pitchFamily="34" charset="0"/>
              </a:rPr>
              <a:t>YouTube		+ 617</a:t>
            </a:r>
          </a:p>
          <a:p>
            <a:r>
              <a:rPr lang="fi-FI" dirty="0">
                <a:solidFill>
                  <a:schemeClr val="bg2"/>
                </a:solidFill>
                <a:latin typeface="Neue Haas Unica W1G" panose="020B0504030206020203" pitchFamily="34" charset="0"/>
              </a:rPr>
              <a:t>TikTok  		+ 5 089</a:t>
            </a:r>
          </a:p>
          <a:p>
            <a:r>
              <a:rPr lang="fi-FI" dirty="0">
                <a:solidFill>
                  <a:schemeClr val="bg2"/>
                </a:solidFill>
                <a:latin typeface="Neue Haas Unica W1G" panose="020B0504030206020203" pitchFamily="34" charset="0"/>
              </a:rPr>
              <a:t>LinkedIn  		+ 854</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+ 859</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620992117"/>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huhtikuu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175169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huhtikuu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27 910</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105250141"/>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784282179"/>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4/2024 – 4/2025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486831922"/>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4/2024 – 4/2025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90443741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4/2024 – 4/2025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1824-3573-4170-BB97-352BE88B69B2}">
  <ds:schemaRefs>
    <ds:schemaRef ds:uri="http://www.w3.org/XML/1998/namespace"/>
    <ds:schemaRef ds:uri="http://schemas.microsoft.com/office/2006/documentManagement/types"/>
    <ds:schemaRef ds:uri="http://schemas.openxmlformats.org/package/2006/metadata/core-properties"/>
    <ds:schemaRef ds:uri="http://purl.org/dc/elements/1.1/"/>
    <ds:schemaRef ds:uri="b8458977-e6f2-40e9-9621-96f4298c6bbe"/>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16589</TotalTime>
  <Words>2740</Words>
  <Application>Microsoft Macintosh PowerPoint</Application>
  <PresentationFormat>Widescreen</PresentationFormat>
  <Paragraphs>812</Paragraphs>
  <Slides>39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Neue Haas Unica Pro</vt:lpstr>
      <vt:lpstr>Clattering</vt:lpstr>
      <vt:lpstr>Neue Haas Unica W1G</vt:lpstr>
      <vt:lpstr>Canela Medium</vt:lpstr>
      <vt:lpstr>Neue Haas Unica W1G Medium</vt:lpstr>
      <vt:lpstr>Neue Haas Unica W1G Light</vt:lpstr>
      <vt:lpstr>Office Theme</vt:lpstr>
      <vt:lpstr>PowerPoint Presentation</vt:lpstr>
      <vt:lpstr>Seiska oli huhtikuun suurin kasvaja</vt:lpstr>
      <vt:lpstr>Aikakausmedioiden someyleisö / huhtikuu 2025</vt:lpstr>
      <vt:lpstr>Aikakausmedioiden seuraajamäärä / huhtikuu 2025</vt:lpstr>
      <vt:lpstr>Aikakausmedioiden sometilien määrä / huhtikuu 2025</vt:lpstr>
      <vt:lpstr>Yleisön keskimääräinen koko /  huhtikuu 2025</vt:lpstr>
      <vt:lpstr>Yleisömäärä kaikissa somekanavissa  4/2024 – 4/2025</vt:lpstr>
      <vt:lpstr>Yleisömäärä Facebookissa  4/2024 – 4/2025</vt:lpstr>
      <vt:lpstr>Yleisömäärä Instagramissa  4/2024 – 4/2025</vt:lpstr>
      <vt:lpstr>Yleisömäärä X:ssä  4/2024 – 4/2025</vt:lpstr>
      <vt:lpstr>Yleisömäärä YouTubessa  4/2024 – 4/2025</vt:lpstr>
      <vt:lpstr>Yleisömäärä TikTokissa  4/2024 – 4/2025</vt:lpstr>
      <vt:lpstr>Yleisömäärä LinkedInissa  4/2024 – 4/2025</vt:lpstr>
      <vt:lpstr>Yleisömäärä Threadsissa  4/2024 – 4/2025</vt:lpstr>
      <vt:lpstr>Somen suurimmat</vt:lpstr>
      <vt:lpstr>Eniten seuraajia kaikissa kanavissa TOP 20 / huhtikuu 2025</vt:lpstr>
      <vt:lpstr>Eniten seuraajia Facebookissa TOP 20 / huhtikuu 2025</vt:lpstr>
      <vt:lpstr>Eniten seuraajia Instagramissa TOP 20 / huhtikuu 2025</vt:lpstr>
      <vt:lpstr>Eniten seuraajia X:ssä TOP 20 / huhtikuu 2025</vt:lpstr>
      <vt:lpstr>Eniten seuraajia YouTubessa ja TikTokissa TOP 10 /  huhtikuu 2025</vt:lpstr>
      <vt:lpstr>Eniten seuraajia LinkedInissa ja Threadsissa  TOP 10 /  huhtikuu 2025</vt:lpstr>
      <vt:lpstr>Eniten yleisöään  kasvattaneet</vt:lpstr>
      <vt:lpstr>Eniten uusia seuraajia kaikissa kanavissa TOP 20 / huhtikuu 2025</vt:lpstr>
      <vt:lpstr>Eniten uusia seuraajia Facebookissa TOP 10 / huhtikuu 2025</vt:lpstr>
      <vt:lpstr>Eniten uusia seuraajia Instagramissa TOP 10 / huhtikuu 2025</vt:lpstr>
      <vt:lpstr>Eniten uusia seuraajia X:ssä TOP 5 / huhtikuu 2025</vt:lpstr>
      <vt:lpstr>Eniten uusia seuraajia Youtubessa TOP 10 / huhtikuu 2025</vt:lpstr>
      <vt:lpstr>Eniten uusia seuraajia Tiktokissa TOP 10 / huhtikuu 2025</vt:lpstr>
      <vt:lpstr>Eniten uusia seuraajia Threadsissa  TOP 5 / huhtikuu 2025</vt:lpstr>
      <vt:lpstr>Eniten uusia seuraajia Linkedinissa TOP 5 / huhtikuu 2025</vt:lpstr>
      <vt:lpstr>Seuratut mediat</vt:lpstr>
      <vt:lpstr>Seurannassa olleet mediat (189 kpl) / huhtikuu 2025</vt:lpstr>
      <vt:lpstr>Seurannassa olleet mediat (189 kpl) / huhtikuu 2025</vt:lpstr>
      <vt:lpstr>Ajankohtaista  aikakausmedioista</vt:lpstr>
      <vt:lpstr>Aikakausmedia-alan parhaat palkittiin Editgaalassa – Suomen Kuvalehdelle tuplavoitto!</vt:lpstr>
      <vt:lpstr>Syvennä osaamistasi aikakausmediamainonnasta – maksuton webinaari 18. kesäkuuta</vt:lpstr>
      <vt:lpstr>Huhtikuun parhaissa mainoksissa fiilistellään luontoa ja pohjoismaista designia</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728</cp:revision>
  <dcterms:created xsi:type="dcterms:W3CDTF">2021-01-05T09:04:45Z</dcterms:created>
  <dcterms:modified xsi:type="dcterms:W3CDTF">2025-06-04T10:45:50Z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