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6" r:id="rId32"/>
    <p:sldId id="1224" r:id="rId33"/>
    <p:sldId id="1227" r:id="rId34"/>
    <p:sldId id="1228" r:id="rId35"/>
    <p:sldId id="1229" r:id="rId36"/>
    <p:sldId id="275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nela Medium" pitchFamily="2" charset="77"/>
      <p:regular r:id="rId44"/>
    </p:embeddedFont>
    <p:embeddedFont>
      <p:font typeface="Clattering" pitchFamily="2" charset="0"/>
      <p:regular r:id="rId45"/>
    </p:embeddedFont>
    <p:embeddedFont>
      <p:font typeface="Neue Haas Unica W1G" panose="020B0504030206020203" pitchFamily="34" charset="0"/>
      <p:regular r:id="rId46"/>
      <p:bold r:id="rId47"/>
      <p:italic r:id="rId48"/>
      <p:boldItalic r:id="rId49"/>
    </p:embeddedFont>
    <p:embeddedFont>
      <p:font typeface="Neue Haas Unica W1G Light" panose="020B0404030206020203" pitchFamily="34" charset="0"/>
      <p:regular r:id="rId50"/>
      <p:italic r:id="rId51"/>
    </p:embeddedFont>
    <p:embeddedFont>
      <p:font typeface="Neue Haas Unica W1G Medium" panose="020B0504030206020203" pitchFamily="34" charset="0"/>
      <p:regular r:id="rId52"/>
      <p:italic r:id="rId5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6327"/>
  </p:normalViewPr>
  <p:slideViewPr>
    <p:cSldViewPr snapToGrid="0" snapToObjects="1">
      <p:cViewPr varScale="1">
        <p:scale>
          <a:sx n="103" d="100"/>
          <a:sy n="103" d="100"/>
        </p:scale>
        <p:origin x="17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2 216 578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2216578</c:v>
                </c:pt>
                <c:pt idx="1">
                  <c:v>1489532</c:v>
                </c:pt>
                <c:pt idx="2">
                  <c:v>668652</c:v>
                </c:pt>
                <c:pt idx="3">
                  <c:v>149941</c:v>
                </c:pt>
                <c:pt idx="4">
                  <c:v>83291</c:v>
                </c:pt>
                <c:pt idx="5">
                  <c:v>10236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73779</c:v>
                </c:pt>
                <c:pt idx="1">
                  <c:v>74594</c:v>
                </c:pt>
                <c:pt idx="2">
                  <c:v>75592</c:v>
                </c:pt>
                <c:pt idx="3">
                  <c:v>76524</c:v>
                </c:pt>
                <c:pt idx="4">
                  <c:v>77282</c:v>
                </c:pt>
                <c:pt idx="5">
                  <c:v>78008</c:v>
                </c:pt>
                <c:pt idx="6">
                  <c:v>78632</c:v>
                </c:pt>
                <c:pt idx="7">
                  <c:v>79180</c:v>
                </c:pt>
                <c:pt idx="8">
                  <c:v>79880</c:v>
                </c:pt>
                <c:pt idx="9">
                  <c:v>80620</c:v>
                </c:pt>
                <c:pt idx="10">
                  <c:v>81754</c:v>
                </c:pt>
                <c:pt idx="11">
                  <c:v>82617</c:v>
                </c:pt>
                <c:pt idx="12">
                  <c:v>83291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2 216 578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4618230</c:v>
                </c:pt>
                <c:pt idx="1">
                  <c:v>2216578</c:v>
                </c:pt>
                <c:pt idx="2">
                  <c:v>1489532</c:v>
                </c:pt>
                <c:pt idx="3">
                  <c:v>668652</c:v>
                </c:pt>
                <c:pt idx="4">
                  <c:v>149941</c:v>
                </c:pt>
                <c:pt idx="5">
                  <c:v>83291</c:v>
                </c:pt>
                <c:pt idx="6">
                  <c:v>10236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190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565</c:v>
                </c:pt>
                <c:pt idx="1">
                  <c:v>190</c:v>
                </c:pt>
                <c:pt idx="2">
                  <c:v>138</c:v>
                </c:pt>
                <c:pt idx="3">
                  <c:v>111</c:v>
                </c:pt>
                <c:pt idx="4">
                  <c:v>86</c:v>
                </c:pt>
                <c:pt idx="5">
                  <c:v>32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11 666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21380.694444444445</c:v>
                </c:pt>
                <c:pt idx="1">
                  <c:v>11666.2</c:v>
                </c:pt>
                <c:pt idx="2">
                  <c:v>10793.710144927536</c:v>
                </c:pt>
                <c:pt idx="3">
                  <c:v>6023.8918918918916</c:v>
                </c:pt>
                <c:pt idx="4">
                  <c:v>2602.84375</c:v>
                </c:pt>
                <c:pt idx="5">
                  <c:v>1743.5</c:v>
                </c:pt>
                <c:pt idx="6">
                  <c:v>1279.5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8.8724674108115881E-2"/>
          <c:w val="0.71851782114192253"/>
          <c:h val="0.67203242456141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4385055</c:v>
                </c:pt>
                <c:pt idx="1">
                  <c:v>4363999</c:v>
                </c:pt>
                <c:pt idx="2">
                  <c:v>4405271</c:v>
                </c:pt>
                <c:pt idx="3">
                  <c:v>4435099</c:v>
                </c:pt>
                <c:pt idx="4">
                  <c:v>4346607</c:v>
                </c:pt>
                <c:pt idx="5">
                  <c:v>4357286</c:v>
                </c:pt>
                <c:pt idx="6">
                  <c:v>4376878</c:v>
                </c:pt>
                <c:pt idx="7">
                  <c:v>4392223</c:v>
                </c:pt>
                <c:pt idx="8">
                  <c:v>4411380</c:v>
                </c:pt>
                <c:pt idx="9">
                  <c:v>4436519</c:v>
                </c:pt>
                <c:pt idx="10">
                  <c:v>4469030</c:v>
                </c:pt>
                <c:pt idx="11">
                  <c:v>4497902</c:v>
                </c:pt>
                <c:pt idx="12">
                  <c:v>4618230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7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1325516907172087"/>
          <c:w val="0.71851785572258009"/>
          <c:h val="0.6622257776683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2215133</c:v>
                </c:pt>
                <c:pt idx="1">
                  <c:v>2192165</c:v>
                </c:pt>
                <c:pt idx="2">
                  <c:v>2207376</c:v>
                </c:pt>
                <c:pt idx="3">
                  <c:v>2215491</c:v>
                </c:pt>
                <c:pt idx="4">
                  <c:v>2164455</c:v>
                </c:pt>
                <c:pt idx="5">
                  <c:v>2161613</c:v>
                </c:pt>
                <c:pt idx="6">
                  <c:v>2172052</c:v>
                </c:pt>
                <c:pt idx="7">
                  <c:v>2180120</c:v>
                </c:pt>
                <c:pt idx="8">
                  <c:v>2186971</c:v>
                </c:pt>
                <c:pt idx="9">
                  <c:v>2197430</c:v>
                </c:pt>
                <c:pt idx="10">
                  <c:v>2203880</c:v>
                </c:pt>
                <c:pt idx="11">
                  <c:v>2209489</c:v>
                </c:pt>
                <c:pt idx="12">
                  <c:v>2216578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1301423</c:v>
                </c:pt>
                <c:pt idx="1">
                  <c:v>1304474</c:v>
                </c:pt>
                <c:pt idx="2">
                  <c:v>1324285</c:v>
                </c:pt>
                <c:pt idx="3">
                  <c:v>1341298</c:v>
                </c:pt>
                <c:pt idx="4">
                  <c:v>1325760</c:v>
                </c:pt>
                <c:pt idx="5">
                  <c:v>1336368</c:v>
                </c:pt>
                <c:pt idx="6">
                  <c:v>1342820</c:v>
                </c:pt>
                <c:pt idx="7">
                  <c:v>1349709</c:v>
                </c:pt>
                <c:pt idx="8">
                  <c:v>1358389</c:v>
                </c:pt>
                <c:pt idx="9">
                  <c:v>1370500</c:v>
                </c:pt>
                <c:pt idx="10">
                  <c:v>1385603</c:v>
                </c:pt>
                <c:pt idx="11">
                  <c:v>1401602</c:v>
                </c:pt>
                <c:pt idx="12">
                  <c:v>1489532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5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658259</c:v>
                </c:pt>
                <c:pt idx="1">
                  <c:v>656284</c:v>
                </c:pt>
                <c:pt idx="2">
                  <c:v>659976</c:v>
                </c:pt>
                <c:pt idx="3">
                  <c:v>662019</c:v>
                </c:pt>
                <c:pt idx="4">
                  <c:v>657638</c:v>
                </c:pt>
                <c:pt idx="5">
                  <c:v>653641</c:v>
                </c:pt>
                <c:pt idx="6">
                  <c:v>654693</c:v>
                </c:pt>
                <c:pt idx="7">
                  <c:v>653198</c:v>
                </c:pt>
                <c:pt idx="8">
                  <c:v>655051</c:v>
                </c:pt>
                <c:pt idx="9">
                  <c:v>655511</c:v>
                </c:pt>
                <c:pt idx="10">
                  <c:v>657362</c:v>
                </c:pt>
                <c:pt idx="11">
                  <c:v>661174</c:v>
                </c:pt>
                <c:pt idx="12">
                  <c:v>668652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136461</c:v>
                </c:pt>
                <c:pt idx="1">
                  <c:v>136482</c:v>
                </c:pt>
                <c:pt idx="2">
                  <c:v>138042</c:v>
                </c:pt>
                <c:pt idx="3">
                  <c:v>139767</c:v>
                </c:pt>
                <c:pt idx="4">
                  <c:v>121472</c:v>
                </c:pt>
                <c:pt idx="5">
                  <c:v>122714</c:v>
                </c:pt>
                <c:pt idx="6">
                  <c:v>123724</c:v>
                </c:pt>
                <c:pt idx="7">
                  <c:v>125056</c:v>
                </c:pt>
                <c:pt idx="8">
                  <c:v>126116</c:v>
                </c:pt>
                <c:pt idx="9">
                  <c:v>127194</c:v>
                </c:pt>
                <c:pt idx="10">
                  <c:v>133025</c:v>
                </c:pt>
                <c:pt idx="11">
                  <c:v>134009</c:v>
                </c:pt>
                <c:pt idx="12">
                  <c:v>149941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4 618 230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14.2.2022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14.2.2022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ikakausmedia.fi/ajankohtaista/artikkelit/2022/ennakkotilaa-vuoden-aikkarimainokset-2021-maksutta-nyt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tunne-tekijat/hyyppa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ditkilpailu.fi/kansi21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Tammikuu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1/2021 – 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15455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1/2021 – 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36413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1/2021 – 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74722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892268111"/>
              </p:ext>
            </p:extLst>
          </p:nvPr>
        </p:nvGraphicFramePr>
        <p:xfrm>
          <a:off x="1158466" y="1410789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231 409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223 593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209 262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181 167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172 939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162 200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159 884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120 587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117 288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104 226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093996"/>
              </p:ext>
            </p:extLst>
          </p:nvPr>
        </p:nvGraphicFramePr>
        <p:xfrm>
          <a:off x="6344421" y="1410790"/>
          <a:ext cx="4785132" cy="4454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101 911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94 935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83 868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75 653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70 714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70 475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69 150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UUSI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67 863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67 698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57 514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3531711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143 494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98 747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88 587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81 624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66 898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55 610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51 540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50 029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41 209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46660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40 381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37 225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37 128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36 266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36 115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32 589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30 996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3904502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100 868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75 592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65 152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64 561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58 250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UUSI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55 925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55 898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52 488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44 985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41 852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205749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38 728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38 216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35 724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34 281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27 985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27 578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27 545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26 143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4957128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182 492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134 633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49 032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19 599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14 581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10 801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74947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8 931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8 663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7 422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6 625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5 588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4 849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1924353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10 900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19595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26 339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15 068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8 082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6 212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5 331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4 618 230</a:t>
            </a:r>
            <a:r>
              <a:rPr lang="en-FI" sz="1600" dirty="0"/>
              <a:t> </a:t>
            </a:r>
            <a:r>
              <a:rPr lang="fi-FI" sz="1600" dirty="0"/>
              <a:t>seuraajaa kaikissa </a:t>
            </a:r>
            <a:r>
              <a:rPr lang="fi-FI" sz="1600" dirty="0" err="1"/>
              <a:t>somekanavissa</a:t>
            </a:r>
            <a:r>
              <a:rPr lang="fi-FI" sz="1600" dirty="0"/>
              <a:t> yhteensä.</a:t>
            </a:r>
          </a:p>
          <a:p>
            <a:pPr fontAlgn="b"/>
            <a:r>
              <a:rPr lang="fi-FI" sz="1600" dirty="0"/>
              <a:t>Uusia seuraajia +120 328 kappaletta.</a:t>
            </a:r>
          </a:p>
          <a:p>
            <a:pPr fontAlgn="b"/>
            <a:r>
              <a:rPr lang="fi-FI" sz="1600" dirty="0"/>
              <a:t>Seurantaan lisättiin runsaasti uusia kanavia. Suurin osa uusista oli YouTube-kanavia. Uusien kanavien vaikutus seuraajamäärään oli +95 297 kappaletta. </a:t>
            </a:r>
          </a:p>
          <a:p>
            <a:pPr fontAlgn="b"/>
            <a:r>
              <a:rPr lang="fi-FI" sz="1600" dirty="0"/>
              <a:t>Eniten yleisöään kasvattivat Meillä kotona</a:t>
            </a:r>
            <a:r>
              <a:rPr lang="en-FI" sz="1600" dirty="0"/>
              <a:t> (+</a:t>
            </a:r>
            <a:r>
              <a:rPr lang="fi-FI" sz="1600" dirty="0"/>
              <a:t>1 840), Suomen Kuvalehti</a:t>
            </a:r>
            <a:r>
              <a:rPr lang="en-FI" sz="1600" dirty="0"/>
              <a:t> (+</a:t>
            </a:r>
            <a:r>
              <a:rPr lang="fi-FI" sz="1600" dirty="0"/>
              <a:t>1 775) ja Kotiliesi (+1596).</a:t>
            </a:r>
            <a:endParaRPr lang="en-FI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Tammikuun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1302393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1 840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262978"/>
              </p:ext>
            </p:extLst>
          </p:nvPr>
        </p:nvGraphicFramePr>
        <p:xfrm>
          <a:off x="6344421" y="1410790"/>
          <a:ext cx="4785132" cy="45959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81414086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12016530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tammikuu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08704383"/>
              </p:ext>
            </p:extLst>
          </p:nvPr>
        </p:nvGraphicFramePr>
        <p:xfrm>
          <a:off x="3703434" y="1410788"/>
          <a:ext cx="4785132" cy="43548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589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5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16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tammikuu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Gluteeniton Keittiö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16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tammikuu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tammikuu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+95 297 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Enertec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: Twitter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Erä: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Fashion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 Finland: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srgbClr val="002649"/>
                </a:solidFill>
              </a:rPr>
              <a:t>Gti</a:t>
            </a:r>
            <a:r>
              <a:rPr lang="fi-FI" sz="1600" dirty="0">
                <a:solidFill>
                  <a:srgbClr val="002649"/>
                </a:solidFill>
              </a:rPr>
              <a:t>-Magazine: Twitter,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Hymy: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Kehittyvä kauppa: Instagram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Kodin Pellervo: Instagram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Kotimaa: Twitter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K-R</a:t>
            </a:r>
            <a:r>
              <a:rPr lang="fi-FI" sz="1600" dirty="0" err="1">
                <a:solidFill>
                  <a:srgbClr val="002649"/>
                </a:solidFill>
              </a:rPr>
              <a:t>uoka</a:t>
            </a:r>
            <a:r>
              <a:rPr lang="fi-FI" sz="1600" dirty="0">
                <a:solidFill>
                  <a:srgbClr val="002649"/>
                </a:solidFill>
              </a:rPr>
              <a:t>: Instagram, </a:t>
            </a:r>
            <a:r>
              <a:rPr lang="fi-FI" sz="1600" dirty="0" err="1">
                <a:solidFill>
                  <a:srgbClr val="002649"/>
                </a:solidFill>
              </a:rPr>
              <a:t>Youtube</a:t>
            </a:r>
            <a:endParaRPr lang="fi-FI" sz="1600" dirty="0">
              <a:solidFill>
                <a:srgbClr val="002649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Metsästäjä: YouTube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 Light" panose="020B0404030206020203" pitchFamily="34" charset="0"/>
              <a:ea typeface="+mn-ea"/>
              <a:cs typeface="+mn-cs"/>
            </a:endParaRP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17094" y="2384854"/>
            <a:ext cx="4926930" cy="351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Oma PIHA: YouTube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Opettaja: Facebook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Pirkka: Instagram, YouTube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Sosiaalivakuutus: Twitter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Suomen Hammaslääkärilehti: YouTube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 err="1">
                <a:solidFill>
                  <a:srgbClr val="002649"/>
                </a:solidFill>
              </a:rPr>
              <a:t>SuomiViihde</a:t>
            </a:r>
            <a:r>
              <a:rPr lang="fi-FI" sz="1600" dirty="0">
                <a:solidFill>
                  <a:srgbClr val="002649"/>
                </a:solidFill>
              </a:rPr>
              <a:t>: YouTube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TAITO: YouTube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Ulkopolitiikka: Instagram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Ultra: YouTube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fi-FI" sz="1600" dirty="0">
                <a:solidFill>
                  <a:srgbClr val="002649"/>
                </a:solidFill>
              </a:rPr>
              <a:t>Vapaa-ajan Kalastaja: YouTube</a:t>
            </a:r>
            <a:endParaRPr lang="fi-FI" sz="1600" i="1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/>
              <a:t>Seurantaan lisätyt ja siitä poistuneet kanavat / </a:t>
            </a:r>
            <a:br>
              <a:rPr lang="en-FI" sz="3400" dirty="0"/>
            </a:br>
            <a:r>
              <a:rPr lang="fi-FI" sz="3400" dirty="0"/>
              <a:t>tammikuu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9197" y="1700857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Poistetut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0 seuraajaa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–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600" dirty="0">
              <a:solidFill>
                <a:srgbClr val="002649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CC17D4B-A269-0E4E-8086-C0728CD6205C}"/>
              </a:ext>
            </a:extLst>
          </p:cNvPr>
          <p:cNvSpPr txBox="1">
            <a:spLocks/>
          </p:cNvSpPr>
          <p:nvPr/>
        </p:nvSpPr>
        <p:spPr>
          <a:xfrm>
            <a:off x="6183309" y="1780370"/>
            <a:ext cx="4926930" cy="38352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None/>
              <a:defRPr sz="2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7045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tammikuu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+2,6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0,1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0962826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127" y="2687782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Millaista mainontaa nähtiin aikakauslehdissä vuonna 2021? Jos aihe kiinnostaa, ennakkotilaa maksuton Vuoden aikkarimainokset -julkaisu viimeistään 15.2.!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3" name="Picture Placeholder 12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85286EF2-E3B1-3F44-BF09-3612749F8C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12120" t="6987" r="19143" b="6987"/>
          <a:stretch/>
        </p:blipFill>
        <p:spPr>
          <a:xfrm>
            <a:off x="4779818" y="0"/>
            <a:ext cx="7412182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14" y="825499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Ennakkotilaa Vuoden aikkarimainokset 2021!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3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49233"/>
            <a:ext cx="4604947" cy="2070338"/>
          </a:xfrm>
        </p:spPr>
        <p:txBody>
          <a:bodyPr>
            <a:noAutofit/>
          </a:bodyPr>
          <a:lstStyle/>
          <a:p>
            <a:r>
              <a:rPr lang="fi-FI" sz="3200" b="1" dirty="0"/>
              <a:t>70-vuotias Aku Ankka vaalii nyt yhdenvertaisuutta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919571"/>
            <a:ext cx="4799012" cy="308186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Aku Ankka on lehti, joka kiinnostaa lukijoita sukupolvesta toiseen. Päätoimittaja Aki Hyypän mukaan suosion salaisuuksia ovat tarkkaan mietitty kieli ja ajan hermolla pysyttely. Parhaimmillaan sarjakuva tarjoaa oivalluksia elämästä.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5F9ECF8F-4E70-4447-B8B4-935934C107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4327" b="43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127" y="2687782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Arvomme äänestäneiden kesken 600 euron lahjakortin Tikettiin sekä vapaavalintaisen aikakauslehden vuositilauksen.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Äänestämään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14" y="825499"/>
            <a:ext cx="5131522" cy="186228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Äänestä suosikkiasi </a:t>
            </a:r>
            <a:br>
              <a:rPr lang="fi-FI" sz="3200" b="1" dirty="0">
                <a:solidFill>
                  <a:schemeClr val="accent1"/>
                </a:solidFill>
              </a:rPr>
            </a:br>
            <a:r>
              <a:rPr lang="fi-FI" sz="3200" b="1" dirty="0">
                <a:solidFill>
                  <a:schemeClr val="accent1"/>
                </a:solidFill>
              </a:rPr>
              <a:t>viime vuoden </a:t>
            </a:r>
            <a:r>
              <a:rPr lang="fi-FI" sz="3200" b="1" dirty="0" err="1">
                <a:solidFill>
                  <a:schemeClr val="accent1"/>
                </a:solidFill>
              </a:rPr>
              <a:t>aikkarikansista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3" name="Picture 2" descr="A picture containing text, bunch, covered, different&#10;&#10;Description automatically generated">
            <a:extLst>
              <a:ext uri="{FF2B5EF4-FFF2-40B4-BE49-F238E27FC236}">
                <a16:creationId xmlns:a16="http://schemas.microsoft.com/office/drawing/2014/main" id="{0B7235B0-CF4B-DB43-9BFC-04641803B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19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tammikuu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tammikuussa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120 328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+7 089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+87 930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+7 478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15 932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+674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+1 225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987218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tammikuu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216 aikakausmediaa, joilla oli käytössään yhteensä 565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887602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tammikuu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21 381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844493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1/2021 – 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2947339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1/2021 – 1/2022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033376"/>
              </p:ext>
            </p:extLst>
          </p:nvPr>
        </p:nvGraphicFramePr>
        <p:xfrm>
          <a:off x="712694" y="1988881"/>
          <a:ext cx="10515600" cy="416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1/2021 – 1/2022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68901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3996</TotalTime>
  <Words>2237</Words>
  <Application>Microsoft Macintosh PowerPoint</Application>
  <PresentationFormat>Widescreen</PresentationFormat>
  <Paragraphs>702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Clattering</vt:lpstr>
      <vt:lpstr>Neue Haas Unica W1G</vt:lpstr>
      <vt:lpstr>Canela Medium</vt:lpstr>
      <vt:lpstr>Calibri</vt:lpstr>
      <vt:lpstr>Neue Haas Unica W1G Light</vt:lpstr>
      <vt:lpstr>Arial</vt:lpstr>
      <vt:lpstr>Neue Haas Unica W1G Medium</vt:lpstr>
      <vt:lpstr>Office Theme</vt:lpstr>
      <vt:lpstr>Aikakausmediat somessa</vt:lpstr>
      <vt:lpstr>Tammikuun oleelliset</vt:lpstr>
      <vt:lpstr>Aikakausmedioiden someyleisö / tammikuu 2022</vt:lpstr>
      <vt:lpstr>Aikakausmedioiden seuraajamäärä / tammikuu 2022</vt:lpstr>
      <vt:lpstr>Aikakausmedioiden somekanavien määrä / tammikuu 2022</vt:lpstr>
      <vt:lpstr>Yleisön keskimääräinen koko /  tammikuu 2022</vt:lpstr>
      <vt:lpstr>Yleisömäärän kehitys kaikissa seuratuissa kanavissa 1/2021 – 1/2022</vt:lpstr>
      <vt:lpstr>Yleisömäärän kehitys Facebookissa 1/2021 – 1/2022</vt:lpstr>
      <vt:lpstr>Yleisömäärän kehitys Instagramissa 1/2021 – 1/2022</vt:lpstr>
      <vt:lpstr>Yleisömäärän kehitys Twitterissä 1/2021 – 1/2022</vt:lpstr>
      <vt:lpstr>Yleisömäärän kehitys YouTubessa 1/2021 – 1/2022</vt:lpstr>
      <vt:lpstr>Yleisömäärän kehitys Pinterestissä 1/2021 – 1/2022</vt:lpstr>
      <vt:lpstr>Somen suurimmat</vt:lpstr>
      <vt:lpstr>Eniten seuraajia kaikissa kanavissa TOP 20 / tammikuu 2022</vt:lpstr>
      <vt:lpstr>Eniten seuraajia Facebookissa TOP 20 / tammikuu 2022</vt:lpstr>
      <vt:lpstr>Eniten seuraajia Instagramissa TOP 20 / tammikuu 2022</vt:lpstr>
      <vt:lpstr>Eniten seuraajia Twitterissä TOP 20 / tammikuu 2022</vt:lpstr>
      <vt:lpstr>Eniten seuraajia YouTubessa ja Pinterestissä TOP 10 /  tammikuu 2022</vt:lpstr>
      <vt:lpstr>Eniten yleisöään  kasvattaneet</vt:lpstr>
      <vt:lpstr>Eniten uusia seuraajia kaikissa kanavissa TOP 20 / tammikuu 2022</vt:lpstr>
      <vt:lpstr>Eniten uusia seuraajia Facebookissa TOP 10 / tammikuu 2022</vt:lpstr>
      <vt:lpstr>Eniten uusia seuraajia Instagramissa TOP 10 / tammikuu 2022</vt:lpstr>
      <vt:lpstr>Eniten uusia seuraajia Twitterissä TOP 10 / tammikuu 2022</vt:lpstr>
      <vt:lpstr>Seuratut mediat</vt:lpstr>
      <vt:lpstr>Seurannassa olleet mediat (216 kpl) / tammikuu 2022</vt:lpstr>
      <vt:lpstr>Seurannassa olleet mediat (216 kpl) / tammikuu 2022</vt:lpstr>
      <vt:lpstr>Seurantaan lisätyt ja siitä poistuneet kanavat /  tammikuu 2022</vt:lpstr>
      <vt:lpstr>Seurantaan lisätyt ja siitä poistuneet kanavat /  tammikuu 2022</vt:lpstr>
      <vt:lpstr>Ajankohtaista  aikakausmedioista</vt:lpstr>
      <vt:lpstr>Ennakkotilaa Vuoden aikkarimainokset 2021!</vt:lpstr>
      <vt:lpstr>70-vuotias Aku Ankka vaalii nyt yhdenvertaisuutta</vt:lpstr>
      <vt:lpstr>Äänestä suosikkiasi  viime vuoden aikkarikansista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201</cp:revision>
  <dcterms:created xsi:type="dcterms:W3CDTF">2021-01-05T09:04:45Z</dcterms:created>
  <dcterms:modified xsi:type="dcterms:W3CDTF">2022-02-14T13:33:37Z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