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68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08" r:id="rId17"/>
    <p:sldId id="1203" r:id="rId18"/>
    <p:sldId id="1204" r:id="rId19"/>
    <p:sldId id="1205" r:id="rId20"/>
    <p:sldId id="1206" r:id="rId21"/>
    <p:sldId id="1207" r:id="rId22"/>
    <p:sldId id="1214" r:id="rId23"/>
    <p:sldId id="1211" r:id="rId24"/>
    <p:sldId id="1210" r:id="rId25"/>
    <p:sldId id="1212" r:id="rId26"/>
    <p:sldId id="1213" r:id="rId27"/>
    <p:sldId id="1215" r:id="rId28"/>
    <p:sldId id="1217" r:id="rId29"/>
    <p:sldId id="1202" r:id="rId30"/>
    <p:sldId id="1224" r:id="rId31"/>
    <p:sldId id="1229" r:id="rId32"/>
    <p:sldId id="1228" r:id="rId33"/>
    <p:sldId id="1227" r:id="rId34"/>
    <p:sldId id="275" r:id="rId35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nela Medium" pitchFamily="2" charset="77"/>
      <p:regular r:id="rId42"/>
    </p:embeddedFont>
    <p:embeddedFont>
      <p:font typeface="Clattering" pitchFamily="2" charset="0"/>
      <p:regular r:id="rId43"/>
    </p:embeddedFont>
    <p:embeddedFont>
      <p:font typeface="Neue Haas Unica W1G" panose="020B0504030206020203" pitchFamily="34" charset="0"/>
      <p:regular r:id="rId44"/>
      <p:bold r:id="rId45"/>
      <p:italic r:id="rId46"/>
      <p:boldItalic r:id="rId47"/>
    </p:embeddedFont>
    <p:embeddedFont>
      <p:font typeface="Neue Haas Unica W1G Light" panose="020B0404030206020203" pitchFamily="34" charset="0"/>
      <p:regular r:id="rId48"/>
      <p:italic r:id="rId49"/>
    </p:embeddedFont>
    <p:embeddedFont>
      <p:font typeface="Neue Haas Unica W1G Medium" panose="020B0504030206020203" pitchFamily="34" charset="0"/>
      <p:regular r:id="rId50"/>
      <p:italic r:id="rId51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85" autoAdjust="0"/>
    <p:restoredTop sz="96327"/>
  </p:normalViewPr>
  <p:slideViewPr>
    <p:cSldViewPr snapToGrid="0" snapToObjects="1">
      <p:cViewPr>
        <p:scale>
          <a:sx n="84" d="100"/>
          <a:sy n="84" d="100"/>
        </p:scale>
        <p:origin x="536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4.xml"/><Relationship Id="rId51" Type="http://schemas.openxmlformats.org/officeDocument/2006/relationships/font" Target="fonts/font1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6.xml"/><Relationship Id="rId41" Type="http://schemas.openxmlformats.org/officeDocument/2006/relationships/font" Target="fonts/font4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0975444788112"/>
          <c:y val="0.19090810953334456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2 232 703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5903343748622427E-2"/>
                  <c:y val="-0.17196384490164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2232703</c:v>
                </c:pt>
                <c:pt idx="1">
                  <c:v>1517164</c:v>
                </c:pt>
                <c:pt idx="2">
                  <c:v>685521</c:v>
                </c:pt>
                <c:pt idx="3">
                  <c:v>154128</c:v>
                </c:pt>
                <c:pt idx="4">
                  <c:v>84759</c:v>
                </c:pt>
                <c:pt idx="5">
                  <c:v>12823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76524</c:v>
                </c:pt>
                <c:pt idx="1">
                  <c:v>77282</c:v>
                </c:pt>
                <c:pt idx="2">
                  <c:v>78008</c:v>
                </c:pt>
                <c:pt idx="3">
                  <c:v>78632</c:v>
                </c:pt>
                <c:pt idx="4">
                  <c:v>79180</c:v>
                </c:pt>
                <c:pt idx="5">
                  <c:v>79880</c:v>
                </c:pt>
                <c:pt idx="6">
                  <c:v>80620</c:v>
                </c:pt>
                <c:pt idx="7">
                  <c:v>81754</c:v>
                </c:pt>
                <c:pt idx="8">
                  <c:v>82617</c:v>
                </c:pt>
                <c:pt idx="9">
                  <c:v>83291</c:v>
                </c:pt>
                <c:pt idx="10">
                  <c:v>83746</c:v>
                </c:pt>
                <c:pt idx="11">
                  <c:v>84210</c:v>
                </c:pt>
                <c:pt idx="12">
                  <c:v>84759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2 232 703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4687098</c:v>
                </c:pt>
                <c:pt idx="1">
                  <c:v>2232703</c:v>
                </c:pt>
                <c:pt idx="2">
                  <c:v>1517164</c:v>
                </c:pt>
                <c:pt idx="3">
                  <c:v>685521</c:v>
                </c:pt>
                <c:pt idx="4">
                  <c:v>154128</c:v>
                </c:pt>
                <c:pt idx="5">
                  <c:v>84759</c:v>
                </c:pt>
                <c:pt idx="6">
                  <c:v>12823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188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32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430978154117475E-2"/>
                      <c:h val="6.073451917465846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559</c:v>
                </c:pt>
                <c:pt idx="1">
                  <c:v>188</c:v>
                </c:pt>
                <c:pt idx="2">
                  <c:v>136</c:v>
                </c:pt>
                <c:pt idx="3">
                  <c:v>110</c:v>
                </c:pt>
                <c:pt idx="4">
                  <c:v>85</c:v>
                </c:pt>
                <c:pt idx="5">
                  <c:v>32</c:v>
                </c:pt>
                <c:pt idx="6" formatCode="#,##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11 876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YouTube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21800.455813953489</c:v>
                </c:pt>
                <c:pt idx="1">
                  <c:v>11876.079787234043</c:v>
                </c:pt>
                <c:pt idx="2">
                  <c:v>11155.617647058823</c:v>
                </c:pt>
                <c:pt idx="3">
                  <c:v>6232.0090909090914</c:v>
                </c:pt>
                <c:pt idx="4">
                  <c:v>2648.71875</c:v>
                </c:pt>
                <c:pt idx="5">
                  <c:v>1813.2705882352941</c:v>
                </c:pt>
                <c:pt idx="6">
                  <c:v>1602.875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8.8724674108115881E-2"/>
          <c:w val="0.71851782114192253"/>
          <c:h val="0.67203242456141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4435099</c:v>
                </c:pt>
                <c:pt idx="1">
                  <c:v>4346607</c:v>
                </c:pt>
                <c:pt idx="2">
                  <c:v>4357286</c:v>
                </c:pt>
                <c:pt idx="3">
                  <c:v>4376878</c:v>
                </c:pt>
                <c:pt idx="4">
                  <c:v>4392223</c:v>
                </c:pt>
                <c:pt idx="5">
                  <c:v>4411380</c:v>
                </c:pt>
                <c:pt idx="6">
                  <c:v>4436519</c:v>
                </c:pt>
                <c:pt idx="7">
                  <c:v>4469030</c:v>
                </c:pt>
                <c:pt idx="8">
                  <c:v>4497902</c:v>
                </c:pt>
                <c:pt idx="9">
                  <c:v>4618230</c:v>
                </c:pt>
                <c:pt idx="10">
                  <c:v>4635035</c:v>
                </c:pt>
                <c:pt idx="11">
                  <c:v>4666729</c:v>
                </c:pt>
                <c:pt idx="12">
                  <c:v>4687098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48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543362242763133"/>
          <c:h val="0.2053914180644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1325516907172087"/>
          <c:w val="0.71851785572258009"/>
          <c:h val="0.6622257776683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2215491</c:v>
                </c:pt>
                <c:pt idx="1">
                  <c:v>2164455</c:v>
                </c:pt>
                <c:pt idx="2">
                  <c:v>2161613</c:v>
                </c:pt>
                <c:pt idx="3">
                  <c:v>2172052</c:v>
                </c:pt>
                <c:pt idx="4">
                  <c:v>2180120</c:v>
                </c:pt>
                <c:pt idx="5">
                  <c:v>2186971</c:v>
                </c:pt>
                <c:pt idx="6">
                  <c:v>2197430</c:v>
                </c:pt>
                <c:pt idx="7">
                  <c:v>2203880</c:v>
                </c:pt>
                <c:pt idx="8">
                  <c:v>2209489</c:v>
                </c:pt>
                <c:pt idx="9">
                  <c:v>2216578</c:v>
                </c:pt>
                <c:pt idx="10">
                  <c:v>2216945</c:v>
                </c:pt>
                <c:pt idx="11">
                  <c:v>2227786</c:v>
                </c:pt>
                <c:pt idx="12">
                  <c:v>2232703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225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3289571923446131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1341298</c:v>
                </c:pt>
                <c:pt idx="1">
                  <c:v>1325760</c:v>
                </c:pt>
                <c:pt idx="2">
                  <c:v>1336368</c:v>
                </c:pt>
                <c:pt idx="3">
                  <c:v>1342820</c:v>
                </c:pt>
                <c:pt idx="4">
                  <c:v>1349709</c:v>
                </c:pt>
                <c:pt idx="5">
                  <c:v>1358389</c:v>
                </c:pt>
                <c:pt idx="6">
                  <c:v>1370500</c:v>
                </c:pt>
                <c:pt idx="7">
                  <c:v>1385603</c:v>
                </c:pt>
                <c:pt idx="8">
                  <c:v>1401602</c:v>
                </c:pt>
                <c:pt idx="9">
                  <c:v>1489532</c:v>
                </c:pt>
                <c:pt idx="10">
                  <c:v>1496759</c:v>
                </c:pt>
                <c:pt idx="11">
                  <c:v>1507824</c:v>
                </c:pt>
                <c:pt idx="12">
                  <c:v>1517164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1550000"/>
          <c:min val="12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662019</c:v>
                </c:pt>
                <c:pt idx="1">
                  <c:v>657638</c:v>
                </c:pt>
                <c:pt idx="2">
                  <c:v>653641</c:v>
                </c:pt>
                <c:pt idx="3">
                  <c:v>654693</c:v>
                </c:pt>
                <c:pt idx="4">
                  <c:v>653198</c:v>
                </c:pt>
                <c:pt idx="5">
                  <c:v>655051</c:v>
                </c:pt>
                <c:pt idx="6">
                  <c:v>655511</c:v>
                </c:pt>
                <c:pt idx="7">
                  <c:v>657362</c:v>
                </c:pt>
                <c:pt idx="8">
                  <c:v>661174</c:v>
                </c:pt>
                <c:pt idx="9">
                  <c:v>668652</c:v>
                </c:pt>
                <c:pt idx="10">
                  <c:v>674628</c:v>
                </c:pt>
                <c:pt idx="11">
                  <c:v>681737</c:v>
                </c:pt>
                <c:pt idx="12">
                  <c:v>685521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7.9913271710601391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139767</c:v>
                </c:pt>
                <c:pt idx="1">
                  <c:v>121472</c:v>
                </c:pt>
                <c:pt idx="2">
                  <c:v>122714</c:v>
                </c:pt>
                <c:pt idx="3">
                  <c:v>123724</c:v>
                </c:pt>
                <c:pt idx="4">
                  <c:v>125056</c:v>
                </c:pt>
                <c:pt idx="5">
                  <c:v>126116</c:v>
                </c:pt>
                <c:pt idx="6">
                  <c:v>127194</c:v>
                </c:pt>
                <c:pt idx="7">
                  <c:v>133025</c:v>
                </c:pt>
                <c:pt idx="8">
                  <c:v>134009</c:v>
                </c:pt>
                <c:pt idx="9">
                  <c:v>149941</c:v>
                </c:pt>
                <c:pt idx="10">
                  <c:v>151253</c:v>
                </c:pt>
                <c:pt idx="11">
                  <c:v>152922</c:v>
                </c:pt>
                <c:pt idx="12">
                  <c:v>154128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0.36543</cdr:x>
      <cdr:y>0.41592</cdr:y>
    </cdr:from>
    <cdr:to>
      <cdr:x>0.66253</cdr:x>
      <cdr:y>0.68941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777051" y="1741487"/>
          <a:ext cx="2257783" cy="1145122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4 687 098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4.5.2022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4.5.2022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4/2022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aikakausmedia.fi/ajankohtaista/artikkelit/2022/lofbergs-toi-ruotsalaisen-kahvin-suomalaisten-kuppeihin-ja-vakuutti-editkilpailun-tuomariston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aikakausmedia.fi/ajankohtaista/artikkelit/2022/vuoden-aikakauslehtimainos-on-valittu-nyt-ollaan-halauksessa-ja-sen-todella-tuntee/" TargetMode="Externa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aikakausmedia.fi/ajankohtaista/artikkelit/2022/paatoimittajakysely-ukrainan-sota-nakyy-aikakausmedioissa-laajasti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Huhtikuu 2022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Twitterissä</a:t>
            </a:r>
            <a:br>
              <a:rPr lang="fi-FI" sz="3200" dirty="0"/>
            </a:br>
            <a:r>
              <a:rPr lang="fi-FI" sz="3200" dirty="0"/>
              <a:t>4/2021 – 4/2022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321327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Twitter-tilien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4/2021 – 4/2022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625730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4/2021 – 4/2022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248583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huhtikuu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45065236"/>
              </p:ext>
            </p:extLst>
          </p:nvPr>
        </p:nvGraphicFramePr>
        <p:xfrm>
          <a:off x="1158466" y="1410789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235 965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228 306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209 055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187 496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174 848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165 895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160 275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121 445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118 730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105 770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053425"/>
              </p:ext>
            </p:extLst>
          </p:nvPr>
        </p:nvGraphicFramePr>
        <p:xfrm>
          <a:off x="6344421" y="1410790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104 339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95 215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83 842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75 965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71 246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71 159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70 170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68 246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68 087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61 341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huhtikuu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720916199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143 070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104 583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99 200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88 801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82 259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67 039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55 751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55 188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51 579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42 298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237670"/>
              </p:ext>
            </p:extLst>
          </p:nvPr>
        </p:nvGraphicFramePr>
        <p:xfrm>
          <a:off x="6344421" y="1410790"/>
          <a:ext cx="4785132" cy="45065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40 669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40 469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40 438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37 659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37 576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37 106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36 227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33 728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31 002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huhtikuu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6368501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105 138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78 429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65 980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65 901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58 670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57 202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56 151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52 881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45 297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42 172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706909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39 304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38 678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38 143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35 693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34 309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29 160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28 736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28 289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28 170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26 776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20 / huhtikuu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101336504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186 201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139 001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48 870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19 553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18 956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18 892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14 895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12 299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11 729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11 020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387526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9 703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9 140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9 114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8 726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7 708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6 727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6 630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5 682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5 633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huhtikuu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330293581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20 600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17 500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5 700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5 280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4 450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4 430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3 590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565642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27 352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15 114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8 194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8 139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6 442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5 317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1 748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1 692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69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F0B15A-CE6C-F749-BBD3-0E2DE8265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7424" y="0"/>
            <a:ext cx="55400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4C56-791C-5E4E-8AC3-545D5E423C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658983"/>
            <a:ext cx="5540022" cy="4373517"/>
          </a:xfrm>
        </p:spPr>
        <p:txBody>
          <a:bodyPr anchor="ctr">
            <a:normAutofit lnSpcReduction="10000"/>
          </a:bodyPr>
          <a:lstStyle/>
          <a:p>
            <a:pPr fontAlgn="b"/>
            <a:r>
              <a:rPr lang="fi-FI" sz="1600" dirty="0" err="1"/>
              <a:t>Aikakausmedioilla</a:t>
            </a:r>
            <a:r>
              <a:rPr lang="fi-FI" sz="1600" dirty="0"/>
              <a:t> oli 4 687 098 seuraajaa kaikissa somekanavissa yhteensä.</a:t>
            </a:r>
          </a:p>
          <a:p>
            <a:pPr fontAlgn="b"/>
            <a:r>
              <a:rPr lang="fi-FI" sz="1600" dirty="0"/>
              <a:t>Uusia seuraajia 20 369 kappaletta.</a:t>
            </a:r>
          </a:p>
          <a:p>
            <a:r>
              <a:rPr lang="fi-FI" sz="1600" dirty="0"/>
              <a:t>Yhdellä </a:t>
            </a:r>
            <a:r>
              <a:rPr lang="fi-FI" sz="1600" dirty="0" err="1"/>
              <a:t>aikakausmedialla</a:t>
            </a:r>
            <a:r>
              <a:rPr lang="fi-FI" sz="1600" dirty="0"/>
              <a:t> oli eri keskimäärin 2,6 somekanavaa ja yhteensä 21 800 seuraajaa.</a:t>
            </a:r>
          </a:p>
          <a:p>
            <a:pPr fontAlgn="b"/>
            <a:r>
              <a:rPr lang="fi-FI" sz="1600" dirty="0"/>
              <a:t>Eniten yleisöään kasvattivat Suomen Kuvalehti (+1 340), Kotiliesi (+1 327) sekä Talouselämä (+1 322).</a:t>
            </a:r>
          </a:p>
          <a:p>
            <a:pPr fontAlgn="b"/>
            <a:r>
              <a:rPr lang="en-GB" sz="1600" dirty="0" err="1"/>
              <a:t>YouTubessa</a:t>
            </a:r>
            <a:r>
              <a:rPr lang="en-GB" sz="1600" dirty="0"/>
              <a:t> K-</a:t>
            </a:r>
            <a:r>
              <a:rPr lang="en-GB" sz="1600" dirty="0" err="1"/>
              <a:t>Ruoka</a:t>
            </a:r>
            <a:r>
              <a:rPr lang="en-GB" sz="1600" dirty="0"/>
              <a:t> </a:t>
            </a:r>
            <a:r>
              <a:rPr lang="en-GB" sz="1600" dirty="0" err="1"/>
              <a:t>nousi</a:t>
            </a:r>
            <a:r>
              <a:rPr lang="en-GB" sz="1600" dirty="0"/>
              <a:t> </a:t>
            </a:r>
            <a:r>
              <a:rPr lang="en-GB" sz="1600" dirty="0" err="1"/>
              <a:t>neljänneksi</a:t>
            </a:r>
            <a:r>
              <a:rPr lang="en-GB" sz="1600" dirty="0"/>
              <a:t> </a:t>
            </a:r>
            <a:r>
              <a:rPr lang="en-GB" sz="1600" dirty="0" err="1"/>
              <a:t>suurimmaksi</a:t>
            </a:r>
            <a:r>
              <a:rPr lang="en-GB" sz="1600" dirty="0"/>
              <a:t> </a:t>
            </a:r>
            <a:r>
              <a:rPr lang="en-GB" sz="1600" dirty="0" err="1"/>
              <a:t>aikakausmediaksi</a:t>
            </a:r>
            <a:r>
              <a:rPr lang="en-GB" sz="1600" dirty="0"/>
              <a:t> 11 500 </a:t>
            </a:r>
            <a:r>
              <a:rPr lang="en-GB" sz="1600" dirty="0" err="1"/>
              <a:t>seuraajallaan</a:t>
            </a:r>
            <a:r>
              <a:rPr lang="en-GB" sz="1600" dirty="0"/>
              <a:t>.</a:t>
            </a:r>
            <a:endParaRPr lang="fi-FI" sz="1600" dirty="0"/>
          </a:p>
          <a:p>
            <a:pPr fontAlgn="b"/>
            <a:r>
              <a:rPr lang="en-GB" sz="1600" dirty="0"/>
              <a:t>Facebook-</a:t>
            </a:r>
            <a:r>
              <a:rPr lang="en-GB" sz="1600" dirty="0" err="1"/>
              <a:t>seuraajien</a:t>
            </a:r>
            <a:r>
              <a:rPr lang="en-GB" sz="1600" dirty="0"/>
              <a:t> </a:t>
            </a:r>
            <a:r>
              <a:rPr lang="en-GB" sz="1600" dirty="0" err="1"/>
              <a:t>osuus</a:t>
            </a:r>
            <a:r>
              <a:rPr lang="en-GB" sz="1600" dirty="0"/>
              <a:t> </a:t>
            </a:r>
            <a:r>
              <a:rPr lang="en-GB" sz="1600" dirty="0" err="1"/>
              <a:t>kokonaisyleisöstä</a:t>
            </a:r>
            <a:r>
              <a:rPr lang="en-GB" sz="1600" dirty="0"/>
              <a:t> on </a:t>
            </a:r>
            <a:r>
              <a:rPr lang="en-GB" sz="1600" dirty="0" err="1"/>
              <a:t>laskenut</a:t>
            </a:r>
            <a:r>
              <a:rPr lang="en-GB" sz="1600" dirty="0"/>
              <a:t> </a:t>
            </a:r>
            <a:r>
              <a:rPr lang="en-GB" sz="1600" dirty="0" err="1"/>
              <a:t>edellisvuodesta</a:t>
            </a:r>
            <a:r>
              <a:rPr lang="en-GB" sz="1600" dirty="0"/>
              <a:t> 2,3 </a:t>
            </a:r>
            <a:r>
              <a:rPr lang="en-GB" sz="1600" dirty="0" err="1"/>
              <a:t>prosenttiyksikköä</a:t>
            </a:r>
            <a:r>
              <a:rPr lang="en-GB" sz="1600" dirty="0"/>
              <a:t>, </a:t>
            </a:r>
            <a:r>
              <a:rPr lang="en-GB" sz="1600" dirty="0" err="1"/>
              <a:t>Twitterin</a:t>
            </a:r>
            <a:r>
              <a:rPr lang="en-GB" sz="1600" dirty="0"/>
              <a:t> 0,3. Instagram-</a:t>
            </a:r>
            <a:r>
              <a:rPr lang="en-GB" sz="1600" dirty="0" err="1"/>
              <a:t>seuraajien</a:t>
            </a:r>
            <a:r>
              <a:rPr lang="en-GB" sz="1600" dirty="0"/>
              <a:t> </a:t>
            </a:r>
            <a:r>
              <a:rPr lang="en-GB" sz="1600" dirty="0" err="1"/>
              <a:t>osuus</a:t>
            </a:r>
            <a:r>
              <a:rPr lang="en-GB" sz="1600" dirty="0"/>
              <a:t> on </a:t>
            </a:r>
            <a:r>
              <a:rPr lang="en-GB" sz="1600" dirty="0" err="1"/>
              <a:t>puolestaan</a:t>
            </a:r>
            <a:r>
              <a:rPr lang="en-GB" sz="1600" dirty="0"/>
              <a:t> </a:t>
            </a:r>
            <a:r>
              <a:rPr lang="en-GB" sz="1600" dirty="0" err="1"/>
              <a:t>kasvanut</a:t>
            </a:r>
            <a:r>
              <a:rPr lang="en-GB" sz="1600" dirty="0"/>
              <a:t> 2,1 </a:t>
            </a:r>
            <a:r>
              <a:rPr lang="en-GB" sz="1600" dirty="0" err="1"/>
              <a:t>prosenttiyksikköä</a:t>
            </a:r>
            <a:r>
              <a:rPr lang="en-GB" sz="16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3033"/>
            <a:ext cx="4799012" cy="615950"/>
          </a:xfrm>
        </p:spPr>
        <p:txBody>
          <a:bodyPr>
            <a:noAutofit/>
          </a:bodyPr>
          <a:lstStyle/>
          <a:p>
            <a:r>
              <a:rPr lang="fi-FI" sz="3400" dirty="0"/>
              <a:t>Huhtikuun oleelliset</a:t>
            </a:r>
            <a:endParaRPr lang="en-FI" sz="3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huhtikuu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687950697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1 340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1 327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1 322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1 105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</a:t>
                      </a:r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ruoka&amp;viini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643782"/>
              </p:ext>
            </p:extLst>
          </p:nvPr>
        </p:nvGraphicFramePr>
        <p:xfrm>
          <a:off x="6344421" y="1410790"/>
          <a:ext cx="4785132" cy="457380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9469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Maalla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GTi-Magazine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huhtikuu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043948309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huhtikuu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645714126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Maalla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GTi-Magazine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10 / huhtikuu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849364358"/>
              </p:ext>
            </p:extLst>
          </p:nvPr>
        </p:nvGraphicFramePr>
        <p:xfrm>
          <a:off x="3703434" y="1410788"/>
          <a:ext cx="4785132" cy="473256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0233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Sairaanhoitaja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753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15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huhtikuu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Advokaatti      Aku Ankka      Alibi      Allergia, Iho &amp; Astma      Anna      Antiikki &amp; Design      Antiikki ja taide      Apteekkarilehti      Apu      Apu Juniori      Arkkitehti      Arkkitehtiuutiset      Aromi      Arvopaperi      Ase ja Erä      Askel      Auto Bild Suomi      Automaatioväylä      Avotakka      Caravan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Elämä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      FIT      Gloria      Glorian Koti 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Hevosmaailma      Hifimaailma      Hiihto      HR Viesti      HS Meidän perhe      Hymy      Hyvä Terveys      Ihana      Image      Improbatur      Insinööri      Juoksija      Jääkiekkolehti      Kaikkien aikojen Joulu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Kamera-lehti      Katso      Kauneimmat Käsityöt      Kauneus &amp; Terveys      Kauppalehti Fakta      Kello &amp; Kulta      Kemia-Kemi      Kehittyvä kauppa      Kiinteistö &amp; energia      Kiinteistöposti      Kippari      Kissafani      KITA Kiinteistö &amp; Talotekniikka      Kodin Kuvalehti      Kodin Pellervo      Koiramme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Kotiliesi Käsityö      Kotilääkäri      Kotimaa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K-Ruoka      Kuluttaja      Kuntalehti      Kuntatekniikka      Kunto &amp; Terveys      Kunto Plus      Lapsen Maailma      Lastenkirkko      Lastenmaa      Leivotaan      Linja      Luontaisterveys      Maailman Kuvalehti      Maalla      Maku      Matka      Me Naiset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Talo      Meillä kotona      Metsälehti      Metsästys ja Kalastus      Metsästäjä      Mikrobitti      Minä Olen      Mondo      Moottori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15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huhtikuu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Motiivi      Museo      Nuotta      Nyyrikki      Oma PIHA      Opettaja      Osuustoiminta      Palokuntalainen      Parnasso      Pelastustieto      Pelit      Perusta      Pieni on Suurin      Pinni      Pirkka      Polemiikki      Poromies      Positio      Potilaan Lääkärilehti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Seiska      Selkosanomat      Seura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Sielunpeili      Siivet      Soppa365      Sosiaalivakuutus      Sport      Suomen Autolehti      Suomen Hammaslääkärilehti      Suomen Kiinteistölehti      Suomen Kuvalehti      Suomen Luonto      Suomen Lääkärilehti      Suomen Sotilas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Talomestari      Talotekniikka      Talouselämä      Taloustaito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Tehy-lehti      Tekniikan Maailma      Tekniikka &amp; Talous      Tiede      Tiede Luonto      Tieteen Kuvalehti      Tieteen Kuvalehti Historia      Tilisanomat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TTT-lehti      Tunne &amp; Mieli      Tuulilasi      TV-maailma      Ulkopolitiikka      Ultra 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Uusiouutiset      V8-Magazine      Valitut Palat - Reader's Digest      Vapaa-ajan Kalastaja      Vapaussoturi      Vauhdin Maailma      Vene      Verotus      Viherpiha      Viini      Viisas Raha      Vinkki      Vitriini      VIVA      Voi hyvin      X      Yhteishyvä      Yliopisto      Ylioppilaslehti      Ympäristö ja Terveys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2908"/>
            <a:ext cx="10515600" cy="3626644"/>
          </a:xfrm>
        </p:spPr>
        <p:txBody>
          <a:bodyPr/>
          <a:lstStyle/>
          <a:p>
            <a:r>
              <a:rPr lang="fi-FI" dirty="0"/>
              <a:t>Ajankohtaista </a:t>
            </a:r>
            <a:br>
              <a:rPr lang="fi-FI" dirty="0"/>
            </a:br>
            <a:r>
              <a:rPr lang="fi-FI" dirty="0" err="1"/>
              <a:t>aikakausmedioista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730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1218" y="3041073"/>
            <a:ext cx="4577339" cy="22582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Vuoden </a:t>
            </a:r>
            <a:r>
              <a:rPr lang="fi-FI" sz="1600" dirty="0" err="1"/>
              <a:t>aikakausmediakampanja</a:t>
            </a:r>
            <a:r>
              <a:rPr lang="fi-FI" sz="1600" dirty="0"/>
              <a:t> 2021 on </a:t>
            </a:r>
            <a:r>
              <a:rPr lang="fi-FI" sz="1600" dirty="0" err="1"/>
              <a:t>Löfbergsin</a:t>
            </a:r>
            <a:r>
              <a:rPr lang="fi-FI" sz="1600" dirty="0"/>
              <a:t> "Vahva kahvi vahvalle kansalle". Nitro Groupin suunnittelema kampanja saavutti huikeat tulokset useilla mittareilla.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05" y="1178790"/>
            <a:ext cx="5131522" cy="1862283"/>
          </a:xfrm>
        </p:spPr>
        <p:txBody>
          <a:bodyPr>
            <a:noAutofit/>
          </a:bodyPr>
          <a:lstStyle/>
          <a:p>
            <a:r>
              <a:rPr lang="fi-FI" sz="3200" b="1" dirty="0" err="1">
                <a:solidFill>
                  <a:schemeClr val="accent1"/>
                </a:solidFill>
              </a:rPr>
              <a:t>Löfbergs</a:t>
            </a:r>
            <a:r>
              <a:rPr lang="fi-FI" sz="3200" b="1" dirty="0">
                <a:solidFill>
                  <a:schemeClr val="accent1"/>
                </a:solidFill>
              </a:rPr>
              <a:t> toi ruotsalaisen kahvin suomalaisten kuppeihin ja vakuutti </a:t>
            </a:r>
            <a:r>
              <a:rPr lang="fi-FI" sz="3200" b="1" dirty="0" err="1">
                <a:solidFill>
                  <a:schemeClr val="accent1"/>
                </a:solidFill>
              </a:rPr>
              <a:t>Editkilpailun</a:t>
            </a:r>
            <a:r>
              <a:rPr lang="fi-FI" sz="3200" b="1" dirty="0">
                <a:solidFill>
                  <a:schemeClr val="accent1"/>
                </a:solidFill>
              </a:rPr>
              <a:t> tuomariston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9BF4428-11BB-39FA-80C4-141A4CC383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-6067"/>
          <a:stretch/>
        </p:blipFill>
        <p:spPr>
          <a:xfrm>
            <a:off x="6553202" y="0"/>
            <a:ext cx="5638798" cy="6858000"/>
          </a:xfrm>
        </p:spPr>
      </p:pic>
    </p:spTree>
    <p:extLst>
      <p:ext uri="{BB962C8B-B14F-4D97-AF65-F5344CB8AC3E}">
        <p14:creationId xmlns:p14="http://schemas.microsoft.com/office/powerpoint/2010/main" val="2546333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2" y="1140177"/>
            <a:ext cx="5112325" cy="2101785"/>
          </a:xfrm>
        </p:spPr>
        <p:txBody>
          <a:bodyPr>
            <a:noAutofit/>
          </a:bodyPr>
          <a:lstStyle/>
          <a:p>
            <a:r>
              <a:rPr lang="fi-FI" sz="3200" b="1" dirty="0"/>
              <a:t>Vuoden aikakauslehtimainos 2021 on valittu – "Nyt ollaan halauksessa, ja sen todella tuntee"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3241962"/>
            <a:ext cx="4797425" cy="28062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 err="1"/>
              <a:t>HelsinkiMission</a:t>
            </a:r>
            <a:r>
              <a:rPr lang="fi-FI" sz="1600" dirty="0"/>
              <a:t> mainossarja "Anna lahja, joka kannattelee" palkittiin </a:t>
            </a:r>
            <a:r>
              <a:rPr lang="fi-FI" sz="1600" dirty="0" err="1"/>
              <a:t>Editgaalassa</a:t>
            </a:r>
            <a:r>
              <a:rPr lang="fi-FI" sz="1600" dirty="0"/>
              <a:t> 24.3.2022. Tuomaristo kiitti </a:t>
            </a:r>
            <a:r>
              <a:rPr lang="fi-FI" sz="1600" dirty="0" err="1"/>
              <a:t>valinnassan</a:t>
            </a:r>
            <a:r>
              <a:rPr lang="fi-FI" sz="1600" dirty="0"/>
              <a:t> kuvan ja tekstin saumatonta yhteispeliä.</a:t>
            </a:r>
          </a:p>
          <a:p>
            <a:pPr marL="0" indent="0" algn="just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juttu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EE615A9-0BB7-D83A-BC4B-874C2859F1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-6067"/>
          <a:stretch/>
        </p:blipFill>
        <p:spPr>
          <a:xfrm>
            <a:off x="0" y="0"/>
            <a:ext cx="5638800" cy="6858000"/>
          </a:xfrm>
        </p:spPr>
      </p:pic>
    </p:spTree>
    <p:extLst>
      <p:ext uri="{BB962C8B-B14F-4D97-AF65-F5344CB8AC3E}">
        <p14:creationId xmlns:p14="http://schemas.microsoft.com/office/powerpoint/2010/main" val="124405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huhtikuu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–2,3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+2,1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+0,1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 uusi kanava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235944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193EE53-33E4-90D0-C670-91537AAF3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0"/>
            <a:ext cx="7324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127" y="3236422"/>
            <a:ext cx="4577339" cy="22582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Toteutimme maaliskuussa aikakausmedioiden päätoimittajille kyselyn, jossa selvitettiin, miten Ukrainan sota näkyy erityyppisten julkaisujen journalistisissa sisällöissä ja kustantajien toiminnassa.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4"/>
              </a:rPr>
              <a:t>Lue lisää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14" y="1102590"/>
            <a:ext cx="4944486" cy="1862283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chemeClr val="accent1"/>
                </a:solidFill>
              </a:rPr>
              <a:t>Päätoimittajakysely: Ukrainan sota näkyy </a:t>
            </a:r>
            <a:r>
              <a:rPr lang="fi-FI" sz="3200" b="1" dirty="0" err="1">
                <a:solidFill>
                  <a:schemeClr val="accent1"/>
                </a:solidFill>
              </a:rPr>
              <a:t>aikakausmedioissa</a:t>
            </a:r>
            <a:r>
              <a:rPr lang="fi-FI" sz="3200" b="1" dirty="0">
                <a:solidFill>
                  <a:schemeClr val="accent1"/>
                </a:solidFill>
              </a:rPr>
              <a:t> laajasti</a:t>
            </a:r>
          </a:p>
        </p:txBody>
      </p:sp>
    </p:spTree>
    <p:extLst>
      <p:ext uri="{BB962C8B-B14F-4D97-AF65-F5344CB8AC3E}">
        <p14:creationId xmlns:p14="http://schemas.microsoft.com/office/powerpoint/2010/main" val="2769434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huhtikuu 2022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huhtikuussa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20 369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+4 917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+9 340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+3 784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1 206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+549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+573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421461"/>
              </p:ext>
            </p:extLst>
          </p:nvPr>
        </p:nvGraphicFramePr>
        <p:xfrm>
          <a:off x="502507" y="2067953"/>
          <a:ext cx="7096898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huhtikuu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215 aikakausmediaa, joilla oli käytössään yhteensä 559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2,6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7514206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huhtikuu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21 800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399011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4/2021 – 4/2022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3793508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4/2021 – 4/2022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57137"/>
              </p:ext>
            </p:extLst>
          </p:nvPr>
        </p:nvGraphicFramePr>
        <p:xfrm>
          <a:off x="712694" y="1988881"/>
          <a:ext cx="10515600" cy="416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Instagramissa</a:t>
            </a:r>
            <a:br>
              <a:rPr lang="fi-FI" sz="3200" dirty="0"/>
            </a:br>
            <a:r>
              <a:rPr lang="fi-FI" sz="3200" dirty="0"/>
              <a:t>4/2021 – 4/2022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7194639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6" ma:contentTypeDescription="Luo uusi asiakirja." ma:contentTypeScope="" ma:versionID="58d92077bb786e85d9685819b8fde436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ad6839f9971e1d0cae6cdac384c9897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B21824-3573-4170-BB97-352BE88B69B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83D5C7-E101-49C3-9DAE-DF471BE7B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4356</TotalTime>
  <Words>2164</Words>
  <Application>Microsoft Macintosh PowerPoint</Application>
  <PresentationFormat>Widescreen</PresentationFormat>
  <Paragraphs>679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Neue Haas Unica W1G Light</vt:lpstr>
      <vt:lpstr>Neue Haas Unica W1G Medium</vt:lpstr>
      <vt:lpstr>Neue Haas Unica W1G</vt:lpstr>
      <vt:lpstr>Clattering</vt:lpstr>
      <vt:lpstr>Canela Medium</vt:lpstr>
      <vt:lpstr>Calibri</vt:lpstr>
      <vt:lpstr>Office Theme</vt:lpstr>
      <vt:lpstr>Aikakausmediat somessa</vt:lpstr>
      <vt:lpstr>Huhtikuun oleelliset</vt:lpstr>
      <vt:lpstr>Aikakausmedioiden someyleisö / huhtikuu 2022</vt:lpstr>
      <vt:lpstr>Aikakausmedioiden seuraajamäärä / huhtikuu 2022</vt:lpstr>
      <vt:lpstr>Aikakausmedioiden somekanavien määrä / huhtikuu 2022</vt:lpstr>
      <vt:lpstr>Yleisön keskimääräinen koko /  huhtikuu 2022</vt:lpstr>
      <vt:lpstr>Yleisömäärän kehitys kaikissa seuratuissa kanavissa 4/2021 – 4/2022</vt:lpstr>
      <vt:lpstr>Yleisömäärän kehitys Facebookissa 4/2021 – 4/2022</vt:lpstr>
      <vt:lpstr>Yleisömäärän kehitys Instagramissa 4/2021 – 4/2022</vt:lpstr>
      <vt:lpstr>Yleisömäärän kehitys Twitterissä 4/2021 – 4/2022</vt:lpstr>
      <vt:lpstr>Yleisömäärän kehitys YouTubessa 4/2021 – 4/2022</vt:lpstr>
      <vt:lpstr>Yleisömäärän kehitys Pinterestissä 4/2021 – 4/2022</vt:lpstr>
      <vt:lpstr>Somen suurimmat</vt:lpstr>
      <vt:lpstr>Eniten seuraajia kaikissa kanavissa TOP 20 / huhtikuu 2022</vt:lpstr>
      <vt:lpstr>Eniten seuraajia Facebookissa TOP 20 / huhtikuu 2022</vt:lpstr>
      <vt:lpstr>Eniten seuraajia Instagramissa TOP 20 / huhtikuu 2022</vt:lpstr>
      <vt:lpstr>Eniten seuraajia Twitterissä TOP 20 / huhtikuu 2022</vt:lpstr>
      <vt:lpstr>Eniten seuraajia YouTubessa ja Pinterestissä TOP 10 /  huhtikuu 2022</vt:lpstr>
      <vt:lpstr>Eniten yleisöään  kasvattaneet</vt:lpstr>
      <vt:lpstr>Eniten uusia seuraajia kaikissa kanavissa TOP 20 / huhtikuu 2022</vt:lpstr>
      <vt:lpstr>Eniten uusia seuraajia Facebookissa TOP 10 / huhtikuu 2022</vt:lpstr>
      <vt:lpstr>Eniten uusia seuraajia Instagramissa TOP 10 / huhtikuu 2022</vt:lpstr>
      <vt:lpstr>Eniten uusia seuraajia Twitterissä TOP 10 / huhtikuu 2022</vt:lpstr>
      <vt:lpstr>Seuratut mediat</vt:lpstr>
      <vt:lpstr>Seurannassa olleet mediat (215 kpl) / huhtikuu 2022</vt:lpstr>
      <vt:lpstr>Seurannassa olleet mediat (215 kpl) / huhtikuu 2022</vt:lpstr>
      <vt:lpstr>Ajankohtaista  aikakausmedioista</vt:lpstr>
      <vt:lpstr>Löfbergs toi ruotsalaisen kahvin suomalaisten kuppeihin ja vakuutti Editkilpailun tuomariston</vt:lpstr>
      <vt:lpstr>Vuoden aikakauslehtimainos 2021 on valittu – "Nyt ollaan halauksessa, ja sen todella tuntee"</vt:lpstr>
      <vt:lpstr>Päätoimittajakysely: Ukrainan sota näkyy aikakausmedioissa laajasti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232</cp:revision>
  <dcterms:created xsi:type="dcterms:W3CDTF">2021-01-05T09:04:45Z</dcterms:created>
  <dcterms:modified xsi:type="dcterms:W3CDTF">2022-05-04T09:00:03Z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