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7"/>
  </p:notesMasterIdLst>
  <p:handoutMasterIdLst>
    <p:handoutMasterId r:id="rId48"/>
  </p:handoutMasterIdLst>
  <p:sldIdLst>
    <p:sldId id="1251" r:id="rId5"/>
    <p:sldId id="1258" r:id="rId6"/>
    <p:sldId id="1259" r:id="rId7"/>
    <p:sldId id="1260" r:id="rId8"/>
    <p:sldId id="1261" r:id="rId9"/>
    <p:sldId id="1262" r:id="rId10"/>
    <p:sldId id="1263" r:id="rId11"/>
    <p:sldId id="1264" r:id="rId12"/>
    <p:sldId id="1265" r:id="rId13"/>
    <p:sldId id="1266" r:id="rId14"/>
    <p:sldId id="1267" r:id="rId15"/>
    <p:sldId id="1269" r:id="rId16"/>
    <p:sldId id="1288" r:id="rId17"/>
    <p:sldId id="1295" r:id="rId18"/>
    <p:sldId id="1270" r:id="rId19"/>
    <p:sldId id="1203" r:id="rId20"/>
    <p:sldId id="1204" r:id="rId21"/>
    <p:sldId id="1205" r:id="rId22"/>
    <p:sldId id="1206" r:id="rId23"/>
    <p:sldId id="1207" r:id="rId24"/>
    <p:sldId id="1289" r:id="rId25"/>
    <p:sldId id="1271" r:id="rId26"/>
    <p:sldId id="1272" r:id="rId27"/>
    <p:sldId id="1273" r:id="rId28"/>
    <p:sldId id="1274" r:id="rId29"/>
    <p:sldId id="1275" r:id="rId30"/>
    <p:sldId id="1296" r:id="rId31"/>
    <p:sldId id="1297" r:id="rId32"/>
    <p:sldId id="1298" r:id="rId33"/>
    <p:sldId id="1299" r:id="rId34"/>
    <p:sldId id="1276" r:id="rId35"/>
    <p:sldId id="1277" r:id="rId36"/>
    <p:sldId id="1278" r:id="rId37"/>
    <p:sldId id="1233" r:id="rId38"/>
    <p:sldId id="1304" r:id="rId39"/>
    <p:sldId id="1305" r:id="rId40"/>
    <p:sldId id="1280" r:id="rId41"/>
    <p:sldId id="1307" r:id="rId42"/>
    <p:sldId id="1281" r:id="rId43"/>
    <p:sldId id="1306" r:id="rId44"/>
    <p:sldId id="1285" r:id="rId45"/>
    <p:sldId id="1286" r:id="rId46"/>
  </p:sldIdLst>
  <p:sldSz cx="12192000" cy="6858000"/>
  <p:notesSz cx="6858000" cy="9144000"/>
  <p:embeddedFontLst>
    <p:embeddedFont>
      <p:font typeface="Canela Medium" pitchFamily="2" charset="77"/>
      <p:regular r:id="rId49"/>
    </p:embeddedFont>
    <p:embeddedFont>
      <p:font typeface="Clattering" pitchFamily="2" charset="0"/>
      <p:regular r:id="rId50"/>
    </p:embeddedFont>
    <p:embeddedFont>
      <p:font typeface="Neue Haas Unica Pro" panose="020B0504030206020203" pitchFamily="34" charset="77"/>
      <p:regular r:id="rId51"/>
      <p:bold r:id="rId52"/>
      <p:italic r:id="rId53"/>
      <p:boldItalic r:id="rId54"/>
    </p:embeddedFont>
    <p:embeddedFont>
      <p:font typeface="Neue Haas Unica W1G" panose="020B0404030206020203" pitchFamily="34" charset="0"/>
      <p:regular r:id="rId55"/>
      <p:bold r:id="rId56"/>
      <p:italic r:id="rId57"/>
      <p:boldItalic r:id="rId58"/>
    </p:embeddedFont>
    <p:embeddedFont>
      <p:font typeface="Neue Haas Unica W1G Light" panose="020B0404030206020203" pitchFamily="34" charset="0"/>
      <p:regular r:id="rId59"/>
      <p:italic r:id="rId60"/>
    </p:embeddedFont>
    <p:embeddedFont>
      <p:font typeface="Neue Haas Unica W1G Medium" panose="020B0404030206020203" pitchFamily="34" charset="0"/>
      <p:regular r:id="rId61"/>
      <p:italic r:id="rId62"/>
    </p:embeddedFont>
  </p:embeddedFont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49"/>
    <a:srgbClr val="0E2649"/>
    <a:srgbClr val="D1D1D1"/>
    <a:srgbClr val="FFC1C1"/>
    <a:srgbClr val="FF6464"/>
    <a:srgbClr val="D9D9D9"/>
    <a:srgbClr val="9CFFF8"/>
    <a:srgbClr val="F4CF67"/>
    <a:srgbClr val="FFF6FA"/>
    <a:srgbClr val="F5F4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79" autoAdjust="0"/>
    <p:restoredTop sz="96283" autoAdjust="0"/>
  </p:normalViewPr>
  <p:slideViewPr>
    <p:cSldViewPr snapToGrid="0" snapToObjects="1">
      <p:cViewPr varScale="1">
        <p:scale>
          <a:sx n="128" d="100"/>
          <a:sy n="128" d="100"/>
        </p:scale>
        <p:origin x="736" y="176"/>
      </p:cViewPr>
      <p:guideLst/>
    </p:cSldViewPr>
  </p:slideViewPr>
  <p:notesTextViewPr>
    <p:cViewPr>
      <p:scale>
        <a:sx n="75" d="100"/>
        <a:sy n="75" d="100"/>
      </p:scale>
      <p:origin x="0" y="0"/>
    </p:cViewPr>
  </p:notesTextViewPr>
  <p:sorterViewPr>
    <p:cViewPr>
      <p:scale>
        <a:sx n="80" d="100"/>
        <a:sy n="80" d="100"/>
      </p:scale>
      <p:origin x="0" y="0"/>
    </p:cViewPr>
  </p:sorterViewPr>
  <p:notesViewPr>
    <p:cSldViewPr snapToGrid="0" snapToObjects="1">
      <p:cViewPr varScale="1">
        <p:scale>
          <a:sx n="135" d="100"/>
          <a:sy n="135" d="100"/>
        </p:scale>
        <p:origin x="3560"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0410486084113"/>
          <c:y val="0.20910698454671905"/>
          <c:w val="0.50136964670260364"/>
          <c:h val="0.77371865972276088"/>
        </c:manualLayout>
      </c:layout>
      <c:doughnutChart>
        <c:varyColors val="1"/>
        <c:ser>
          <c:idx val="0"/>
          <c:order val="0"/>
          <c:tx>
            <c:strRef>
              <c:f>Sheet1!$B$2</c:f>
              <c:strCache>
                <c:ptCount val="1"/>
                <c:pt idx="0">
                  <c:v>2 656 310</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40B-734D-93E7-21C5B1CA5F1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140B-734D-93E7-21C5B1CA5F1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40B-734D-93E7-21C5B1CA5F1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40B-734D-93E7-21C5B1CA5F1D}"/>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F2A1-F046-A0A2-3730BFE713C2}"/>
              </c:ext>
            </c:extLst>
          </c:dPt>
          <c:dPt>
            <c:idx val="5"/>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B-B715-4D6D-A322-ED98AB6F2DBC}"/>
              </c:ext>
            </c:extLst>
          </c:dPt>
          <c:dPt>
            <c:idx val="6"/>
            <c:bubble3D val="0"/>
            <c:spPr>
              <a:solidFill>
                <a:schemeClr val="accent6"/>
              </a:solidFill>
              <a:ln w="19050">
                <a:solidFill>
                  <a:schemeClr val="lt1"/>
                </a:solidFill>
              </a:ln>
              <a:effectLst/>
            </c:spPr>
            <c:extLst>
              <c:ext xmlns:c16="http://schemas.microsoft.com/office/drawing/2014/chart" uri="{C3380CC4-5D6E-409C-BE32-E72D297353CC}">
                <c16:uniqueId val="{0000000D-AD71-4A10-95CA-A8F89AAADCB0}"/>
              </c:ext>
            </c:extLst>
          </c:dPt>
          <c:dLbls>
            <c:dLbl>
              <c:idx val="0"/>
              <c:layout>
                <c:manualLayout>
                  <c:x val="0.1654471632976528"/>
                  <c:y val="-1.2858382743611728E-3"/>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40B-734D-93E7-21C5B1CA5F1D}"/>
                </c:ext>
              </c:extLst>
            </c:dLbl>
            <c:dLbl>
              <c:idx val="1"/>
              <c:layout>
                <c:manualLayout>
                  <c:x val="-0.17046071370061208"/>
                  <c:y val="9.2045063635998015E-2"/>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40B-734D-93E7-21C5B1CA5F1D}"/>
                </c:ext>
              </c:extLst>
            </c:dLbl>
            <c:dLbl>
              <c:idx val="2"/>
              <c:layout>
                <c:manualLayout>
                  <c:x val="-0.19552846571540802"/>
                  <c:y val="6.6076962612536816E-2"/>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40B-734D-93E7-21C5B1CA5F1D}"/>
                </c:ext>
              </c:extLst>
            </c:dLbl>
            <c:dLbl>
              <c:idx val="3"/>
              <c:layout>
                <c:manualLayout>
                  <c:x val="-0.25151317767641018"/>
                  <c:y val="-3.1621142411690076E-2"/>
                </c:manualLayout>
              </c:layout>
              <c:showLegendKey val="1"/>
              <c:showVal val="0"/>
              <c:showCatName val="1"/>
              <c:showSerName val="0"/>
              <c:showPercent val="1"/>
              <c:showBubbleSize val="0"/>
              <c:extLst>
                <c:ext xmlns:c15="http://schemas.microsoft.com/office/drawing/2012/chart" uri="{CE6537A1-D6FC-4f65-9D91-7224C49458BB}">
                  <c15:layout>
                    <c:manualLayout>
                      <c:w val="0.21030264869420695"/>
                      <c:h val="0.15526673532244012"/>
                    </c:manualLayout>
                  </c15:layout>
                </c:ext>
                <c:ext xmlns:c16="http://schemas.microsoft.com/office/drawing/2014/chart" uri="{C3380CC4-5D6E-409C-BE32-E72D297353CC}">
                  <c16:uniqueId val="{00000007-140B-734D-93E7-21C5B1CA5F1D}"/>
                </c:ext>
              </c:extLst>
            </c:dLbl>
            <c:dLbl>
              <c:idx val="4"/>
              <c:layout>
                <c:manualLayout>
                  <c:x val="-0.15876242942704066"/>
                  <c:y val="-0.15772358344924567"/>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2A1-F046-A0A2-3730BFE713C2}"/>
                </c:ext>
              </c:extLst>
            </c:dLbl>
            <c:dLbl>
              <c:idx val="5"/>
              <c:layout>
                <c:manualLayout>
                  <c:x val="-3.2588077619234726E-2"/>
                  <c:y val="-0.19304205898537211"/>
                </c:manualLayout>
              </c:layout>
              <c:showLegendKey val="1"/>
              <c:showVal val="0"/>
              <c:showCatName val="1"/>
              <c:showSerName val="0"/>
              <c:showPercent val="1"/>
              <c:showBubbleSize val="0"/>
              <c:extLst>
                <c:ext xmlns:c15="http://schemas.microsoft.com/office/drawing/2012/chart" uri="{CE6537A1-D6FC-4f65-9D91-7224C49458BB}">
                  <c15:layout>
                    <c:manualLayout>
                      <c:w val="0.14083984206658284"/>
                      <c:h val="0.15526673532244012"/>
                    </c:manualLayout>
                  </c15:layout>
                </c:ext>
                <c:ext xmlns:c16="http://schemas.microsoft.com/office/drawing/2014/chart" uri="{C3380CC4-5D6E-409C-BE32-E72D297353CC}">
                  <c16:uniqueId val="{0000000B-B715-4D6D-A322-ED98AB6F2DBC}"/>
                </c:ext>
              </c:extLst>
            </c:dLbl>
            <c:dLbl>
              <c:idx val="6"/>
              <c:layout>
                <c:manualLayout>
                  <c:x val="0.15040651208877537"/>
                  <c:y val="-0.18993200976720725"/>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D71-4A10-95CA-A8F89AAADCB0}"/>
                </c:ext>
              </c:extLst>
            </c:dLbl>
            <c:numFmt formatCode="0.0\ %" sourceLinked="0"/>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showLegendKey val="1"/>
            <c:showVal val="0"/>
            <c:showCatName val="1"/>
            <c:showSerName val="0"/>
            <c:showPercent val="1"/>
            <c:showBubbleSize val="0"/>
            <c:showLeaderLines val="1"/>
            <c:leaderLines>
              <c:spPr>
                <a:ln w="9525" cap="flat" cmpd="sng" algn="ctr">
                  <a:solidFill>
                    <a:schemeClr val="accent1"/>
                  </a:solidFill>
                  <a:prstDash val="dash"/>
                  <a:round/>
                </a:ln>
                <a:effectLst/>
              </c:spPr>
            </c:leaderLines>
            <c:extLst>
              <c:ext xmlns:c15="http://schemas.microsoft.com/office/drawing/2012/chart" uri="{CE6537A1-D6FC-4f65-9D91-7224C49458BB}"/>
            </c:extLst>
          </c:dLbls>
          <c:cat>
            <c:strRef>
              <c:f>Sheet1!$A$2:$A$8</c:f>
              <c:strCache>
                <c:ptCount val="7"/>
                <c:pt idx="0">
                  <c:v>Facebook</c:v>
                </c:pt>
                <c:pt idx="1">
                  <c:v>Instagram</c:v>
                </c:pt>
                <c:pt idx="2">
                  <c:v>X</c:v>
                </c:pt>
                <c:pt idx="3">
                  <c:v>YouTube</c:v>
                </c:pt>
                <c:pt idx="4">
                  <c:v>TikTok</c:v>
                </c:pt>
                <c:pt idx="5">
                  <c:v>LinkedIn</c:v>
                </c:pt>
                <c:pt idx="6">
                  <c:v>Threads</c:v>
                </c:pt>
              </c:strCache>
            </c:strRef>
          </c:cat>
          <c:val>
            <c:numRef>
              <c:f>Sheet1!$B$2:$B$8</c:f>
              <c:numCache>
                <c:formatCode>#,##0</c:formatCode>
                <c:ptCount val="7"/>
                <c:pt idx="0">
                  <c:v>2656310</c:v>
                </c:pt>
                <c:pt idx="1">
                  <c:v>1747063</c:v>
                </c:pt>
                <c:pt idx="2">
                  <c:v>493094</c:v>
                </c:pt>
                <c:pt idx="3">
                  <c:v>161768</c:v>
                </c:pt>
                <c:pt idx="4">
                  <c:v>148401</c:v>
                </c:pt>
                <c:pt idx="5">
                  <c:v>114068</c:v>
                </c:pt>
                <c:pt idx="6">
                  <c:v>87972</c:v>
                </c:pt>
              </c:numCache>
            </c:numRef>
          </c:val>
          <c:extLst>
            <c:ext xmlns:c16="http://schemas.microsoft.com/office/drawing/2014/chart" uri="{C3380CC4-5D6E-409C-BE32-E72D297353CC}">
              <c16:uniqueId val="{00000008-140B-734D-93E7-21C5B1CA5F1D}"/>
            </c:ext>
          </c:extLst>
        </c:ser>
        <c:dLbls>
          <c:showLegendKey val="0"/>
          <c:showVal val="1"/>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Tiktok</c:v>
                </c:pt>
              </c:strCache>
            </c:strRef>
          </c:tx>
          <c:spPr>
            <a:solidFill>
              <a:schemeClr val="tx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1/2025</c:v>
                </c:pt>
                <c:pt idx="1">
                  <c:v>2/2025</c:v>
                </c:pt>
                <c:pt idx="2">
                  <c:v>3/2025</c:v>
                </c:pt>
                <c:pt idx="3">
                  <c:v>4/2025</c:v>
                </c:pt>
                <c:pt idx="4">
                  <c:v>5/2025</c:v>
                </c:pt>
                <c:pt idx="5">
                  <c:v>6/2025</c:v>
                </c:pt>
                <c:pt idx="6">
                  <c:v>7/2025</c:v>
                </c:pt>
                <c:pt idx="7">
                  <c:v>8/2025</c:v>
                </c:pt>
                <c:pt idx="8">
                  <c:v>9/2025</c:v>
                </c:pt>
                <c:pt idx="9">
                  <c:v>10/2025</c:v>
                </c:pt>
                <c:pt idx="10">
                  <c:v>11/2025</c:v>
                </c:pt>
                <c:pt idx="11">
                  <c:v>12/2025</c:v>
                </c:pt>
                <c:pt idx="12">
                  <c:v>1/2026</c:v>
                </c:pt>
              </c:strCache>
            </c:strRef>
          </c:cat>
          <c:val>
            <c:numRef>
              <c:f>Sheet1!$B$2:$B$14</c:f>
              <c:numCache>
                <c:formatCode>#,##0</c:formatCode>
                <c:ptCount val="13"/>
                <c:pt idx="0">
                  <c:v>114735</c:v>
                </c:pt>
                <c:pt idx="1">
                  <c:v>119330</c:v>
                </c:pt>
                <c:pt idx="2">
                  <c:v>123989</c:v>
                </c:pt>
                <c:pt idx="3">
                  <c:v>129078</c:v>
                </c:pt>
                <c:pt idx="4">
                  <c:v>133162</c:v>
                </c:pt>
                <c:pt idx="5">
                  <c:v>135792</c:v>
                </c:pt>
                <c:pt idx="6">
                  <c:v>138398</c:v>
                </c:pt>
                <c:pt idx="7">
                  <c:v>141229</c:v>
                </c:pt>
                <c:pt idx="8">
                  <c:v>143257</c:v>
                </c:pt>
                <c:pt idx="9">
                  <c:v>145617</c:v>
                </c:pt>
                <c:pt idx="10">
                  <c:v>148431</c:v>
                </c:pt>
                <c:pt idx="11">
                  <c:v>150767</c:v>
                </c:pt>
                <c:pt idx="12">
                  <c:v>148401</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100000"/>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LinkedIn</c:v>
                </c:pt>
              </c:strCache>
            </c:strRef>
          </c:tx>
          <c:spPr>
            <a:solidFill>
              <a:schemeClr val="accent2">
                <a:lumMod val="40000"/>
                <a:lumOff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1/2025</c:v>
                </c:pt>
                <c:pt idx="1">
                  <c:v>2/2025</c:v>
                </c:pt>
                <c:pt idx="2">
                  <c:v>3/2025</c:v>
                </c:pt>
                <c:pt idx="3">
                  <c:v>4/2025</c:v>
                </c:pt>
                <c:pt idx="4">
                  <c:v>5/2025</c:v>
                </c:pt>
                <c:pt idx="5">
                  <c:v>6/2025</c:v>
                </c:pt>
                <c:pt idx="6">
                  <c:v>7/2025</c:v>
                </c:pt>
                <c:pt idx="7">
                  <c:v>8/2025</c:v>
                </c:pt>
                <c:pt idx="8">
                  <c:v>9/2025</c:v>
                </c:pt>
                <c:pt idx="9">
                  <c:v>10/2025</c:v>
                </c:pt>
                <c:pt idx="10">
                  <c:v>11/2025</c:v>
                </c:pt>
                <c:pt idx="11">
                  <c:v>12/2025</c:v>
                </c:pt>
                <c:pt idx="12">
                  <c:v>1/2026</c:v>
                </c:pt>
              </c:strCache>
            </c:strRef>
          </c:cat>
          <c:val>
            <c:numRef>
              <c:f>Sheet1!$B$2:$B$14</c:f>
              <c:numCache>
                <c:formatCode>#,##0</c:formatCode>
                <c:ptCount val="13"/>
                <c:pt idx="0">
                  <c:v>91623</c:v>
                </c:pt>
                <c:pt idx="1">
                  <c:v>92291</c:v>
                </c:pt>
                <c:pt idx="2">
                  <c:v>93460</c:v>
                </c:pt>
                <c:pt idx="3">
                  <c:v>94314</c:v>
                </c:pt>
                <c:pt idx="4">
                  <c:v>95180</c:v>
                </c:pt>
                <c:pt idx="5">
                  <c:v>95913</c:v>
                </c:pt>
                <c:pt idx="6">
                  <c:v>96508</c:v>
                </c:pt>
                <c:pt idx="7">
                  <c:v>97240</c:v>
                </c:pt>
                <c:pt idx="8">
                  <c:v>98235</c:v>
                </c:pt>
                <c:pt idx="9">
                  <c:v>99426</c:v>
                </c:pt>
                <c:pt idx="10">
                  <c:v>100619</c:v>
                </c:pt>
                <c:pt idx="11">
                  <c:v>101620</c:v>
                </c:pt>
                <c:pt idx="12">
                  <c:v>114068</c:v>
                </c:pt>
              </c:numCache>
            </c:numRef>
          </c:val>
          <c:extLst>
            <c:ext xmlns:c16="http://schemas.microsoft.com/office/drawing/2014/chart" uri="{C3380CC4-5D6E-409C-BE32-E72D297353CC}">
              <c16:uniqueId val="{00000000-D827-1747-B990-BA326EEA4CCD}"/>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80000"/>
        </c:scaling>
        <c:delete val="0"/>
        <c:axPos val="l"/>
        <c:majorGridlines>
          <c:spPr>
            <a:ln w="12700" cap="rnd" cmpd="sng" algn="ctr">
              <a:solidFill>
                <a:schemeClr val="bg1">
                  <a:lumMod val="85000"/>
                </a:scheme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Threads</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1/2025</c:v>
                </c:pt>
                <c:pt idx="1">
                  <c:v>2/2025</c:v>
                </c:pt>
                <c:pt idx="2">
                  <c:v>3/2025</c:v>
                </c:pt>
                <c:pt idx="3">
                  <c:v>4/2025</c:v>
                </c:pt>
                <c:pt idx="4">
                  <c:v>5/2025</c:v>
                </c:pt>
                <c:pt idx="5">
                  <c:v>6/2025</c:v>
                </c:pt>
                <c:pt idx="6">
                  <c:v>7/2025</c:v>
                </c:pt>
                <c:pt idx="7">
                  <c:v>8/2025</c:v>
                </c:pt>
                <c:pt idx="8">
                  <c:v>9/2025</c:v>
                </c:pt>
                <c:pt idx="9">
                  <c:v>10/2025</c:v>
                </c:pt>
                <c:pt idx="10">
                  <c:v>11/2025</c:v>
                </c:pt>
                <c:pt idx="11">
                  <c:v>12/2025</c:v>
                </c:pt>
                <c:pt idx="12">
                  <c:v>1/2026</c:v>
                </c:pt>
              </c:strCache>
            </c:strRef>
          </c:cat>
          <c:val>
            <c:numRef>
              <c:f>Sheet1!$B$2:$B$14</c:f>
              <c:numCache>
                <c:formatCode>#,##0</c:formatCode>
                <c:ptCount val="13"/>
                <c:pt idx="0">
                  <c:v>78120</c:v>
                </c:pt>
                <c:pt idx="1">
                  <c:v>78308</c:v>
                </c:pt>
                <c:pt idx="2">
                  <c:v>78966</c:v>
                </c:pt>
                <c:pt idx="3">
                  <c:v>79825</c:v>
                </c:pt>
                <c:pt idx="4">
                  <c:v>81214</c:v>
                </c:pt>
                <c:pt idx="5">
                  <c:v>83320</c:v>
                </c:pt>
                <c:pt idx="6">
                  <c:v>85576</c:v>
                </c:pt>
                <c:pt idx="7">
                  <c:v>87773</c:v>
                </c:pt>
                <c:pt idx="8">
                  <c:v>89293</c:v>
                </c:pt>
                <c:pt idx="9">
                  <c:v>89705</c:v>
                </c:pt>
                <c:pt idx="10">
                  <c:v>90363</c:v>
                </c:pt>
                <c:pt idx="11">
                  <c:v>91084</c:v>
                </c:pt>
                <c:pt idx="12">
                  <c:v>87972</c:v>
                </c:pt>
              </c:numCache>
            </c:numRef>
          </c:val>
          <c:extLst>
            <c:ext xmlns:c16="http://schemas.microsoft.com/office/drawing/2014/chart" uri="{C3380CC4-5D6E-409C-BE32-E72D297353CC}">
              <c16:uniqueId val="{00000000-D827-1747-B990-BA326EEA4CCD}"/>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70000"/>
        </c:scaling>
        <c:delete val="0"/>
        <c:axPos val="l"/>
        <c:majorGridlines>
          <c:spPr>
            <a:ln w="12700" cap="rnd" cmpd="sng" algn="ctr">
              <a:solidFill>
                <a:schemeClr val="bg1">
                  <a:lumMod val="85000"/>
                </a:scheme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majorUnit val="50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39135351811452"/>
          <c:y val="8.6377024944008007E-2"/>
          <c:w val="0.51822895016949655"/>
          <c:h val="0.83774559909858248"/>
        </c:manualLayout>
      </c:layout>
      <c:barChart>
        <c:barDir val="bar"/>
        <c:grouping val="clustered"/>
        <c:varyColors val="0"/>
        <c:ser>
          <c:idx val="0"/>
          <c:order val="0"/>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4"/>
            <c:invertIfNegative val="0"/>
            <c:bubble3D val="0"/>
            <c:extLst>
              <c:ext xmlns:c16="http://schemas.microsoft.com/office/drawing/2014/chart" uri="{C3380CC4-5D6E-409C-BE32-E72D297353CC}">
                <c16:uniqueId val="{00000009-F2A1-F046-A0A2-3730BFE713C2}"/>
              </c:ext>
            </c:extLst>
          </c:dPt>
          <c:dPt>
            <c:idx val="7"/>
            <c:invertIfNegative val="0"/>
            <c:bubble3D val="0"/>
            <c:extLst>
              <c:ext xmlns:c16="http://schemas.microsoft.com/office/drawing/2014/chart" uri="{C3380CC4-5D6E-409C-BE32-E72D297353CC}">
                <c16:uniqueId val="{00000006-9A40-449D-8278-D1CC4A182CD3}"/>
              </c:ext>
            </c:extLst>
          </c:dPt>
          <c:dLbls>
            <c:dLbl>
              <c:idx val="7"/>
              <c:layout>
                <c:manualLayout>
                  <c:x val="-1.0737085413937253E-2"/>
                  <c:y val="1.1864327146524733E-7"/>
                </c:manualLayout>
              </c:layout>
              <c:spPr>
                <a:noFill/>
                <a:ln>
                  <a:noFill/>
                </a:ln>
                <a:effectLst/>
              </c:spPr>
              <c:txPr>
                <a:bodyPr rot="0" spcFirstLastPara="1" vertOverflow="ellipsis" vert="horz" wrap="square" lIns="38100" tIns="19050" rIns="38100" bIns="19050" anchor="ctr" anchorCtr="0">
                  <a:no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0.12125889367439126"/>
                      <c:h val="7.0338612642532078E-2"/>
                    </c:manualLayout>
                  </c15:layout>
                </c:ext>
                <c:ext xmlns:c16="http://schemas.microsoft.com/office/drawing/2014/chart" uri="{C3380CC4-5D6E-409C-BE32-E72D297353CC}">
                  <c16:uniqueId val="{00000006-9A40-449D-8278-D1CC4A182CD3}"/>
                </c:ext>
              </c:extLst>
            </c:dLbl>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Sheet1!$A$2:$A$9</c:f>
              <c:strCache>
                <c:ptCount val="8"/>
                <c:pt idx="0">
                  <c:v>Kaikki kanavat yhteensä</c:v>
                </c:pt>
                <c:pt idx="1">
                  <c:v>Facebook</c:v>
                </c:pt>
                <c:pt idx="2">
                  <c:v>Instagram</c:v>
                </c:pt>
                <c:pt idx="3">
                  <c:v>X</c:v>
                </c:pt>
                <c:pt idx="4">
                  <c:v>YouTube</c:v>
                </c:pt>
                <c:pt idx="5">
                  <c:v>TikTok</c:v>
                </c:pt>
                <c:pt idx="6">
                  <c:v>LinkedIn</c:v>
                </c:pt>
                <c:pt idx="7">
                  <c:v>Threads</c:v>
                </c:pt>
              </c:strCache>
            </c:strRef>
          </c:cat>
          <c:val>
            <c:numRef>
              <c:f>Sheet1!$B$2:$B$9</c:f>
              <c:numCache>
                <c:formatCode>#,##0</c:formatCode>
                <c:ptCount val="8"/>
                <c:pt idx="0">
                  <c:v>5408676</c:v>
                </c:pt>
                <c:pt idx="1">
                  <c:v>2656310</c:v>
                </c:pt>
                <c:pt idx="2">
                  <c:v>1747063</c:v>
                </c:pt>
                <c:pt idx="3">
                  <c:v>493094</c:v>
                </c:pt>
                <c:pt idx="4">
                  <c:v>161768</c:v>
                </c:pt>
                <c:pt idx="5">
                  <c:v>148401</c:v>
                </c:pt>
                <c:pt idx="6">
                  <c:v>114068</c:v>
                </c:pt>
                <c:pt idx="7">
                  <c:v>87972</c:v>
                </c:pt>
              </c:numCache>
            </c:numRef>
          </c:val>
          <c:extLst>
            <c:ext xmlns:c16="http://schemas.microsoft.com/office/drawing/2014/chart" uri="{C3380CC4-5D6E-409C-BE32-E72D297353CC}">
              <c16:uniqueId val="{00000008-140B-734D-93E7-21C5B1CA5F1D}"/>
            </c:ext>
          </c:extLst>
        </c:ser>
        <c:dLbls>
          <c:showLegendKey val="0"/>
          <c:showVal val="0"/>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21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fi-FI"/>
          </a:p>
        </c:txPr>
        <c:crossAx val="995595535"/>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360651919459482"/>
          <c:y val="8.6377024944008007E-2"/>
          <c:w val="0.4930137293643384"/>
          <c:h val="0.83774559909858248"/>
        </c:manualLayout>
      </c:layout>
      <c:barChart>
        <c:barDir val="bar"/>
        <c:grouping val="clustered"/>
        <c:varyColors val="0"/>
        <c:ser>
          <c:idx val="0"/>
          <c:order val="0"/>
          <c:tx>
            <c:strRef>
              <c:f>Sheet1!$B$3</c:f>
              <c:strCache>
                <c:ptCount val="1"/>
                <c:pt idx="0">
                  <c:v>160</c:v>
                </c:pt>
              </c:strCache>
            </c:strRef>
          </c:tx>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4"/>
            <c:invertIfNegative val="0"/>
            <c:bubble3D val="0"/>
            <c:extLst>
              <c:ext xmlns:c16="http://schemas.microsoft.com/office/drawing/2014/chart" uri="{C3380CC4-5D6E-409C-BE32-E72D297353CC}">
                <c16:uniqueId val="{00000009-F2A1-F046-A0A2-3730BFE713C2}"/>
              </c:ext>
            </c:extLst>
          </c:dPt>
          <c:dPt>
            <c:idx val="7"/>
            <c:invertIfNegative val="0"/>
            <c:bubble3D val="0"/>
            <c:extLst>
              <c:ext xmlns:c16="http://schemas.microsoft.com/office/drawing/2014/chart" uri="{C3380CC4-5D6E-409C-BE32-E72D297353CC}">
                <c16:uniqueId val="{00000006-409F-4A4D-AD24-F62380819FA6}"/>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604030206020203"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Yhteensä</c:v>
                </c:pt>
                <c:pt idx="1">
                  <c:v>Facebook</c:v>
                </c:pt>
                <c:pt idx="2">
                  <c:v>Instagram</c:v>
                </c:pt>
                <c:pt idx="3">
                  <c:v>X</c:v>
                </c:pt>
                <c:pt idx="4">
                  <c:v>YouTube</c:v>
                </c:pt>
                <c:pt idx="5">
                  <c:v>LinkedIn</c:v>
                </c:pt>
                <c:pt idx="6">
                  <c:v>TikTok</c:v>
                </c:pt>
                <c:pt idx="7">
                  <c:v>Threads</c:v>
                </c:pt>
              </c:strCache>
            </c:strRef>
          </c:cat>
          <c:val>
            <c:numRef>
              <c:f>Sheet1!$B$2:$B$9</c:f>
              <c:numCache>
                <c:formatCode>#\ ##0;\-#\ ##0;;@</c:formatCode>
                <c:ptCount val="8"/>
                <c:pt idx="0">
                  <c:v>453</c:v>
                </c:pt>
                <c:pt idx="1">
                  <c:v>160</c:v>
                </c:pt>
                <c:pt idx="2">
                  <c:v>137</c:v>
                </c:pt>
                <c:pt idx="3">
                  <c:v>43</c:v>
                </c:pt>
                <c:pt idx="4">
                  <c:v>42</c:v>
                </c:pt>
                <c:pt idx="5">
                  <c:v>34</c:v>
                </c:pt>
                <c:pt idx="6">
                  <c:v>19</c:v>
                </c:pt>
                <c:pt idx="7">
                  <c:v>18</c:v>
                </c:pt>
              </c:numCache>
            </c:numRef>
          </c:val>
          <c:extLst>
            <c:ext xmlns:c16="http://schemas.microsoft.com/office/drawing/2014/chart" uri="{C3380CC4-5D6E-409C-BE32-E72D297353CC}">
              <c16:uniqueId val="{00000008-140B-734D-93E7-21C5B1CA5F1D}"/>
            </c:ext>
          </c:extLst>
        </c:ser>
        <c:dLbls>
          <c:dLblPos val="outEnd"/>
          <c:showLegendKey val="0"/>
          <c:showVal val="1"/>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 ##0;\-#\ ##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fi-FI"/>
          </a:p>
        </c:txPr>
        <c:crossAx val="995595535"/>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00308774173766"/>
          <c:y val="8.6377024944008007E-2"/>
          <c:w val="0.46961716081719557"/>
          <c:h val="0.83774559909858248"/>
        </c:manualLayout>
      </c:layout>
      <c:barChart>
        <c:barDir val="bar"/>
        <c:grouping val="clustered"/>
        <c:varyColors val="0"/>
        <c:ser>
          <c:idx val="0"/>
          <c:order val="0"/>
          <c:tx>
            <c:strRef>
              <c:f>Sheet1!$B$3</c:f>
              <c:strCache>
                <c:ptCount val="1"/>
                <c:pt idx="0">
                  <c:v>16 602</c:v>
                </c:pt>
              </c:strCache>
            </c:strRef>
          </c:tx>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5"/>
            <c:invertIfNegative val="0"/>
            <c:bubble3D val="0"/>
            <c:extLst>
              <c:ext xmlns:c16="http://schemas.microsoft.com/office/drawing/2014/chart" uri="{C3380CC4-5D6E-409C-BE32-E72D297353CC}">
                <c16:uniqueId val="{00000005-C6A3-439E-9228-A0EB74338EDA}"/>
              </c:ext>
            </c:extLst>
          </c:dPt>
          <c:dPt>
            <c:idx val="7"/>
            <c:invertIfNegative val="0"/>
            <c:bubble3D val="0"/>
            <c:extLst>
              <c:ext xmlns:c16="http://schemas.microsoft.com/office/drawing/2014/chart" uri="{C3380CC4-5D6E-409C-BE32-E72D297353CC}">
                <c16:uniqueId val="{00000006-F856-4A6B-BC11-387F923A5422}"/>
              </c:ext>
            </c:extLst>
          </c:dPt>
          <c:dLbls>
            <c:dLbl>
              <c:idx val="5"/>
              <c:layout>
                <c:manualLayout>
                  <c:x val="-3.3423669353061804E-3"/>
                  <c:y val="0"/>
                </c:manualLayout>
              </c:layout>
              <c:spPr>
                <a:noFill/>
                <a:ln>
                  <a:noFill/>
                </a:ln>
                <a:effectLst/>
              </c:spPr>
              <c:txPr>
                <a:bodyPr rot="0" spcFirstLastPara="1" vertOverflow="ellipsis" vert="horz" wrap="square" lIns="38100" tIns="19050" rIns="38100" bIns="19050" anchor="ctr" anchorCtr="0">
                  <a:no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8.3901173841899462E-2"/>
                      <c:h val="6.7137205277930767E-2"/>
                    </c:manualLayout>
                  </c15:layout>
                </c:ext>
                <c:ext xmlns:c16="http://schemas.microsoft.com/office/drawing/2014/chart" uri="{C3380CC4-5D6E-409C-BE32-E72D297353CC}">
                  <c16:uniqueId val="{00000005-C6A3-439E-9228-A0EB74338EDA}"/>
                </c:ext>
              </c:extLst>
            </c:dLbl>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Sheet1!$A$2:$A$9</c:f>
              <c:strCache>
                <c:ptCount val="8"/>
                <c:pt idx="0">
                  <c:v>Kokonaisseuraajamäärä</c:v>
                </c:pt>
                <c:pt idx="1">
                  <c:v>Facebook</c:v>
                </c:pt>
                <c:pt idx="2">
                  <c:v>Instagram</c:v>
                </c:pt>
                <c:pt idx="3">
                  <c:v>X</c:v>
                </c:pt>
                <c:pt idx="4">
                  <c:v>TikTok</c:v>
                </c:pt>
                <c:pt idx="5">
                  <c:v>Threads</c:v>
                </c:pt>
                <c:pt idx="6">
                  <c:v>YouTube</c:v>
                </c:pt>
                <c:pt idx="7">
                  <c:v>LinkedIn</c:v>
                </c:pt>
              </c:strCache>
            </c:strRef>
          </c:cat>
          <c:val>
            <c:numRef>
              <c:f>Sheet1!$B$2:$B$9</c:f>
              <c:numCache>
                <c:formatCode>#,##0</c:formatCode>
                <c:ptCount val="8"/>
                <c:pt idx="0">
                  <c:v>30557.491525423728</c:v>
                </c:pt>
                <c:pt idx="1">
                  <c:v>16601.9375</c:v>
                </c:pt>
                <c:pt idx="2">
                  <c:v>12752.284671532847</c:v>
                </c:pt>
                <c:pt idx="3">
                  <c:v>11467.302325581395</c:v>
                </c:pt>
                <c:pt idx="4">
                  <c:v>7810.5789473684208</c:v>
                </c:pt>
                <c:pt idx="5">
                  <c:v>4887.333333333333</c:v>
                </c:pt>
                <c:pt idx="6">
                  <c:v>3851.6190476190477</c:v>
                </c:pt>
                <c:pt idx="7">
                  <c:v>3354.9411764705883</c:v>
                </c:pt>
              </c:numCache>
            </c:numRef>
          </c:val>
          <c:extLst>
            <c:ext xmlns:c16="http://schemas.microsoft.com/office/drawing/2014/chart" uri="{C3380CC4-5D6E-409C-BE32-E72D297353CC}">
              <c16:uniqueId val="{00000008-140B-734D-93E7-21C5B1CA5F1D}"/>
            </c:ext>
          </c:extLst>
        </c:ser>
        <c:dLbls>
          <c:showLegendKey val="0"/>
          <c:showVal val="0"/>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fi-FI"/>
          </a:p>
        </c:txPr>
        <c:crossAx val="995595535"/>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8365095667"/>
          <c:y val="0.11228256484216675"/>
          <c:w val="0.71851782114192253"/>
          <c:h val="0.64847453382736886"/>
        </c:manualLayout>
      </c:layout>
      <c:barChart>
        <c:barDir val="col"/>
        <c:grouping val="clustered"/>
        <c:varyColors val="0"/>
        <c:ser>
          <c:idx val="0"/>
          <c:order val="0"/>
          <c:tx>
            <c:strRef>
              <c:f>Sheet1!$B$1</c:f>
              <c:strCache>
                <c:ptCount val="1"/>
                <c:pt idx="0">
                  <c:v>Yhteensä</c:v>
                </c:pt>
              </c:strCache>
            </c:strRef>
          </c:tx>
          <c:spPr>
            <a:solidFill>
              <a:srgbClr val="FFC1C1"/>
            </a:solidFill>
            <a:ln>
              <a:noFill/>
            </a:ln>
            <a:effectLst/>
          </c:spPr>
          <c:invertIfNegative val="0"/>
          <c:dPt>
            <c:idx val="0"/>
            <c:invertIfNegative val="0"/>
            <c:bubble3D val="0"/>
            <c:spPr>
              <a:solidFill>
                <a:srgbClr val="FFC1C1"/>
              </a:solidFill>
              <a:ln>
                <a:noFill/>
              </a:ln>
              <a:effectLst/>
            </c:spPr>
            <c:extLst>
              <c:ext xmlns:c16="http://schemas.microsoft.com/office/drawing/2014/chart" uri="{C3380CC4-5D6E-409C-BE32-E72D297353CC}">
                <c16:uniqueId val="{00000004-23B8-594E-B888-AB4F378CE2A5}"/>
              </c:ext>
            </c:extLst>
          </c:dPt>
          <c:dPt>
            <c:idx val="1"/>
            <c:invertIfNegative val="0"/>
            <c:bubble3D val="0"/>
            <c:spPr>
              <a:solidFill>
                <a:srgbClr val="FFC1C1"/>
              </a:solidFill>
              <a:ln>
                <a:noFill/>
              </a:ln>
              <a:effectLst/>
            </c:spPr>
            <c:extLst>
              <c:ext xmlns:c16="http://schemas.microsoft.com/office/drawing/2014/chart" uri="{C3380CC4-5D6E-409C-BE32-E72D297353CC}">
                <c16:uniqueId val="{00000005-23B8-594E-B888-AB4F378CE2A5}"/>
              </c:ext>
            </c:extLst>
          </c:dPt>
          <c:dPt>
            <c:idx val="2"/>
            <c:invertIfNegative val="0"/>
            <c:bubble3D val="0"/>
            <c:spPr>
              <a:solidFill>
                <a:srgbClr val="FFC1C1"/>
              </a:solidFill>
              <a:ln>
                <a:noFill/>
              </a:ln>
              <a:effectLst/>
            </c:spPr>
            <c:extLst>
              <c:ext xmlns:c16="http://schemas.microsoft.com/office/drawing/2014/chart" uri="{C3380CC4-5D6E-409C-BE32-E72D297353CC}">
                <c16:uniqueId val="{00000006-23B8-594E-B888-AB4F378CE2A5}"/>
              </c:ext>
            </c:extLst>
          </c:dPt>
          <c:dPt>
            <c:idx val="3"/>
            <c:invertIfNegative val="0"/>
            <c:bubble3D val="0"/>
            <c:spPr>
              <a:solidFill>
                <a:srgbClr val="FFC1C1"/>
              </a:solidFill>
              <a:ln>
                <a:noFill/>
              </a:ln>
              <a:effectLst/>
            </c:spPr>
            <c:extLst>
              <c:ext xmlns:c16="http://schemas.microsoft.com/office/drawing/2014/chart" uri="{C3380CC4-5D6E-409C-BE32-E72D297353CC}">
                <c16:uniqueId val="{00000007-23B8-594E-B888-AB4F378CE2A5}"/>
              </c:ext>
            </c:extLst>
          </c:dPt>
          <c:dPt>
            <c:idx val="4"/>
            <c:invertIfNegative val="0"/>
            <c:bubble3D val="0"/>
            <c:spPr>
              <a:solidFill>
                <a:srgbClr val="FFC1C1"/>
              </a:solidFill>
              <a:ln>
                <a:noFill/>
              </a:ln>
              <a:effectLst/>
            </c:spPr>
            <c:extLst>
              <c:ext xmlns:c16="http://schemas.microsoft.com/office/drawing/2014/chart" uri="{C3380CC4-5D6E-409C-BE32-E72D297353CC}">
                <c16:uniqueId val="{00000008-23B8-594E-B888-AB4F378CE2A5}"/>
              </c:ext>
            </c:extLst>
          </c:dPt>
          <c:dPt>
            <c:idx val="5"/>
            <c:invertIfNegative val="0"/>
            <c:bubble3D val="0"/>
            <c:spPr>
              <a:solidFill>
                <a:srgbClr val="FFC1C1"/>
              </a:solidFill>
              <a:ln>
                <a:noFill/>
              </a:ln>
              <a:effectLst/>
            </c:spPr>
            <c:extLst>
              <c:ext xmlns:c16="http://schemas.microsoft.com/office/drawing/2014/chart" uri="{C3380CC4-5D6E-409C-BE32-E72D297353CC}">
                <c16:uniqueId val="{00000009-23B8-594E-B888-AB4F378CE2A5}"/>
              </c:ext>
            </c:extLst>
          </c:dPt>
          <c:dPt>
            <c:idx val="6"/>
            <c:invertIfNegative val="0"/>
            <c:bubble3D val="0"/>
            <c:spPr>
              <a:solidFill>
                <a:srgbClr val="FFC1C1"/>
              </a:solidFill>
              <a:ln>
                <a:noFill/>
              </a:ln>
              <a:effectLst/>
            </c:spPr>
            <c:extLst>
              <c:ext xmlns:c16="http://schemas.microsoft.com/office/drawing/2014/chart" uri="{C3380CC4-5D6E-409C-BE32-E72D297353CC}">
                <c16:uniqueId val="{0000000A-23B8-594E-B888-AB4F378CE2A5}"/>
              </c:ext>
            </c:extLst>
          </c:dPt>
          <c:dPt>
            <c:idx val="7"/>
            <c:invertIfNegative val="0"/>
            <c:bubble3D val="0"/>
            <c:spPr>
              <a:solidFill>
                <a:srgbClr val="FFC1C1"/>
              </a:solidFill>
              <a:ln>
                <a:noFill/>
              </a:ln>
              <a:effectLst/>
            </c:spPr>
            <c:extLst>
              <c:ext xmlns:c16="http://schemas.microsoft.com/office/drawing/2014/chart" uri="{C3380CC4-5D6E-409C-BE32-E72D297353CC}">
                <c16:uniqueId val="{0000000B-23B8-594E-B888-AB4F378CE2A5}"/>
              </c:ext>
            </c:extLst>
          </c:dPt>
          <c:dPt>
            <c:idx val="8"/>
            <c:invertIfNegative val="0"/>
            <c:bubble3D val="0"/>
            <c:spPr>
              <a:solidFill>
                <a:srgbClr val="FFC1C1"/>
              </a:solidFill>
              <a:ln>
                <a:noFill/>
              </a:ln>
              <a:effectLst/>
            </c:spPr>
            <c:extLst>
              <c:ext xmlns:c16="http://schemas.microsoft.com/office/drawing/2014/chart" uri="{C3380CC4-5D6E-409C-BE32-E72D297353CC}">
                <c16:uniqueId val="{0000000C-23B8-594E-B888-AB4F378CE2A5}"/>
              </c:ext>
            </c:extLst>
          </c:dPt>
          <c:dPt>
            <c:idx val="9"/>
            <c:invertIfNegative val="0"/>
            <c:bubble3D val="0"/>
            <c:spPr>
              <a:solidFill>
                <a:srgbClr val="FFC1C1"/>
              </a:solidFill>
              <a:ln>
                <a:noFill/>
              </a:ln>
              <a:effectLst/>
            </c:spPr>
            <c:extLst>
              <c:ext xmlns:c16="http://schemas.microsoft.com/office/drawing/2014/chart" uri="{C3380CC4-5D6E-409C-BE32-E72D297353CC}">
                <c16:uniqueId val="{0000000D-23B8-594E-B888-AB4F378CE2A5}"/>
              </c:ext>
            </c:extLst>
          </c:dPt>
          <c:dPt>
            <c:idx val="10"/>
            <c:invertIfNegative val="0"/>
            <c:bubble3D val="0"/>
            <c:spPr>
              <a:solidFill>
                <a:srgbClr val="FFC1C1"/>
              </a:solidFill>
              <a:ln>
                <a:noFill/>
              </a:ln>
              <a:effectLst/>
            </c:spPr>
            <c:extLst>
              <c:ext xmlns:c16="http://schemas.microsoft.com/office/drawing/2014/chart" uri="{C3380CC4-5D6E-409C-BE32-E72D297353CC}">
                <c16:uniqueId val="{0000000E-23B8-594E-B888-AB4F378CE2A5}"/>
              </c:ext>
            </c:extLst>
          </c:dPt>
          <c:dPt>
            <c:idx val="11"/>
            <c:invertIfNegative val="0"/>
            <c:bubble3D val="0"/>
            <c:spPr>
              <a:solidFill>
                <a:srgbClr val="FFC1C1"/>
              </a:solidFill>
              <a:ln>
                <a:noFill/>
              </a:ln>
              <a:effectLst/>
            </c:spPr>
            <c:extLst>
              <c:ext xmlns:c16="http://schemas.microsoft.com/office/drawing/2014/chart" uri="{C3380CC4-5D6E-409C-BE32-E72D297353CC}">
                <c16:uniqueId val="{00000002-7A1B-4EF9-A281-730F7246BD88}"/>
              </c:ext>
            </c:extLst>
          </c:dPt>
          <c:dPt>
            <c:idx val="12"/>
            <c:invertIfNegative val="0"/>
            <c:bubble3D val="0"/>
            <c:spPr>
              <a:solidFill>
                <a:srgbClr val="FFC1C1"/>
              </a:solidFill>
              <a:ln>
                <a:noFill/>
              </a:ln>
              <a:effectLst/>
            </c:spPr>
            <c:extLst>
              <c:ext xmlns:c16="http://schemas.microsoft.com/office/drawing/2014/chart" uri="{C3380CC4-5D6E-409C-BE32-E72D297353CC}">
                <c16:uniqueId val="{00000000-880F-0A4C-83A6-86C670D8D946}"/>
              </c:ext>
            </c:extLst>
          </c:dPt>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accent1"/>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1/2025</c:v>
                </c:pt>
                <c:pt idx="1">
                  <c:v>2/2025</c:v>
                </c:pt>
                <c:pt idx="2">
                  <c:v>3/2025</c:v>
                </c:pt>
                <c:pt idx="3">
                  <c:v>4/2025</c:v>
                </c:pt>
                <c:pt idx="4">
                  <c:v>5/2025</c:v>
                </c:pt>
                <c:pt idx="5">
                  <c:v>6/2025</c:v>
                </c:pt>
                <c:pt idx="6">
                  <c:v>7/2025</c:v>
                </c:pt>
                <c:pt idx="7">
                  <c:v>8/2025</c:v>
                </c:pt>
                <c:pt idx="8">
                  <c:v>9/2025</c:v>
                </c:pt>
                <c:pt idx="9">
                  <c:v>10/2025</c:v>
                </c:pt>
                <c:pt idx="10">
                  <c:v>11/2025</c:v>
                </c:pt>
                <c:pt idx="11">
                  <c:v>12/2025</c:v>
                </c:pt>
                <c:pt idx="12">
                  <c:v>1/2026</c:v>
                </c:pt>
              </c:strCache>
            </c:strRef>
          </c:cat>
          <c:val>
            <c:numRef>
              <c:f>Sheet1!$B$2:$B$14</c:f>
              <c:numCache>
                <c:formatCode>#,##0</c:formatCode>
                <c:ptCount val="13"/>
                <c:pt idx="0">
                  <c:v>5187490</c:v>
                </c:pt>
                <c:pt idx="1">
                  <c:v>5203995</c:v>
                </c:pt>
                <c:pt idx="2">
                  <c:v>5237544</c:v>
                </c:pt>
                <c:pt idx="3">
                  <c:v>5274972</c:v>
                </c:pt>
                <c:pt idx="4">
                  <c:v>5302223</c:v>
                </c:pt>
                <c:pt idx="5">
                  <c:v>5324659</c:v>
                </c:pt>
                <c:pt idx="6">
                  <c:v>5352355</c:v>
                </c:pt>
                <c:pt idx="7">
                  <c:v>5380939</c:v>
                </c:pt>
                <c:pt idx="8">
                  <c:v>5408230</c:v>
                </c:pt>
                <c:pt idx="9">
                  <c:v>5433962</c:v>
                </c:pt>
                <c:pt idx="10">
                  <c:v>5442682</c:v>
                </c:pt>
                <c:pt idx="11">
                  <c:v>5463932</c:v>
                </c:pt>
                <c:pt idx="12">
                  <c:v>5408676</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General"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ax val="5600000"/>
          <c:min val="5000000"/>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4538808399370315"/>
          <c:w val="0.71851785572258009"/>
          <c:h val="0.6300928519971184"/>
        </c:manualLayout>
      </c:layout>
      <c:barChart>
        <c:barDir val="col"/>
        <c:grouping val="clustered"/>
        <c:varyColors val="0"/>
        <c:ser>
          <c:idx val="0"/>
          <c:order val="0"/>
          <c:tx>
            <c:strRef>
              <c:f>Sheet1!$B$1</c:f>
              <c:strCache>
                <c:ptCount val="1"/>
                <c:pt idx="0">
                  <c:v>Facebook</c:v>
                </c:pt>
              </c:strCache>
            </c:strRef>
          </c:tx>
          <c:spPr>
            <a:solidFill>
              <a:srgbClr val="D1D1D1"/>
            </a:solidFill>
            <a:ln>
              <a:noFill/>
            </a:ln>
            <a:effectLst/>
          </c:spPr>
          <c:invertIfNegative val="0"/>
          <c:dPt>
            <c:idx val="0"/>
            <c:invertIfNegative val="0"/>
            <c:bubble3D val="0"/>
            <c:spPr>
              <a:solidFill>
                <a:srgbClr val="D1D1D1"/>
              </a:solidFill>
              <a:ln>
                <a:noFill/>
              </a:ln>
              <a:effectLst/>
            </c:spPr>
            <c:extLst>
              <c:ext xmlns:c16="http://schemas.microsoft.com/office/drawing/2014/chart" uri="{C3380CC4-5D6E-409C-BE32-E72D297353CC}">
                <c16:uniqueId val="{00000004-CE69-3F44-BB1B-1E33DFBBDADF}"/>
              </c:ext>
            </c:extLst>
          </c:dPt>
          <c:dPt>
            <c:idx val="1"/>
            <c:invertIfNegative val="0"/>
            <c:bubble3D val="0"/>
            <c:spPr>
              <a:solidFill>
                <a:srgbClr val="D1D1D1"/>
              </a:solidFill>
              <a:ln>
                <a:noFill/>
              </a:ln>
              <a:effectLst/>
            </c:spPr>
            <c:extLst>
              <c:ext xmlns:c16="http://schemas.microsoft.com/office/drawing/2014/chart" uri="{C3380CC4-5D6E-409C-BE32-E72D297353CC}">
                <c16:uniqueId val="{00000005-CE69-3F44-BB1B-1E33DFBBDADF}"/>
              </c:ext>
            </c:extLst>
          </c:dPt>
          <c:dPt>
            <c:idx val="2"/>
            <c:invertIfNegative val="0"/>
            <c:bubble3D val="0"/>
            <c:spPr>
              <a:solidFill>
                <a:srgbClr val="D1D1D1"/>
              </a:solidFill>
              <a:ln>
                <a:noFill/>
              </a:ln>
              <a:effectLst/>
            </c:spPr>
            <c:extLst>
              <c:ext xmlns:c16="http://schemas.microsoft.com/office/drawing/2014/chart" uri="{C3380CC4-5D6E-409C-BE32-E72D297353CC}">
                <c16:uniqueId val="{00000006-CE69-3F44-BB1B-1E33DFBBDADF}"/>
              </c:ext>
            </c:extLst>
          </c:dPt>
          <c:dPt>
            <c:idx val="3"/>
            <c:invertIfNegative val="0"/>
            <c:bubble3D val="0"/>
            <c:spPr>
              <a:solidFill>
                <a:srgbClr val="D1D1D1"/>
              </a:solidFill>
              <a:ln>
                <a:noFill/>
              </a:ln>
              <a:effectLst/>
            </c:spPr>
            <c:extLst>
              <c:ext xmlns:c16="http://schemas.microsoft.com/office/drawing/2014/chart" uri="{C3380CC4-5D6E-409C-BE32-E72D297353CC}">
                <c16:uniqueId val="{00000007-CE69-3F44-BB1B-1E33DFBBDADF}"/>
              </c:ext>
            </c:extLst>
          </c:dPt>
          <c:dPt>
            <c:idx val="4"/>
            <c:invertIfNegative val="0"/>
            <c:bubble3D val="0"/>
            <c:spPr>
              <a:solidFill>
                <a:srgbClr val="D1D1D1"/>
              </a:solidFill>
              <a:ln>
                <a:noFill/>
              </a:ln>
              <a:effectLst/>
            </c:spPr>
            <c:extLst>
              <c:ext xmlns:c16="http://schemas.microsoft.com/office/drawing/2014/chart" uri="{C3380CC4-5D6E-409C-BE32-E72D297353CC}">
                <c16:uniqueId val="{00000008-CE69-3F44-BB1B-1E33DFBBDADF}"/>
              </c:ext>
            </c:extLst>
          </c:dPt>
          <c:dPt>
            <c:idx val="5"/>
            <c:invertIfNegative val="0"/>
            <c:bubble3D val="0"/>
            <c:spPr>
              <a:solidFill>
                <a:srgbClr val="D1D1D1"/>
              </a:solidFill>
              <a:ln>
                <a:noFill/>
              </a:ln>
              <a:effectLst/>
            </c:spPr>
            <c:extLst>
              <c:ext xmlns:c16="http://schemas.microsoft.com/office/drawing/2014/chart" uri="{C3380CC4-5D6E-409C-BE32-E72D297353CC}">
                <c16:uniqueId val="{00000009-CE69-3F44-BB1B-1E33DFBBDADF}"/>
              </c:ext>
            </c:extLst>
          </c:dPt>
          <c:dPt>
            <c:idx val="6"/>
            <c:invertIfNegative val="0"/>
            <c:bubble3D val="0"/>
            <c:spPr>
              <a:solidFill>
                <a:srgbClr val="D1D1D1"/>
              </a:solidFill>
              <a:ln>
                <a:noFill/>
              </a:ln>
              <a:effectLst/>
            </c:spPr>
            <c:extLst>
              <c:ext xmlns:c16="http://schemas.microsoft.com/office/drawing/2014/chart" uri="{C3380CC4-5D6E-409C-BE32-E72D297353CC}">
                <c16:uniqueId val="{0000000A-CE69-3F44-BB1B-1E33DFBBDADF}"/>
              </c:ext>
            </c:extLst>
          </c:dPt>
          <c:dPt>
            <c:idx val="7"/>
            <c:invertIfNegative val="0"/>
            <c:bubble3D val="0"/>
            <c:spPr>
              <a:solidFill>
                <a:srgbClr val="D1D1D1"/>
              </a:solidFill>
              <a:ln>
                <a:noFill/>
              </a:ln>
              <a:effectLst/>
            </c:spPr>
            <c:extLst>
              <c:ext xmlns:c16="http://schemas.microsoft.com/office/drawing/2014/chart" uri="{C3380CC4-5D6E-409C-BE32-E72D297353CC}">
                <c16:uniqueId val="{0000000B-CE69-3F44-BB1B-1E33DFBBDADF}"/>
              </c:ext>
            </c:extLst>
          </c:dPt>
          <c:dPt>
            <c:idx val="8"/>
            <c:invertIfNegative val="0"/>
            <c:bubble3D val="0"/>
            <c:spPr>
              <a:solidFill>
                <a:srgbClr val="D1D1D1"/>
              </a:solidFill>
              <a:ln>
                <a:noFill/>
              </a:ln>
              <a:effectLst/>
            </c:spPr>
            <c:extLst>
              <c:ext xmlns:c16="http://schemas.microsoft.com/office/drawing/2014/chart" uri="{C3380CC4-5D6E-409C-BE32-E72D297353CC}">
                <c16:uniqueId val="{0000000C-CE69-3F44-BB1B-1E33DFBBDADF}"/>
              </c:ext>
            </c:extLst>
          </c:dPt>
          <c:dPt>
            <c:idx val="9"/>
            <c:invertIfNegative val="0"/>
            <c:bubble3D val="0"/>
            <c:spPr>
              <a:solidFill>
                <a:srgbClr val="D1D1D1"/>
              </a:solidFill>
              <a:ln>
                <a:noFill/>
              </a:ln>
              <a:effectLst/>
            </c:spPr>
            <c:extLst>
              <c:ext xmlns:c16="http://schemas.microsoft.com/office/drawing/2014/chart" uri="{C3380CC4-5D6E-409C-BE32-E72D297353CC}">
                <c16:uniqueId val="{0000000D-CE69-3F44-BB1B-1E33DFBBDADF}"/>
              </c:ext>
            </c:extLst>
          </c:dPt>
          <c:dPt>
            <c:idx val="10"/>
            <c:invertIfNegative val="0"/>
            <c:bubble3D val="0"/>
            <c:spPr>
              <a:solidFill>
                <a:srgbClr val="D1D1D1"/>
              </a:solidFill>
              <a:ln>
                <a:noFill/>
              </a:ln>
              <a:effectLst/>
            </c:spPr>
            <c:extLst>
              <c:ext xmlns:c16="http://schemas.microsoft.com/office/drawing/2014/chart" uri="{C3380CC4-5D6E-409C-BE32-E72D297353CC}">
                <c16:uniqueId val="{0000000E-CE69-3F44-BB1B-1E33DFBBDADF}"/>
              </c:ext>
            </c:extLst>
          </c:dPt>
          <c:dPt>
            <c:idx val="11"/>
            <c:invertIfNegative val="0"/>
            <c:bubble3D val="0"/>
            <c:spPr>
              <a:solidFill>
                <a:srgbClr val="D1D1D1"/>
              </a:solidFill>
              <a:ln>
                <a:noFill/>
              </a:ln>
              <a:effectLst/>
            </c:spPr>
            <c:extLst>
              <c:ext xmlns:c16="http://schemas.microsoft.com/office/drawing/2014/chart" uri="{C3380CC4-5D6E-409C-BE32-E72D297353CC}">
                <c16:uniqueId val="{00000002-4E00-4FD5-88F8-F35B49382BF5}"/>
              </c:ext>
            </c:extLst>
          </c:dPt>
          <c:dLbls>
            <c:dLbl>
              <c:idx val="11"/>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00-4FD5-88F8-F35B49382BF5}"/>
                </c:ext>
              </c:extLst>
            </c:dLbl>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1/2025</c:v>
                </c:pt>
                <c:pt idx="1">
                  <c:v>2/2025</c:v>
                </c:pt>
                <c:pt idx="2">
                  <c:v>3/2025</c:v>
                </c:pt>
                <c:pt idx="3">
                  <c:v>4/2025</c:v>
                </c:pt>
                <c:pt idx="4">
                  <c:v>5/2025</c:v>
                </c:pt>
                <c:pt idx="5">
                  <c:v>6/2025</c:v>
                </c:pt>
                <c:pt idx="6">
                  <c:v>7/2025</c:v>
                </c:pt>
                <c:pt idx="7">
                  <c:v>8/2025</c:v>
                </c:pt>
                <c:pt idx="8">
                  <c:v>9/2025</c:v>
                </c:pt>
                <c:pt idx="9">
                  <c:v>10/2025</c:v>
                </c:pt>
                <c:pt idx="10">
                  <c:v>11/2025</c:v>
                </c:pt>
                <c:pt idx="11">
                  <c:v>12/2025</c:v>
                </c:pt>
                <c:pt idx="12">
                  <c:v>1/2026</c:v>
                </c:pt>
              </c:strCache>
            </c:strRef>
          </c:cat>
          <c:val>
            <c:numRef>
              <c:f>Sheet1!$B$2:$B$14</c:f>
              <c:numCache>
                <c:formatCode>#,##0</c:formatCode>
                <c:ptCount val="13"/>
                <c:pt idx="0">
                  <c:v>2498449</c:v>
                </c:pt>
                <c:pt idx="1">
                  <c:v>2504302</c:v>
                </c:pt>
                <c:pt idx="2">
                  <c:v>2525040</c:v>
                </c:pt>
                <c:pt idx="3">
                  <c:v>2548278</c:v>
                </c:pt>
                <c:pt idx="4">
                  <c:v>2564327</c:v>
                </c:pt>
                <c:pt idx="5">
                  <c:v>2574850</c:v>
                </c:pt>
                <c:pt idx="6">
                  <c:v>2591375</c:v>
                </c:pt>
                <c:pt idx="7">
                  <c:v>2606786</c:v>
                </c:pt>
                <c:pt idx="8">
                  <c:v>2623654</c:v>
                </c:pt>
                <c:pt idx="9">
                  <c:v>2637313</c:v>
                </c:pt>
                <c:pt idx="10">
                  <c:v>2649954</c:v>
                </c:pt>
                <c:pt idx="11">
                  <c:v>2665164</c:v>
                </c:pt>
                <c:pt idx="12">
                  <c:v>2656310</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2400000"/>
        </c:scaling>
        <c:delete val="0"/>
        <c:axPos val="l"/>
        <c:majorGridlines>
          <c:spPr>
            <a:ln w="12700" cap="rnd" cmpd="sng" algn="ctr">
              <a:solidFill>
                <a:schemeClr val="bg1">
                  <a:lumMod val="85000"/>
                </a:schemeClr>
              </a:solidFill>
              <a:prstDash val="dash"/>
              <a:round/>
            </a:ln>
            <a:effectLst/>
          </c:spPr>
        </c:majorGridlines>
        <c:minorGridlines>
          <c:spPr>
            <a:ln w="9525" cap="flat" cmpd="sng" algn="ctr">
              <a:noFill/>
              <a:round/>
            </a:ln>
            <a:effectLst/>
          </c:spPr>
        </c:min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8365095667"/>
          <c:y val="0.13289571923446131"/>
          <c:w val="0.71851785572258009"/>
          <c:h val="0.63080611577683077"/>
        </c:manualLayout>
      </c:layout>
      <c:barChart>
        <c:barDir val="col"/>
        <c:grouping val="clustered"/>
        <c:varyColors val="0"/>
        <c:ser>
          <c:idx val="0"/>
          <c:order val="0"/>
          <c:tx>
            <c:strRef>
              <c:f>Sheet1!$B$1</c:f>
              <c:strCache>
                <c:ptCount val="1"/>
                <c:pt idx="0">
                  <c:v>Instagram</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1/2025</c:v>
                </c:pt>
                <c:pt idx="1">
                  <c:v>2/2025</c:v>
                </c:pt>
                <c:pt idx="2">
                  <c:v>3/2025</c:v>
                </c:pt>
                <c:pt idx="3">
                  <c:v>4/2025</c:v>
                </c:pt>
                <c:pt idx="4">
                  <c:v>5/2025</c:v>
                </c:pt>
                <c:pt idx="5">
                  <c:v>6/2025</c:v>
                </c:pt>
                <c:pt idx="6">
                  <c:v>7/2025</c:v>
                </c:pt>
                <c:pt idx="7">
                  <c:v>8/2025</c:v>
                </c:pt>
                <c:pt idx="8">
                  <c:v>9/2025</c:v>
                </c:pt>
                <c:pt idx="9">
                  <c:v>10/2025</c:v>
                </c:pt>
                <c:pt idx="10">
                  <c:v>11/2025</c:v>
                </c:pt>
                <c:pt idx="11">
                  <c:v>12/2025</c:v>
                </c:pt>
                <c:pt idx="12">
                  <c:v>1/2026</c:v>
                </c:pt>
              </c:strCache>
            </c:strRef>
          </c:cat>
          <c:val>
            <c:numRef>
              <c:f>Sheet1!$B$2:$B$14</c:f>
              <c:numCache>
                <c:formatCode>#,##0</c:formatCode>
                <c:ptCount val="13"/>
                <c:pt idx="0">
                  <c:v>1676728</c:v>
                </c:pt>
                <c:pt idx="1">
                  <c:v>1683007</c:v>
                </c:pt>
                <c:pt idx="2">
                  <c:v>1690022</c:v>
                </c:pt>
                <c:pt idx="3">
                  <c:v>1697910</c:v>
                </c:pt>
                <c:pt idx="4">
                  <c:v>1704707</c:v>
                </c:pt>
                <c:pt idx="5">
                  <c:v>1710759</c:v>
                </c:pt>
                <c:pt idx="6">
                  <c:v>1716035</c:v>
                </c:pt>
                <c:pt idx="7">
                  <c:v>1723137</c:v>
                </c:pt>
                <c:pt idx="8">
                  <c:v>1730884</c:v>
                </c:pt>
                <c:pt idx="9">
                  <c:v>1739867</c:v>
                </c:pt>
                <c:pt idx="10">
                  <c:v>1749168</c:v>
                </c:pt>
                <c:pt idx="11">
                  <c:v>1756611</c:v>
                </c:pt>
                <c:pt idx="12">
                  <c:v>1747063</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majorUnit val="200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X</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1/2025</c:v>
                </c:pt>
                <c:pt idx="1">
                  <c:v>2/2025</c:v>
                </c:pt>
                <c:pt idx="2">
                  <c:v>3/2025</c:v>
                </c:pt>
                <c:pt idx="3">
                  <c:v>4/2025</c:v>
                </c:pt>
                <c:pt idx="4">
                  <c:v>5/2025</c:v>
                </c:pt>
                <c:pt idx="5">
                  <c:v>6/2025</c:v>
                </c:pt>
                <c:pt idx="6">
                  <c:v>7/2025</c:v>
                </c:pt>
                <c:pt idx="7">
                  <c:v>8/2025</c:v>
                </c:pt>
                <c:pt idx="8">
                  <c:v>9/2025</c:v>
                </c:pt>
                <c:pt idx="9">
                  <c:v>10/2025</c:v>
                </c:pt>
                <c:pt idx="10">
                  <c:v>11/2025</c:v>
                </c:pt>
                <c:pt idx="11">
                  <c:v>12/2025</c:v>
                </c:pt>
                <c:pt idx="12">
                  <c:v>1/2026</c:v>
                </c:pt>
              </c:strCache>
            </c:strRef>
          </c:cat>
          <c:val>
            <c:numRef>
              <c:f>Sheet1!$B$2:$B$14</c:f>
              <c:numCache>
                <c:formatCode>#,##0</c:formatCode>
                <c:ptCount val="13"/>
                <c:pt idx="0">
                  <c:v>571877</c:v>
                </c:pt>
                <c:pt idx="1">
                  <c:v>569925</c:v>
                </c:pt>
                <c:pt idx="2">
                  <c:v>568190</c:v>
                </c:pt>
                <c:pt idx="3">
                  <c:v>567073</c:v>
                </c:pt>
                <c:pt idx="4">
                  <c:v>564481</c:v>
                </c:pt>
                <c:pt idx="5">
                  <c:v>564059</c:v>
                </c:pt>
                <c:pt idx="6">
                  <c:v>564026</c:v>
                </c:pt>
                <c:pt idx="7">
                  <c:v>563717</c:v>
                </c:pt>
                <c:pt idx="8">
                  <c:v>561081</c:v>
                </c:pt>
                <c:pt idx="9">
                  <c:v>559226</c:v>
                </c:pt>
                <c:pt idx="10">
                  <c:v>540315</c:v>
                </c:pt>
                <c:pt idx="11">
                  <c:v>534053</c:v>
                </c:pt>
                <c:pt idx="12">
                  <c:v>493094</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YouTube</c:v>
                </c:pt>
              </c:strCache>
            </c:strRef>
          </c:tx>
          <c:spPr>
            <a:solidFill>
              <a:schemeClr val="bg1">
                <a:lumMod val="85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1/2025</c:v>
                </c:pt>
                <c:pt idx="1">
                  <c:v>2/2025</c:v>
                </c:pt>
                <c:pt idx="2">
                  <c:v>3/2025</c:v>
                </c:pt>
                <c:pt idx="3">
                  <c:v>4/2025</c:v>
                </c:pt>
                <c:pt idx="4">
                  <c:v>5/2025</c:v>
                </c:pt>
                <c:pt idx="5">
                  <c:v>6/2025</c:v>
                </c:pt>
                <c:pt idx="6">
                  <c:v>7/2025</c:v>
                </c:pt>
                <c:pt idx="7">
                  <c:v>8/2025</c:v>
                </c:pt>
                <c:pt idx="8">
                  <c:v>9/2025</c:v>
                </c:pt>
                <c:pt idx="9">
                  <c:v>10/2025</c:v>
                </c:pt>
                <c:pt idx="10">
                  <c:v>11/2025</c:v>
                </c:pt>
                <c:pt idx="11">
                  <c:v>12/2025</c:v>
                </c:pt>
                <c:pt idx="12">
                  <c:v>1/2026</c:v>
                </c:pt>
              </c:strCache>
            </c:strRef>
          </c:cat>
          <c:val>
            <c:numRef>
              <c:f>Sheet1!$B$2:$B$14</c:f>
              <c:numCache>
                <c:formatCode>#,##0</c:formatCode>
                <c:ptCount val="13"/>
                <c:pt idx="0">
                  <c:v>155958</c:v>
                </c:pt>
                <c:pt idx="1">
                  <c:v>156832</c:v>
                </c:pt>
                <c:pt idx="2">
                  <c:v>157877</c:v>
                </c:pt>
                <c:pt idx="3">
                  <c:v>158494</c:v>
                </c:pt>
                <c:pt idx="4">
                  <c:v>159152</c:v>
                </c:pt>
                <c:pt idx="5">
                  <c:v>159966</c:v>
                </c:pt>
                <c:pt idx="6">
                  <c:v>160437</c:v>
                </c:pt>
                <c:pt idx="7">
                  <c:v>161057</c:v>
                </c:pt>
                <c:pt idx="8">
                  <c:v>161826</c:v>
                </c:pt>
                <c:pt idx="9">
                  <c:v>162808</c:v>
                </c:pt>
                <c:pt idx="10">
                  <c:v>163832</c:v>
                </c:pt>
                <c:pt idx="11">
                  <c:v>164633</c:v>
                </c:pt>
                <c:pt idx="12">
                  <c:v>161768</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0.43353</cdr:x>
      <cdr:y>0.43032</cdr:y>
    </cdr:from>
    <cdr:to>
      <cdr:x>0.74142</cdr:x>
      <cdr:y>0.70381</cdr:y>
    </cdr:to>
    <cdr:grpSp>
      <cdr:nvGrpSpPr>
        <cdr:cNvPr id="4" name="Group 3">
          <a:extLst xmlns:a="http://schemas.openxmlformats.org/drawingml/2006/main">
            <a:ext uri="{FF2B5EF4-FFF2-40B4-BE49-F238E27FC236}">
              <a16:creationId xmlns:a16="http://schemas.microsoft.com/office/drawing/2014/main" id="{1171EC12-FF78-8541-BDBC-CC6A4414F601}"/>
            </a:ext>
          </a:extLst>
        </cdr:cNvPr>
        <cdr:cNvGrpSpPr/>
      </cdr:nvGrpSpPr>
      <cdr:grpSpPr>
        <a:xfrm xmlns:a="http://schemas.openxmlformats.org/drawingml/2006/main">
          <a:off x="3294596" y="1801781"/>
          <a:ext cx="2339781" cy="1145122"/>
          <a:chOff x="2230277" y="1874237"/>
          <a:chExt cx="3103863" cy="1346756"/>
        </a:xfrm>
      </cdr:grpSpPr>
      <cdr:sp macro="" textlink="">
        <cdr:nvSpPr>
          <cdr:cNvPr id="2" name="Content Placeholder 2">
            <a:extLst xmlns:a="http://schemas.openxmlformats.org/drawingml/2006/main">
              <a:ext uri="{FF2B5EF4-FFF2-40B4-BE49-F238E27FC236}">
                <a16:creationId xmlns:a16="http://schemas.microsoft.com/office/drawing/2014/main" id="{8D45EB1E-4412-4440-90E1-1E52AE74CE72}"/>
              </a:ext>
            </a:extLst>
          </cdr:cNvPr>
          <cdr:cNvSpPr txBox="1">
            <a:spLocks xmlns:a="http://schemas.openxmlformats.org/drawingml/2006/main"/>
          </cdr:cNvSpPr>
        </cdr:nvSpPr>
        <cdr:spPr>
          <a:xfrm xmlns:a="http://schemas.openxmlformats.org/drawingml/2006/main">
            <a:off x="2287076" y="1874237"/>
            <a:ext cx="2995078" cy="619132"/>
          </a:xfrm>
          <a:prstGeom xmlns:a="http://schemas.openxmlformats.org/drawingml/2006/main" prst="rect">
            <a:avLst/>
          </a:prstGeom>
        </cdr:spPr>
        <cdr:txBody>
          <a:bodyPr xmlns:a="http://schemas.openxmlformats.org/drawingml/2006/main" vert="horz" lIns="91440" tIns="45720" rIns="91440" bIns="45720" rtlCol="0" anchor="ctr">
            <a:normAutofit/>
          </a:bodyPr>
          <a:lstStyle xmlns:a="http://schemas.openxmlformats.org/drawingml/2006/main">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fi-FI" sz="1200" dirty="0">
                <a:solidFill>
                  <a:srgbClr val="002649"/>
                </a:solidFill>
                <a:latin typeface="Neue Haas Unica W1G Medium" panose="020B0504030206020203" pitchFamily="34" charset="0"/>
              </a:rPr>
              <a:t>Seuraajia kaikissa </a:t>
            </a:r>
            <a:br>
              <a:rPr lang="fi-FI" sz="1200" dirty="0">
                <a:solidFill>
                  <a:srgbClr val="002649"/>
                </a:solidFill>
                <a:latin typeface="Neue Haas Unica W1G Medium" panose="020B0504030206020203" pitchFamily="34" charset="0"/>
              </a:rPr>
            </a:br>
            <a:r>
              <a:rPr lang="fi-FI" sz="1200" dirty="0">
                <a:solidFill>
                  <a:srgbClr val="002649"/>
                </a:solidFill>
                <a:latin typeface="Neue Haas Unica W1G Medium" panose="020B0504030206020203" pitchFamily="34" charset="0"/>
              </a:rPr>
              <a:t>kanavissa</a:t>
            </a:r>
            <a:endParaRPr lang="en-FI" sz="1200" dirty="0">
              <a:solidFill>
                <a:srgbClr val="002649"/>
              </a:solidFill>
              <a:latin typeface="Neue Haas Unica W1G Medium" panose="020B0504030206020203" pitchFamily="34" charset="0"/>
            </a:endParaRPr>
          </a:p>
        </cdr:txBody>
      </cdr:sp>
      <cdr:sp macro="" textlink="">
        <cdr:nvSpPr>
          <cdr:cNvPr id="3" name="Content Placeholder 2">
            <a:extLst xmlns:a="http://schemas.openxmlformats.org/drawingml/2006/main">
              <a:ext uri="{FF2B5EF4-FFF2-40B4-BE49-F238E27FC236}">
                <a16:creationId xmlns:a16="http://schemas.microsoft.com/office/drawing/2014/main" id="{C74C9BEF-4942-7448-9A77-9361FD05EFC1}"/>
              </a:ext>
            </a:extLst>
          </cdr:cNvPr>
          <cdr:cNvSpPr txBox="1">
            <a:spLocks xmlns:a="http://schemas.openxmlformats.org/drawingml/2006/main"/>
          </cdr:cNvSpPr>
        </cdr:nvSpPr>
        <cdr:spPr>
          <a:xfrm xmlns:a="http://schemas.openxmlformats.org/drawingml/2006/main">
            <a:off x="2230277" y="2438065"/>
            <a:ext cx="3103863" cy="782928"/>
          </a:xfrm>
          <a:prstGeom xmlns:a="http://schemas.openxmlformats.org/drawingml/2006/main" prst="rect">
            <a:avLst/>
          </a:prstGeom>
        </cdr:spPr>
        <cdr:txBody>
          <a:bodyPr xmlns:a="http://schemas.openxmlformats.org/drawingml/2006/main" vert="horz" lIns="91440" tIns="45720" rIns="91440" bIns="45720" rtlCol="0">
            <a:noAutofit/>
          </a:bodyPr>
          <a:lstStyle xmlns:a="http://schemas.openxmlformats.org/drawingml/2006/main">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fi-FI" sz="3500" dirty="0">
                <a:solidFill>
                  <a:schemeClr val="tx2"/>
                </a:solidFill>
                <a:latin typeface="Canela Medium" pitchFamily="2" charset="77"/>
              </a:rPr>
              <a:t>5 408 676</a:t>
            </a:r>
            <a:endParaRPr lang="en-FI" sz="3500" dirty="0">
              <a:solidFill>
                <a:schemeClr val="tx2"/>
              </a:solidFill>
              <a:latin typeface="Canela Medium" pitchFamily="2" charset="77"/>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6731-4676-4049-B778-C85831E1F5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dirty="0">
              <a:latin typeface="Neue Haas Unica W1G" panose="020B0504030206020203" pitchFamily="34" charset="0"/>
            </a:endParaRPr>
          </a:p>
        </p:txBody>
      </p:sp>
      <p:sp>
        <p:nvSpPr>
          <p:cNvPr id="3" name="Date Placeholder 2">
            <a:extLst>
              <a:ext uri="{FF2B5EF4-FFF2-40B4-BE49-F238E27FC236}">
                <a16:creationId xmlns:a16="http://schemas.microsoft.com/office/drawing/2014/main" id="{4C5C887A-2D2F-E940-8170-CB98732492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303909-B5E8-FB4E-AFE4-A87166A88C34}" type="datetimeFigureOut">
              <a:rPr lang="en-FI" smtClean="0">
                <a:latin typeface="Neue Haas Unica W1G" panose="020B0504030206020203" pitchFamily="34" charset="0"/>
              </a:rPr>
              <a:t>20.2.2026</a:t>
            </a:fld>
            <a:endParaRPr lang="en-FI" dirty="0">
              <a:latin typeface="Neue Haas Unica W1G" panose="020B0504030206020203" pitchFamily="34" charset="0"/>
            </a:endParaRPr>
          </a:p>
        </p:txBody>
      </p:sp>
      <p:sp>
        <p:nvSpPr>
          <p:cNvPr id="4" name="Footer Placeholder 3">
            <a:extLst>
              <a:ext uri="{FF2B5EF4-FFF2-40B4-BE49-F238E27FC236}">
                <a16:creationId xmlns:a16="http://schemas.microsoft.com/office/drawing/2014/main" id="{66B4AAC1-5A48-8D47-9036-9B35BA37D1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dirty="0">
              <a:latin typeface="Neue Haas Unica W1G" panose="020B0504030206020203" pitchFamily="34" charset="0"/>
            </a:endParaRPr>
          </a:p>
        </p:txBody>
      </p:sp>
      <p:sp>
        <p:nvSpPr>
          <p:cNvPr id="5" name="Slide Number Placeholder 4">
            <a:extLst>
              <a:ext uri="{FF2B5EF4-FFF2-40B4-BE49-F238E27FC236}">
                <a16:creationId xmlns:a16="http://schemas.microsoft.com/office/drawing/2014/main" id="{63DB4C95-5904-FB43-9FE2-1A5C1BAD6A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F5268-A0E2-674D-AEA0-0DAD3129F1B4}" type="slidenum">
              <a:rPr lang="en-FI" smtClean="0">
                <a:latin typeface="Neue Haas Unica W1G" panose="020B0504030206020203" pitchFamily="34" charset="0"/>
              </a:rPr>
              <a:t>‹#›</a:t>
            </a:fld>
            <a:endParaRPr lang="en-FI" dirty="0">
              <a:latin typeface="Neue Haas Unica W1G" panose="020B0504030206020203" pitchFamily="34" charset="0"/>
            </a:endParaRPr>
          </a:p>
        </p:txBody>
      </p:sp>
    </p:spTree>
    <p:extLst>
      <p:ext uri="{BB962C8B-B14F-4D97-AF65-F5344CB8AC3E}">
        <p14:creationId xmlns:p14="http://schemas.microsoft.com/office/powerpoint/2010/main" val="2661359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eue Haas Unica W1G" panose="020B0504030206020203" pitchFamily="34" charset="0"/>
              </a:defRPr>
            </a:lvl1pPr>
          </a:lstStyle>
          <a:p>
            <a:endParaRPr lang="en-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eue Haas Unica W1G" panose="020B0504030206020203" pitchFamily="34" charset="0"/>
              </a:defRPr>
            </a:lvl1pPr>
          </a:lstStyle>
          <a:p>
            <a:fld id="{C4E458E5-F7A7-9540-B300-0997209ECD22}" type="datetimeFigureOut">
              <a:rPr lang="en-FI" smtClean="0"/>
              <a:pPr/>
              <a:t>20.2.2026</a:t>
            </a:fld>
            <a:endParaRPr lang="en-FI"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eue Haas Unica W1G" panose="020B0504030206020203" pitchFamily="34" charset="0"/>
              </a:defRPr>
            </a:lvl1pPr>
          </a:lstStyle>
          <a:p>
            <a:endParaRPr lang="en-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eue Haas Unica W1G" panose="020B0504030206020203" pitchFamily="34" charset="0"/>
              </a:defRPr>
            </a:lvl1pPr>
          </a:lstStyle>
          <a:p>
            <a:fld id="{ECE063A0-E1D9-054C-B6B8-9DCE4E3BD599}" type="slidenum">
              <a:rPr lang="en-FI" smtClean="0"/>
              <a:pPr/>
              <a:t>‹#›</a:t>
            </a:fld>
            <a:endParaRPr lang="en-FI" dirty="0"/>
          </a:p>
        </p:txBody>
      </p:sp>
    </p:spTree>
    <p:extLst>
      <p:ext uri="{BB962C8B-B14F-4D97-AF65-F5344CB8AC3E}">
        <p14:creationId xmlns:p14="http://schemas.microsoft.com/office/powerpoint/2010/main" val="228711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eue Haas Unica W1G" panose="020B05040302060202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txBody>
          <a:bodyPr/>
          <a:lstStyle/>
          <a:p>
            <a:endParaRPr lang="fi-FI"/>
          </a:p>
        </p:txBody>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CE063A0-E1D9-054C-B6B8-9DCE4E3BD599}" type="slidenum">
              <a:rPr lang="en-FI" smtClean="0"/>
              <a:pPr/>
              <a:t>1</a:t>
            </a:fld>
            <a:endParaRPr lang="en-FI" dirty="0"/>
          </a:p>
        </p:txBody>
      </p:sp>
    </p:spTree>
    <p:extLst>
      <p:ext uri="{BB962C8B-B14F-4D97-AF65-F5344CB8AC3E}">
        <p14:creationId xmlns:p14="http://schemas.microsoft.com/office/powerpoint/2010/main" val="3426142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6E76-0CF9-1F48-78B7-211406D81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EBD05-CBBE-B9CA-CB01-57B704C69AE4}"/>
              </a:ext>
            </a:extLst>
          </p:cNvPr>
          <p:cNvSpPr>
            <a:spLocks noGrp="1" noRot="1" noChangeAspect="1"/>
          </p:cNvSpPr>
          <p:nvPr>
            <p:ph type="sldImg"/>
          </p:nvPr>
        </p:nvSpPr>
        <p:spPr/>
        <p:txBody>
          <a:bodyPr/>
          <a:lstStyle/>
          <a:p>
            <a:endParaRPr lang="fi-FI"/>
          </a:p>
        </p:txBody>
      </p:sp>
      <p:sp>
        <p:nvSpPr>
          <p:cNvPr id="3" name="Notes Placeholder 2">
            <a:extLst>
              <a:ext uri="{FF2B5EF4-FFF2-40B4-BE49-F238E27FC236}">
                <a16:creationId xmlns:a16="http://schemas.microsoft.com/office/drawing/2014/main" id="{C15070DD-8FF0-71B8-EB70-99E37D599D77}"/>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4D377BE8-C95F-0AA7-E7DB-16F97CF71F6F}"/>
              </a:ext>
            </a:extLst>
          </p:cNvPr>
          <p:cNvSpPr>
            <a:spLocks noGrp="1"/>
          </p:cNvSpPr>
          <p:nvPr>
            <p:ph type="sldNum" sz="quarter" idx="5"/>
          </p:nvPr>
        </p:nvSpPr>
        <p:spPr/>
        <p:txBody>
          <a:bodyPr/>
          <a:lstStyle/>
          <a:p>
            <a:fld id="{ECE063A0-E1D9-054C-B6B8-9DCE4E3BD599}" type="slidenum">
              <a:rPr lang="en-FI" smtClean="0"/>
              <a:pPr/>
              <a:t>13</a:t>
            </a:fld>
            <a:endParaRPr lang="en-FI" dirty="0"/>
          </a:p>
        </p:txBody>
      </p:sp>
    </p:spTree>
    <p:extLst>
      <p:ext uri="{BB962C8B-B14F-4D97-AF65-F5344CB8AC3E}">
        <p14:creationId xmlns:p14="http://schemas.microsoft.com/office/powerpoint/2010/main" val="3059011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1D5E6-CFDD-0622-7B29-FFC28A063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3F620-9B04-FEAC-96EC-07E310264535}"/>
              </a:ext>
            </a:extLst>
          </p:cNvPr>
          <p:cNvSpPr>
            <a:spLocks noGrp="1" noRot="1" noChangeAspect="1"/>
          </p:cNvSpPr>
          <p:nvPr>
            <p:ph type="sldImg"/>
          </p:nvPr>
        </p:nvSpPr>
        <p:spPr/>
        <p:txBody>
          <a:bodyPr/>
          <a:lstStyle/>
          <a:p>
            <a:endParaRPr lang="fi-FI"/>
          </a:p>
        </p:txBody>
      </p:sp>
      <p:sp>
        <p:nvSpPr>
          <p:cNvPr id="3" name="Notes Placeholder 2">
            <a:extLst>
              <a:ext uri="{FF2B5EF4-FFF2-40B4-BE49-F238E27FC236}">
                <a16:creationId xmlns:a16="http://schemas.microsoft.com/office/drawing/2014/main" id="{599FA1CA-F741-60F2-D8E0-78545C3DD718}"/>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97DAB9FC-9008-6EC8-50D2-3390014FBF2B}"/>
              </a:ext>
            </a:extLst>
          </p:cNvPr>
          <p:cNvSpPr>
            <a:spLocks noGrp="1"/>
          </p:cNvSpPr>
          <p:nvPr>
            <p:ph type="sldNum" sz="quarter" idx="5"/>
          </p:nvPr>
        </p:nvSpPr>
        <p:spPr/>
        <p:txBody>
          <a:bodyPr/>
          <a:lstStyle/>
          <a:p>
            <a:fld id="{ECE063A0-E1D9-054C-B6B8-9DCE4E3BD599}" type="slidenum">
              <a:rPr lang="en-FI" smtClean="0"/>
              <a:pPr/>
              <a:t>14</a:t>
            </a:fld>
            <a:endParaRPr lang="en-FI" dirty="0"/>
          </a:p>
        </p:txBody>
      </p:sp>
    </p:spTree>
    <p:extLst>
      <p:ext uri="{BB962C8B-B14F-4D97-AF65-F5344CB8AC3E}">
        <p14:creationId xmlns:p14="http://schemas.microsoft.com/office/powerpoint/2010/main" val="3496411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37</a:t>
            </a:fld>
            <a:endParaRPr lang="en-FI" dirty="0"/>
          </a:p>
        </p:txBody>
      </p:sp>
    </p:spTree>
    <p:extLst>
      <p:ext uri="{BB962C8B-B14F-4D97-AF65-F5344CB8AC3E}">
        <p14:creationId xmlns:p14="http://schemas.microsoft.com/office/powerpoint/2010/main" val="135855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DC715-5BD9-885F-EB88-DD6E21DBA5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FA5BA-751D-F20A-FF9E-3E896B9DC8E4}"/>
              </a:ext>
            </a:extLst>
          </p:cNvPr>
          <p:cNvSpPr>
            <a:spLocks noGrp="1" noRot="1" noChangeAspect="1"/>
          </p:cNvSpPr>
          <p:nvPr>
            <p:ph type="sldImg"/>
          </p:nvPr>
        </p:nvSpPr>
        <p:spPr/>
        <p:txBody>
          <a:bodyPr/>
          <a:lstStyle/>
          <a:p>
            <a:endParaRPr lang="fi-FI"/>
          </a:p>
        </p:txBody>
      </p:sp>
      <p:sp>
        <p:nvSpPr>
          <p:cNvPr id="3" name="Notes Placeholder 2">
            <a:extLst>
              <a:ext uri="{FF2B5EF4-FFF2-40B4-BE49-F238E27FC236}">
                <a16:creationId xmlns:a16="http://schemas.microsoft.com/office/drawing/2014/main" id="{7A6E9B87-0C21-F263-FD57-4C4B17290158}"/>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E7D5084B-61B0-78F8-9C78-693A17A6FE4F}"/>
              </a:ext>
            </a:extLst>
          </p:cNvPr>
          <p:cNvSpPr>
            <a:spLocks noGrp="1"/>
          </p:cNvSpPr>
          <p:nvPr>
            <p:ph type="sldNum" sz="quarter" idx="5"/>
          </p:nvPr>
        </p:nvSpPr>
        <p:spPr/>
        <p:txBody>
          <a:bodyPr/>
          <a:lstStyle/>
          <a:p>
            <a:fld id="{ECE063A0-E1D9-054C-B6B8-9DCE4E3BD599}" type="slidenum">
              <a:rPr lang="en-FI" smtClean="0"/>
              <a:pPr/>
              <a:t>38</a:t>
            </a:fld>
            <a:endParaRPr lang="en-FI" dirty="0"/>
          </a:p>
        </p:txBody>
      </p:sp>
    </p:spTree>
    <p:extLst>
      <p:ext uri="{BB962C8B-B14F-4D97-AF65-F5344CB8AC3E}">
        <p14:creationId xmlns:p14="http://schemas.microsoft.com/office/powerpoint/2010/main" val="2854050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39</a:t>
            </a:fld>
            <a:endParaRPr lang="en-FI" dirty="0"/>
          </a:p>
        </p:txBody>
      </p:sp>
    </p:spTree>
    <p:extLst>
      <p:ext uri="{BB962C8B-B14F-4D97-AF65-F5344CB8AC3E}">
        <p14:creationId xmlns:p14="http://schemas.microsoft.com/office/powerpoint/2010/main" val="3035286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59EF2-6373-6636-2A56-489C42391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5B0AA-4B46-A632-B388-7ED69AB43370}"/>
              </a:ext>
            </a:extLst>
          </p:cNvPr>
          <p:cNvSpPr>
            <a:spLocks noGrp="1" noRot="1" noChangeAspect="1"/>
          </p:cNvSpPr>
          <p:nvPr>
            <p:ph type="sldImg"/>
          </p:nvPr>
        </p:nvSpPr>
        <p:spPr/>
        <p:txBody>
          <a:bodyPr/>
          <a:lstStyle/>
          <a:p>
            <a:endParaRPr lang="fi-FI"/>
          </a:p>
        </p:txBody>
      </p:sp>
      <p:sp>
        <p:nvSpPr>
          <p:cNvPr id="3" name="Notes Placeholder 2">
            <a:extLst>
              <a:ext uri="{FF2B5EF4-FFF2-40B4-BE49-F238E27FC236}">
                <a16:creationId xmlns:a16="http://schemas.microsoft.com/office/drawing/2014/main" id="{B103BEB6-CFC8-2414-64C5-A4BF9D550A8C}"/>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5CBEC57E-6BD2-D676-D839-2F18FC0C559C}"/>
              </a:ext>
            </a:extLst>
          </p:cNvPr>
          <p:cNvSpPr>
            <a:spLocks noGrp="1"/>
          </p:cNvSpPr>
          <p:nvPr>
            <p:ph type="sldNum" sz="quarter" idx="5"/>
          </p:nvPr>
        </p:nvSpPr>
        <p:spPr/>
        <p:txBody>
          <a:bodyPr/>
          <a:lstStyle/>
          <a:p>
            <a:fld id="{ECE063A0-E1D9-054C-B6B8-9DCE4E3BD599}" type="slidenum">
              <a:rPr lang="en-FI" smtClean="0"/>
              <a:pPr/>
              <a:t>40</a:t>
            </a:fld>
            <a:endParaRPr lang="en-FI" dirty="0"/>
          </a:p>
        </p:txBody>
      </p:sp>
    </p:spTree>
    <p:extLst>
      <p:ext uri="{BB962C8B-B14F-4D97-AF65-F5344CB8AC3E}">
        <p14:creationId xmlns:p14="http://schemas.microsoft.com/office/powerpoint/2010/main" val="27318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a:t>
            </a:fld>
            <a:endParaRPr lang="en-FI" dirty="0"/>
          </a:p>
        </p:txBody>
      </p:sp>
    </p:spTree>
    <p:extLst>
      <p:ext uri="{BB962C8B-B14F-4D97-AF65-F5344CB8AC3E}">
        <p14:creationId xmlns:p14="http://schemas.microsoft.com/office/powerpoint/2010/main" val="774070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txBody>
          <a:bodyPr/>
          <a:lstStyle/>
          <a:p>
            <a:endParaRPr lang="fi-FI"/>
          </a:p>
        </p:txBody>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CE063A0-E1D9-054C-B6B8-9DCE4E3BD599}" type="slidenum">
              <a:rPr lang="en-FI" smtClean="0"/>
              <a:pPr/>
              <a:t>3</a:t>
            </a:fld>
            <a:endParaRPr lang="en-FI" dirty="0"/>
          </a:p>
        </p:txBody>
      </p:sp>
    </p:spTree>
    <p:extLst>
      <p:ext uri="{BB962C8B-B14F-4D97-AF65-F5344CB8AC3E}">
        <p14:creationId xmlns:p14="http://schemas.microsoft.com/office/powerpoint/2010/main" val="404334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a:t>
            </a:fld>
            <a:endParaRPr lang="en-FI" dirty="0"/>
          </a:p>
        </p:txBody>
      </p:sp>
    </p:spTree>
    <p:extLst>
      <p:ext uri="{BB962C8B-B14F-4D97-AF65-F5344CB8AC3E}">
        <p14:creationId xmlns:p14="http://schemas.microsoft.com/office/powerpoint/2010/main" val="3824910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a:t>
            </a:fld>
            <a:endParaRPr lang="en-FI" dirty="0"/>
          </a:p>
        </p:txBody>
      </p:sp>
    </p:spTree>
    <p:extLst>
      <p:ext uri="{BB962C8B-B14F-4D97-AF65-F5344CB8AC3E}">
        <p14:creationId xmlns:p14="http://schemas.microsoft.com/office/powerpoint/2010/main" val="335501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9</a:t>
            </a:fld>
            <a:endParaRPr lang="en-FI" dirty="0"/>
          </a:p>
        </p:txBody>
      </p:sp>
    </p:spTree>
    <p:extLst>
      <p:ext uri="{BB962C8B-B14F-4D97-AF65-F5344CB8AC3E}">
        <p14:creationId xmlns:p14="http://schemas.microsoft.com/office/powerpoint/2010/main" val="1349661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10</a:t>
            </a:fld>
            <a:endParaRPr lang="en-FI" dirty="0"/>
          </a:p>
        </p:txBody>
      </p:sp>
    </p:spTree>
    <p:extLst>
      <p:ext uri="{BB962C8B-B14F-4D97-AF65-F5344CB8AC3E}">
        <p14:creationId xmlns:p14="http://schemas.microsoft.com/office/powerpoint/2010/main" val="1338852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11</a:t>
            </a:fld>
            <a:endParaRPr lang="en-FI" dirty="0"/>
          </a:p>
        </p:txBody>
      </p:sp>
    </p:spTree>
    <p:extLst>
      <p:ext uri="{BB962C8B-B14F-4D97-AF65-F5344CB8AC3E}">
        <p14:creationId xmlns:p14="http://schemas.microsoft.com/office/powerpoint/2010/main" val="3909010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12</a:t>
            </a:fld>
            <a:endParaRPr lang="en-FI" dirty="0"/>
          </a:p>
        </p:txBody>
      </p:sp>
    </p:spTree>
    <p:extLst>
      <p:ext uri="{BB962C8B-B14F-4D97-AF65-F5344CB8AC3E}">
        <p14:creationId xmlns:p14="http://schemas.microsoft.com/office/powerpoint/2010/main" val="1104884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emf"/><Relationship Id="rId7" Type="http://schemas.openxmlformats.org/officeDocument/2006/relationships/image" Target="../media/image27.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emf"/><Relationship Id="rId9" Type="http://schemas.openxmlformats.org/officeDocument/2006/relationships/image" Target="../media/image29.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8F95F4-81E9-EF49-A226-BCE101457B9A}"/>
              </a:ext>
            </a:extLst>
          </p:cNvPr>
          <p:cNvPicPr>
            <a:picLocks noChangeAspect="1"/>
          </p:cNvPicPr>
          <p:nvPr userDrawn="1"/>
        </p:nvPicPr>
        <p:blipFill>
          <a:blip r:embed="rId2"/>
          <a:stretch>
            <a:fillRect/>
          </a:stretch>
        </p:blipFill>
        <p:spPr>
          <a:xfrm>
            <a:off x="-1809750" y="-7822685"/>
            <a:ext cx="14535150" cy="15516128"/>
          </a:xfrm>
          <a:prstGeom prst="rect">
            <a:avLst/>
          </a:prstGeom>
        </p:spPr>
      </p:pic>
      <p:sp>
        <p:nvSpPr>
          <p:cNvPr id="2" name="Title 1">
            <a:extLst>
              <a:ext uri="{FF2B5EF4-FFF2-40B4-BE49-F238E27FC236}">
                <a16:creationId xmlns:a16="http://schemas.microsoft.com/office/drawing/2014/main" id="{B9889790-F15E-1B44-B63B-B457C40FEFC4}"/>
              </a:ext>
            </a:extLst>
          </p:cNvPr>
          <p:cNvSpPr>
            <a:spLocks noGrp="1"/>
          </p:cNvSpPr>
          <p:nvPr>
            <p:ph type="ctrTitle"/>
          </p:nvPr>
        </p:nvSpPr>
        <p:spPr>
          <a:xfrm>
            <a:off x="1524000" y="1585982"/>
            <a:ext cx="9144000" cy="2387600"/>
          </a:xfrm>
        </p:spPr>
        <p:txBody>
          <a:bodyPr anchor="b"/>
          <a:lstStyle>
            <a:lvl1pPr algn="ctr">
              <a:defRPr sz="8500">
                <a:solidFill>
                  <a:schemeClr val="bg1"/>
                </a:solidFill>
                <a:latin typeface="Clattering" pitchFamily="2" charset="0"/>
              </a:defRPr>
            </a:lvl1pPr>
          </a:lstStyle>
          <a:p>
            <a:r>
              <a:rPr lang="en-GB" dirty="0"/>
              <a:t>Click to edit Master title style</a:t>
            </a:r>
            <a:endParaRPr lang="en-FI" dirty="0"/>
          </a:p>
        </p:txBody>
      </p:sp>
      <p:sp>
        <p:nvSpPr>
          <p:cNvPr id="3" name="Subtitle 2">
            <a:extLst>
              <a:ext uri="{FF2B5EF4-FFF2-40B4-BE49-F238E27FC236}">
                <a16:creationId xmlns:a16="http://schemas.microsoft.com/office/drawing/2014/main" id="{A4568D8E-AFC5-9E4A-A6FF-D33AA04BCD02}"/>
              </a:ext>
            </a:extLst>
          </p:cNvPr>
          <p:cNvSpPr>
            <a:spLocks noGrp="1"/>
          </p:cNvSpPr>
          <p:nvPr>
            <p:ph type="subTitle" idx="1"/>
          </p:nvPr>
        </p:nvSpPr>
        <p:spPr>
          <a:xfrm>
            <a:off x="1524000" y="3973582"/>
            <a:ext cx="9144000" cy="1655762"/>
          </a:xfrm>
        </p:spPr>
        <p:txBody>
          <a:bodyPr/>
          <a:lstStyle>
            <a:lvl1pPr marL="0" indent="0" algn="ctr">
              <a:buNone/>
              <a:defRPr sz="2400" b="0" i="0">
                <a:solidFill>
                  <a:schemeClr val="bg1"/>
                </a:solidFill>
                <a:latin typeface="Neue Haas Unica W1G Light"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dirty="0"/>
          </a:p>
        </p:txBody>
      </p:sp>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250307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6640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2" name="Picture 1" descr="A colorful lines on a black background&#10;&#10;Description automatically generated">
            <a:extLst>
              <a:ext uri="{FF2B5EF4-FFF2-40B4-BE49-F238E27FC236}">
                <a16:creationId xmlns:a16="http://schemas.microsoft.com/office/drawing/2014/main" id="{82D4F5E1-1795-4976-60EE-FD9D9E4DC0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434" y="848614"/>
            <a:ext cx="6219958" cy="3579577"/>
          </a:xfrm>
          <a:prstGeom prst="rect">
            <a:avLst/>
          </a:prstGeom>
        </p:spPr>
      </p:pic>
      <p:sp>
        <p:nvSpPr>
          <p:cNvPr id="3" name="Subtitle 2">
            <a:extLst>
              <a:ext uri="{FF2B5EF4-FFF2-40B4-BE49-F238E27FC236}">
                <a16:creationId xmlns:a16="http://schemas.microsoft.com/office/drawing/2014/main" id="{C7B37ABC-061C-ADAA-4657-4A45089AE987}"/>
              </a:ext>
            </a:extLst>
          </p:cNvPr>
          <p:cNvSpPr>
            <a:spLocks noGrp="1"/>
          </p:cNvSpPr>
          <p:nvPr>
            <p:ph type="subTitle" idx="1" hasCustomPrompt="1"/>
          </p:nvPr>
        </p:nvSpPr>
        <p:spPr>
          <a:xfrm>
            <a:off x="679454" y="3973671"/>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2025</a:t>
            </a:r>
          </a:p>
        </p:txBody>
      </p:sp>
      <p:sp>
        <p:nvSpPr>
          <p:cNvPr id="4" name="Title 1">
            <a:extLst>
              <a:ext uri="{FF2B5EF4-FFF2-40B4-BE49-F238E27FC236}">
                <a16:creationId xmlns:a16="http://schemas.microsoft.com/office/drawing/2014/main" id="{F7483254-B4C6-E67C-4EF1-49489891B208}"/>
              </a:ext>
            </a:extLst>
          </p:cNvPr>
          <p:cNvSpPr txBox="1">
            <a:spLocks/>
          </p:cNvSpPr>
          <p:nvPr userDrawn="1"/>
        </p:nvSpPr>
        <p:spPr>
          <a:xfrm>
            <a:off x="621088" y="2783485"/>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544236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Kansi">
    <p:bg>
      <p:bgPr>
        <a:solidFill>
          <a:schemeClr val="bg1"/>
        </a:solidFill>
        <a:effectLst/>
      </p:bgPr>
    </p:bg>
    <p:spTree>
      <p:nvGrpSpPr>
        <p:cNvPr id="1" name=""/>
        <p:cNvGrpSpPr/>
        <p:nvPr/>
      </p:nvGrpSpPr>
      <p:grpSpPr>
        <a:xfrm>
          <a:off x="0" y="0"/>
          <a:ext cx="0" cy="0"/>
          <a:chOff x="0" y="0"/>
          <a:chExt cx="0" cy="0"/>
        </a:xfrm>
      </p:grpSpPr>
      <p:pic>
        <p:nvPicPr>
          <p:cNvPr id="3" name="Picture 2" descr="A person sitting on a bed looking at his phone&#10;&#10;Description automatically generated">
            <a:extLst>
              <a:ext uri="{FF2B5EF4-FFF2-40B4-BE49-F238E27FC236}">
                <a16:creationId xmlns:a16="http://schemas.microsoft.com/office/drawing/2014/main" id="{7181D75F-F1D0-08F1-1A2F-137C50C5FD5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529468"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Marraskuu 2024</a:t>
            </a:r>
          </a:p>
        </p:txBody>
      </p:sp>
      <p:sp>
        <p:nvSpPr>
          <p:cNvPr id="9" name="Title 1">
            <a:extLst>
              <a:ext uri="{FF2B5EF4-FFF2-40B4-BE49-F238E27FC236}">
                <a16:creationId xmlns:a16="http://schemas.microsoft.com/office/drawing/2014/main" id="{40CAB005-A140-6C6E-F3B2-40A5B9C8D829}"/>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851325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Kansi">
    <p:bg>
      <p:bgPr>
        <a:solidFill>
          <a:schemeClr val="bg1"/>
        </a:solidFill>
        <a:effectLst/>
      </p:bgPr>
    </p:bg>
    <p:spTree>
      <p:nvGrpSpPr>
        <p:cNvPr id="1" name=""/>
        <p:cNvGrpSpPr/>
        <p:nvPr/>
      </p:nvGrpSpPr>
      <p:grpSpPr>
        <a:xfrm>
          <a:off x="0" y="0"/>
          <a:ext cx="0" cy="0"/>
          <a:chOff x="0" y="0"/>
          <a:chExt cx="0" cy="0"/>
        </a:xfrm>
      </p:grpSpPr>
      <p:pic>
        <p:nvPicPr>
          <p:cNvPr id="2" name="Picture 1" descr="A person wearing headphones and a sweater leaning against a wall&#10;&#10;AI-generated content may be incorrect.">
            <a:extLst>
              <a:ext uri="{FF2B5EF4-FFF2-40B4-BE49-F238E27FC236}">
                <a16:creationId xmlns:a16="http://schemas.microsoft.com/office/drawing/2014/main" id="{DDF606B4-6010-F3FE-CBFA-04319F0146C4}"/>
              </a:ext>
            </a:extLst>
          </p:cNvPr>
          <p:cNvPicPr>
            <a:picLocks noChangeAspect="1"/>
          </p:cNvPicPr>
          <p:nvPr userDrawn="1"/>
        </p:nvPicPr>
        <p:blipFill>
          <a:blip r:embed="rId2"/>
          <a:stretch>
            <a:fillRect/>
          </a:stretch>
        </p:blipFill>
        <p:spPr>
          <a:xfrm>
            <a:off x="-30434" y="-17119"/>
            <a:ext cx="12222434" cy="6875119"/>
          </a:xfrm>
          <a:prstGeom prst="rect">
            <a:avLst/>
          </a:prstGeom>
        </p:spPr>
      </p:pic>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529468"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Marraskuu 2024</a:t>
            </a:r>
          </a:p>
        </p:txBody>
      </p:sp>
      <p:sp>
        <p:nvSpPr>
          <p:cNvPr id="9" name="Title 1">
            <a:extLst>
              <a:ext uri="{FF2B5EF4-FFF2-40B4-BE49-F238E27FC236}">
                <a16:creationId xmlns:a16="http://schemas.microsoft.com/office/drawing/2014/main" id="{40CAB005-A140-6C6E-F3B2-40A5B9C8D829}"/>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654849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256048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22338"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270563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Kansi">
    <p:spTree>
      <p:nvGrpSpPr>
        <p:cNvPr id="1" name=""/>
        <p:cNvGrpSpPr/>
        <p:nvPr/>
      </p:nvGrpSpPr>
      <p:grpSpPr>
        <a:xfrm>
          <a:off x="0" y="0"/>
          <a:ext cx="0" cy="0"/>
          <a:chOff x="0" y="0"/>
          <a:chExt cx="0" cy="0"/>
        </a:xfrm>
      </p:grpSpPr>
      <p:pic>
        <p:nvPicPr>
          <p:cNvPr id="4" name="Picture 3" descr="A person standing on a sidewalk in the rain&#10;&#10;Description automatically generated">
            <a:extLst>
              <a:ext uri="{FF2B5EF4-FFF2-40B4-BE49-F238E27FC236}">
                <a16:creationId xmlns:a16="http://schemas.microsoft.com/office/drawing/2014/main" id="{B9885343-EEE6-14C3-AF3D-EE2EC5DA5CA0}"/>
              </a:ext>
            </a:extLst>
          </p:cNvPr>
          <p:cNvPicPr>
            <a:picLocks noChangeAspect="1"/>
          </p:cNvPicPr>
          <p:nvPr userDrawn="1"/>
        </p:nvPicPr>
        <p:blipFill>
          <a:blip r:embed="rId2"/>
          <a:stretch>
            <a:fillRect/>
          </a:stretch>
        </p:blipFill>
        <p:spPr>
          <a:xfrm>
            <a:off x="-19548" y="0"/>
            <a:ext cx="12287748" cy="6911859"/>
          </a:xfrm>
          <a:prstGeom prst="rect">
            <a:avLst/>
          </a:prstGeom>
        </p:spPr>
      </p:pic>
      <p:pic>
        <p:nvPicPr>
          <p:cNvPr id="6" name="Picture 5" descr="A colorful lines on a black background&#10;&#10;Description automatically generated">
            <a:extLst>
              <a:ext uri="{FF2B5EF4-FFF2-40B4-BE49-F238E27FC236}">
                <a16:creationId xmlns:a16="http://schemas.microsoft.com/office/drawing/2014/main" id="{C13EF315-CC8E-57E0-80C7-B54D44F0E7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34" y="121953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Joulukuu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554361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p:bg>
      <p:bgPr>
        <a:solidFill>
          <a:srgbClr val="FF64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7C4-888C-D443-97ED-678CA019878E}"/>
              </a:ext>
            </a:extLst>
          </p:cNvPr>
          <p:cNvSpPr>
            <a:spLocks noGrp="1"/>
          </p:cNvSpPr>
          <p:nvPr>
            <p:ph type="title" hasCustomPrompt="1"/>
          </p:nvPr>
        </p:nvSpPr>
        <p:spPr>
          <a:xfrm>
            <a:off x="838200" y="983456"/>
            <a:ext cx="10515600" cy="1325563"/>
          </a:xfrm>
        </p:spPr>
        <p:txBody>
          <a:bodyPr/>
          <a:lstStyle>
            <a:lvl1pPr algn="ctr">
              <a:defRPr sz="8500">
                <a:solidFill>
                  <a:schemeClr val="bg1"/>
                </a:solidFill>
                <a:latin typeface="Clattering" pitchFamily="2" charset="0"/>
              </a:defRPr>
            </a:lvl1pPr>
          </a:lstStyle>
          <a:p>
            <a:r>
              <a:rPr lang="en-GB" dirty="0" err="1"/>
              <a:t>Sisältö</a:t>
            </a:r>
            <a:endParaRPr lang="en-FI" dirty="0"/>
          </a:p>
        </p:txBody>
      </p:sp>
      <p:sp>
        <p:nvSpPr>
          <p:cNvPr id="8" name="Text Placeholder 2">
            <a:extLst>
              <a:ext uri="{FF2B5EF4-FFF2-40B4-BE49-F238E27FC236}">
                <a16:creationId xmlns:a16="http://schemas.microsoft.com/office/drawing/2014/main" id="{8A1F004C-804C-1149-B4B9-EFF10150BBB5}"/>
              </a:ext>
            </a:extLst>
          </p:cNvPr>
          <p:cNvSpPr>
            <a:spLocks noGrp="1"/>
          </p:cNvSpPr>
          <p:nvPr>
            <p:ph type="body" idx="1" hasCustomPrompt="1"/>
          </p:nvPr>
        </p:nvSpPr>
        <p:spPr>
          <a:xfrm>
            <a:off x="831850" y="26031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10" name="Text Placeholder 2">
            <a:extLst>
              <a:ext uri="{FF2B5EF4-FFF2-40B4-BE49-F238E27FC236}">
                <a16:creationId xmlns:a16="http://schemas.microsoft.com/office/drawing/2014/main" id="{229B38F8-395F-DC43-9EEA-948E5A663C2C}"/>
              </a:ext>
            </a:extLst>
          </p:cNvPr>
          <p:cNvSpPr>
            <a:spLocks noGrp="1"/>
          </p:cNvSpPr>
          <p:nvPr>
            <p:ph type="body" idx="13" hasCustomPrompt="1"/>
          </p:nvPr>
        </p:nvSpPr>
        <p:spPr>
          <a:xfrm>
            <a:off x="831850" y="338554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02</a:t>
            </a:r>
          </a:p>
        </p:txBody>
      </p:sp>
      <p:sp>
        <p:nvSpPr>
          <p:cNvPr id="11" name="Text Placeholder 2">
            <a:extLst>
              <a:ext uri="{FF2B5EF4-FFF2-40B4-BE49-F238E27FC236}">
                <a16:creationId xmlns:a16="http://schemas.microsoft.com/office/drawing/2014/main" id="{B8243C13-36F3-554B-B39E-5B18DAA5684A}"/>
              </a:ext>
            </a:extLst>
          </p:cNvPr>
          <p:cNvSpPr>
            <a:spLocks noGrp="1"/>
          </p:cNvSpPr>
          <p:nvPr>
            <p:ph type="body" idx="14" hasCustomPrompt="1"/>
          </p:nvPr>
        </p:nvSpPr>
        <p:spPr>
          <a:xfrm>
            <a:off x="831850" y="41528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03</a:t>
            </a:r>
          </a:p>
        </p:txBody>
      </p:sp>
      <p:sp>
        <p:nvSpPr>
          <p:cNvPr id="12" name="Text Placeholder 2">
            <a:extLst>
              <a:ext uri="{FF2B5EF4-FFF2-40B4-BE49-F238E27FC236}">
                <a16:creationId xmlns:a16="http://schemas.microsoft.com/office/drawing/2014/main" id="{5C5BC51B-1ECA-5E44-BCAA-88BEFC96EDCA}"/>
              </a:ext>
            </a:extLst>
          </p:cNvPr>
          <p:cNvSpPr>
            <a:spLocks noGrp="1"/>
          </p:cNvSpPr>
          <p:nvPr>
            <p:ph type="body" idx="15" hasCustomPrompt="1"/>
          </p:nvPr>
        </p:nvSpPr>
        <p:spPr>
          <a:xfrm>
            <a:off x="831850" y="492973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04</a:t>
            </a:r>
          </a:p>
        </p:txBody>
      </p:sp>
      <p:sp>
        <p:nvSpPr>
          <p:cNvPr id="13" name="Text Placeholder 2">
            <a:extLst>
              <a:ext uri="{FF2B5EF4-FFF2-40B4-BE49-F238E27FC236}">
                <a16:creationId xmlns:a16="http://schemas.microsoft.com/office/drawing/2014/main" id="{2119E771-A6DD-F245-A557-A5F963888D08}"/>
              </a:ext>
            </a:extLst>
          </p:cNvPr>
          <p:cNvSpPr>
            <a:spLocks noGrp="1"/>
          </p:cNvSpPr>
          <p:nvPr>
            <p:ph type="body" idx="16" hasCustomPrompt="1"/>
          </p:nvPr>
        </p:nvSpPr>
        <p:spPr>
          <a:xfrm>
            <a:off x="2089150" y="2689771"/>
            <a:ext cx="3460750" cy="536030"/>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Ensimmäinen</a:t>
            </a:r>
            <a:endParaRPr lang="en-GB" dirty="0"/>
          </a:p>
        </p:txBody>
      </p:sp>
      <p:sp>
        <p:nvSpPr>
          <p:cNvPr id="14" name="Text Placeholder 2">
            <a:extLst>
              <a:ext uri="{FF2B5EF4-FFF2-40B4-BE49-F238E27FC236}">
                <a16:creationId xmlns:a16="http://schemas.microsoft.com/office/drawing/2014/main" id="{1D3CD72D-80AF-1245-9965-4E40DEDCD20D}"/>
              </a:ext>
            </a:extLst>
          </p:cNvPr>
          <p:cNvSpPr>
            <a:spLocks noGrp="1"/>
          </p:cNvSpPr>
          <p:nvPr>
            <p:ph type="body" idx="17" hasCustomPrompt="1"/>
          </p:nvPr>
        </p:nvSpPr>
        <p:spPr>
          <a:xfrm>
            <a:off x="2089150" y="3491606"/>
            <a:ext cx="3460750" cy="424457"/>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Toinen</a:t>
            </a:r>
            <a:endParaRPr lang="en-GB" dirty="0"/>
          </a:p>
        </p:txBody>
      </p:sp>
      <p:sp>
        <p:nvSpPr>
          <p:cNvPr id="15" name="Text Placeholder 2">
            <a:extLst>
              <a:ext uri="{FF2B5EF4-FFF2-40B4-BE49-F238E27FC236}">
                <a16:creationId xmlns:a16="http://schemas.microsoft.com/office/drawing/2014/main" id="{CE227821-A9A2-F144-9C0A-25E20AEC0FDF}"/>
              </a:ext>
            </a:extLst>
          </p:cNvPr>
          <p:cNvSpPr>
            <a:spLocks noGrp="1"/>
          </p:cNvSpPr>
          <p:nvPr>
            <p:ph type="body" idx="18" hasCustomPrompt="1"/>
          </p:nvPr>
        </p:nvSpPr>
        <p:spPr>
          <a:xfrm>
            <a:off x="2089150" y="4238328"/>
            <a:ext cx="3460750" cy="424458"/>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Kolmas</a:t>
            </a:r>
            <a:endParaRPr lang="en-GB" dirty="0"/>
          </a:p>
        </p:txBody>
      </p:sp>
      <p:sp>
        <p:nvSpPr>
          <p:cNvPr id="16" name="Text Placeholder 2">
            <a:extLst>
              <a:ext uri="{FF2B5EF4-FFF2-40B4-BE49-F238E27FC236}">
                <a16:creationId xmlns:a16="http://schemas.microsoft.com/office/drawing/2014/main" id="{A9ACDB04-5B3C-EB47-836C-C3EA4AB145E7}"/>
              </a:ext>
            </a:extLst>
          </p:cNvPr>
          <p:cNvSpPr>
            <a:spLocks noGrp="1"/>
          </p:cNvSpPr>
          <p:nvPr>
            <p:ph type="body" idx="19" hasCustomPrompt="1"/>
          </p:nvPr>
        </p:nvSpPr>
        <p:spPr>
          <a:xfrm>
            <a:off x="2089150" y="5015405"/>
            <a:ext cx="3460750" cy="497135"/>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Neljäs</a:t>
            </a:r>
            <a:endParaRPr lang="en-GB" dirty="0"/>
          </a:p>
        </p:txBody>
      </p:sp>
      <p:pic>
        <p:nvPicPr>
          <p:cNvPr id="17" name="Picture 16">
            <a:extLst>
              <a:ext uri="{FF2B5EF4-FFF2-40B4-BE49-F238E27FC236}">
                <a16:creationId xmlns:a16="http://schemas.microsoft.com/office/drawing/2014/main" id="{D269E9D1-F6E6-0549-AAE5-FB75F727DB89}"/>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542074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 taulu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229200"/>
            <a:ext cx="10515600" cy="1325563"/>
          </a:xfrm>
        </p:spPr>
        <p:txBody>
          <a:bodyPr/>
          <a:lstStyle>
            <a:lvl1pPr algn="ctr">
              <a:defRPr sz="40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p:nvPr userDrawn="1"/>
        </p:nvCxnSpPr>
        <p:spPr>
          <a:xfrm>
            <a:off x="1169071" y="1366807"/>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3AA168A-67B8-4940-97AA-9A3F07F34574}"/>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4" name="Content Placeholder 3">
            <a:extLst>
              <a:ext uri="{FF2B5EF4-FFF2-40B4-BE49-F238E27FC236}">
                <a16:creationId xmlns:a16="http://schemas.microsoft.com/office/drawing/2014/main" id="{C65FA5E9-7226-A446-9E4B-8B10788C8AD3}"/>
              </a:ext>
            </a:extLst>
          </p:cNvPr>
          <p:cNvSpPr>
            <a:spLocks noGrp="1"/>
          </p:cNvSpPr>
          <p:nvPr>
            <p:ph sz="quarter" idx="11"/>
          </p:nvPr>
        </p:nvSpPr>
        <p:spPr>
          <a:xfrm>
            <a:off x="2407442" y="2146246"/>
            <a:ext cx="7464425" cy="3344947"/>
          </a:xfrm>
        </p:spPr>
        <p:txBody>
          <a:bodyPr/>
          <a:lstStyle>
            <a:lvl1pPr>
              <a:buNone/>
              <a:defRPr>
                <a:solidFill>
                  <a:schemeClr val="tx2"/>
                </a:solidFill>
              </a:defRPr>
            </a:lvl1pPr>
          </a:lstStyle>
          <a:p>
            <a:pPr lvl="0"/>
            <a:r>
              <a:rPr lang="en-GB" dirty="0"/>
              <a:t>Click to edit Master text styles</a:t>
            </a:r>
          </a:p>
        </p:txBody>
      </p:sp>
      <p:sp>
        <p:nvSpPr>
          <p:cNvPr id="6" name="TextBox 5">
            <a:extLst>
              <a:ext uri="{FF2B5EF4-FFF2-40B4-BE49-F238E27FC236}">
                <a16:creationId xmlns:a16="http://schemas.microsoft.com/office/drawing/2014/main" id="{AF63C6B3-42CB-FA45-B8B1-2A08F2A4B8E7}"/>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874940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 + taulukk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userDrawn="1"/>
        </p:nvSpPr>
        <p:spPr>
          <a:xfrm>
            <a:off x="7599405" y="0"/>
            <a:ext cx="4592594"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userDrawn="1"/>
        </p:nvCxnSpPr>
        <p:spPr>
          <a:xfrm>
            <a:off x="602312" y="1366807"/>
            <a:ext cx="63421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87A81C-4E41-D445-9482-92D9AE4BA87E}"/>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solidFill>
                  <a:schemeClr val="tx2"/>
                </a:solidFill>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3" name="TextBox 2">
            <a:extLst>
              <a:ext uri="{FF2B5EF4-FFF2-40B4-BE49-F238E27FC236}">
                <a16:creationId xmlns:a16="http://schemas.microsoft.com/office/drawing/2014/main" id="{08115F5A-F4AE-6143-9E8A-83B703A43D77}"/>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12359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Kansi">
    <p:spTree>
      <p:nvGrpSpPr>
        <p:cNvPr id="1" name=""/>
        <p:cNvGrpSpPr/>
        <p:nvPr/>
      </p:nvGrpSpPr>
      <p:grpSpPr>
        <a:xfrm>
          <a:off x="0" y="0"/>
          <a:ext cx="0" cy="0"/>
          <a:chOff x="0" y="0"/>
          <a:chExt cx="0" cy="0"/>
        </a:xfrm>
      </p:grpSpPr>
      <p:pic>
        <p:nvPicPr>
          <p:cNvPr id="23" name="Picture 22" descr="A person looking at his phone&#10;&#10;Description automatically generated">
            <a:extLst>
              <a:ext uri="{FF2B5EF4-FFF2-40B4-BE49-F238E27FC236}">
                <a16:creationId xmlns:a16="http://schemas.microsoft.com/office/drawing/2014/main" id="{A07CF64A-81D0-7C08-8529-3799049560BF}"/>
              </a:ext>
            </a:extLst>
          </p:cNvPr>
          <p:cNvPicPr>
            <a:picLocks noChangeAspect="1"/>
          </p:cNvPicPr>
          <p:nvPr userDrawn="1"/>
        </p:nvPicPr>
        <p:blipFill>
          <a:blip r:embed="rId2"/>
          <a:stretch>
            <a:fillRect/>
          </a:stretch>
        </p:blipFill>
        <p:spPr>
          <a:xfrm>
            <a:off x="-19548" y="0"/>
            <a:ext cx="12192000" cy="6858000"/>
          </a:xfrm>
          <a:prstGeom prst="rect">
            <a:avLst/>
          </a:prstGeom>
        </p:spPr>
      </p:pic>
      <p:pic>
        <p:nvPicPr>
          <p:cNvPr id="24" name="Picture 23" descr="A blue and yellow lines on a black background&#10;&#10;Description automatically generated">
            <a:extLst>
              <a:ext uri="{FF2B5EF4-FFF2-40B4-BE49-F238E27FC236}">
                <a16:creationId xmlns:a16="http://schemas.microsoft.com/office/drawing/2014/main" id="{8FE38D29-15C2-33BD-54F7-5EEE9D10EE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548" y="1208282"/>
            <a:ext cx="6239506" cy="359082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796260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 + taulukko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userDrawn="1"/>
        </p:nvSpPr>
        <p:spPr>
          <a:xfrm>
            <a:off x="7599405" y="0"/>
            <a:ext cx="4592594" cy="6857982"/>
          </a:xfrm>
          <a:prstGeom prst="rect">
            <a:avLst/>
          </a:prstGeom>
          <a:solidFill>
            <a:srgbClr val="9CF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userDrawn="1"/>
        </p:nvCxnSpPr>
        <p:spPr>
          <a:xfrm>
            <a:off x="602312" y="1366807"/>
            <a:ext cx="63421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solidFill>
                  <a:schemeClr val="tx2"/>
                </a:solidFill>
              </a:defRPr>
            </a:lvl1pPr>
          </a:lstStyle>
          <a:p>
            <a:pPr lvl="0"/>
            <a:r>
              <a:rPr lang="en-GB" dirty="0"/>
              <a:t>Click to edit Master text styles</a:t>
            </a:r>
          </a:p>
        </p:txBody>
      </p:sp>
      <p:sp>
        <p:nvSpPr>
          <p:cNvPr id="9" name="Text Placeholder 3">
            <a:extLst>
              <a:ext uri="{FF2B5EF4-FFF2-40B4-BE49-F238E27FC236}">
                <a16:creationId xmlns:a16="http://schemas.microsoft.com/office/drawing/2014/main" id="{4FB3F6A1-9752-F848-A102-0EAD89C36F5D}"/>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3" name="Picture 12">
            <a:extLst>
              <a:ext uri="{FF2B5EF4-FFF2-40B4-BE49-F238E27FC236}">
                <a16:creationId xmlns:a16="http://schemas.microsoft.com/office/drawing/2014/main" id="{818DF08B-3530-C541-8E8B-47BED9E4E10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8" name="TextBox 7">
            <a:extLst>
              <a:ext uri="{FF2B5EF4-FFF2-40B4-BE49-F238E27FC236}">
                <a16:creationId xmlns:a16="http://schemas.microsoft.com/office/drawing/2014/main" id="{64739B8C-C17C-734E-992F-95AC9D7B1E9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974300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lkkä teksti 1">
    <p:bg>
      <p:bgPr>
        <a:solidFill>
          <a:srgbClr val="00264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9CFFF8"/>
                </a:solidFill>
                <a:latin typeface="Clattering" pitchFamily="2" charset="0"/>
              </a:defRPr>
            </a:lvl1pPr>
          </a:lstStyle>
          <a:p>
            <a:r>
              <a:rPr lang="en-GB"/>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chemeClr val="bg1"/>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pic>
        <p:nvPicPr>
          <p:cNvPr id="7" name="Picture 6">
            <a:extLst>
              <a:ext uri="{FF2B5EF4-FFF2-40B4-BE49-F238E27FC236}">
                <a16:creationId xmlns:a16="http://schemas.microsoft.com/office/drawing/2014/main" id="{1B36D8F9-B370-1A4C-BDFF-A2B6637354E2}"/>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062184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elkkä teksti 1">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1169070" y="449685"/>
            <a:ext cx="9941169" cy="972971"/>
          </a:xfrm>
        </p:spPr>
        <p:txBody>
          <a:bodyPr/>
          <a:lstStyle>
            <a:lvl1pPr algn="ctr">
              <a:defRPr sz="4000">
                <a:solidFill>
                  <a:schemeClr val="tx2"/>
                </a:solidFill>
                <a:latin typeface="Canela Medium" pitchFamily="2" charset="77"/>
                <a:cs typeface="Calibri" panose="020F0502020204030204" pitchFamily="34" charset="0"/>
              </a:defRPr>
            </a:lvl1pPr>
          </a:lstStyle>
          <a:p>
            <a:r>
              <a:rPr lang="en-GB" dirty="0"/>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169070" y="1780370"/>
            <a:ext cx="9941169" cy="3835238"/>
          </a:xfrm>
        </p:spPr>
        <p:txBody>
          <a:bodyPr/>
          <a:lstStyle>
            <a:lvl1pPr algn="ctr">
              <a:lnSpc>
                <a:spcPct val="120000"/>
              </a:lnSpc>
              <a:buFontTx/>
              <a:buNone/>
              <a:defRPr sz="2200" b="0" i="0">
                <a:solidFill>
                  <a:schemeClr val="tx2"/>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8" name="Picture 7">
            <a:extLst>
              <a:ext uri="{FF2B5EF4-FFF2-40B4-BE49-F238E27FC236}">
                <a16:creationId xmlns:a16="http://schemas.microsoft.com/office/drawing/2014/main" id="{C718F572-44AB-F742-BF25-B7C87DBC3C31}"/>
              </a:ext>
            </a:extLst>
          </p:cNvPr>
          <p:cNvPicPr>
            <a:picLocks noChangeAspect="1"/>
          </p:cNvPicPr>
          <p:nvPr userDrawn="1"/>
        </p:nvPicPr>
        <p:blipFill>
          <a:blip r:embed="rId2"/>
          <a:stretch>
            <a:fillRect/>
          </a:stretch>
        </p:blipFill>
        <p:spPr>
          <a:xfrm>
            <a:off x="10064074" y="6389170"/>
            <a:ext cx="1845645" cy="139055"/>
          </a:xfrm>
          <a:prstGeom prst="rect">
            <a:avLst/>
          </a:prstGeom>
        </p:spPr>
      </p:pic>
      <p:cxnSp>
        <p:nvCxnSpPr>
          <p:cNvPr id="9" name="Straight Connector 8">
            <a:extLst>
              <a:ext uri="{FF2B5EF4-FFF2-40B4-BE49-F238E27FC236}">
                <a16:creationId xmlns:a16="http://schemas.microsoft.com/office/drawing/2014/main" id="{6706163D-74AF-9E4B-9C00-17C5345E5474}"/>
              </a:ext>
            </a:extLst>
          </p:cNvPr>
          <p:cNvCxnSpPr/>
          <p:nvPr userDrawn="1"/>
        </p:nvCxnSpPr>
        <p:spPr>
          <a:xfrm>
            <a:off x="1169071" y="1104355"/>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75F1AF-DCD8-B641-9909-F89425B39CAF}"/>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908767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elkkä teksti 1">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1169070" y="449685"/>
            <a:ext cx="9941169" cy="972971"/>
          </a:xfrm>
        </p:spPr>
        <p:txBody>
          <a:bodyPr/>
          <a:lstStyle>
            <a:lvl1pPr algn="ctr">
              <a:defRPr sz="4000">
                <a:solidFill>
                  <a:schemeClr val="tx2"/>
                </a:solidFill>
                <a:latin typeface="Canela Medium" pitchFamily="2" charset="77"/>
                <a:cs typeface="Calibri" panose="020F0502020204030204" pitchFamily="34" charset="0"/>
              </a:defRPr>
            </a:lvl1pPr>
          </a:lstStyle>
          <a:p>
            <a:r>
              <a:rPr lang="en-GB" dirty="0"/>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169070" y="1780370"/>
            <a:ext cx="9941169" cy="3835238"/>
          </a:xfrm>
        </p:spPr>
        <p:txBody>
          <a:bodyPr/>
          <a:lstStyle>
            <a:lvl1pPr algn="ctr">
              <a:lnSpc>
                <a:spcPct val="120000"/>
              </a:lnSpc>
              <a:buFontTx/>
              <a:buNone/>
              <a:defRPr sz="2200" b="0" i="0">
                <a:solidFill>
                  <a:schemeClr val="tx2"/>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8" name="Picture 7">
            <a:extLst>
              <a:ext uri="{FF2B5EF4-FFF2-40B4-BE49-F238E27FC236}">
                <a16:creationId xmlns:a16="http://schemas.microsoft.com/office/drawing/2014/main" id="{C718F572-44AB-F742-BF25-B7C87DBC3C31}"/>
              </a:ext>
            </a:extLst>
          </p:cNvPr>
          <p:cNvPicPr>
            <a:picLocks noChangeAspect="1"/>
          </p:cNvPicPr>
          <p:nvPr userDrawn="1"/>
        </p:nvPicPr>
        <p:blipFill>
          <a:blip r:embed="rId2"/>
          <a:stretch>
            <a:fillRect/>
          </a:stretch>
        </p:blipFill>
        <p:spPr>
          <a:xfrm>
            <a:off x="10064074" y="6389170"/>
            <a:ext cx="1845645" cy="139055"/>
          </a:xfrm>
          <a:prstGeom prst="rect">
            <a:avLst/>
          </a:prstGeom>
        </p:spPr>
      </p:pic>
      <p:cxnSp>
        <p:nvCxnSpPr>
          <p:cNvPr id="9" name="Straight Connector 8">
            <a:extLst>
              <a:ext uri="{FF2B5EF4-FFF2-40B4-BE49-F238E27FC236}">
                <a16:creationId xmlns:a16="http://schemas.microsoft.com/office/drawing/2014/main" id="{6706163D-74AF-9E4B-9C00-17C5345E5474}"/>
              </a:ext>
            </a:extLst>
          </p:cNvPr>
          <p:cNvCxnSpPr/>
          <p:nvPr userDrawn="1"/>
        </p:nvCxnSpPr>
        <p:spPr>
          <a:xfrm>
            <a:off x="1169071" y="1422656"/>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75F1AF-DCD8-B641-9909-F89425B39CAF}"/>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213267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elkkä teksti 2">
    <p:bg>
      <p:bgPr>
        <a:solidFill>
          <a:srgbClr val="F4CF6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002649"/>
                </a:solidFill>
                <a:latin typeface="Clattering" pitchFamily="2" charset="0"/>
              </a:defRPr>
            </a:lvl1pPr>
          </a:lstStyle>
          <a:p>
            <a:r>
              <a:rPr lang="en-GB"/>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002649"/>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Tree>
    <p:extLst>
      <p:ext uri="{BB962C8B-B14F-4D97-AF65-F5344CB8AC3E}">
        <p14:creationId xmlns:p14="http://schemas.microsoft.com/office/powerpoint/2010/main" val="1298207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elkkä teksti 3">
    <p:bg>
      <p:bgPr>
        <a:solidFill>
          <a:srgbClr val="FF646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F5F4F7"/>
                </a:solidFill>
                <a:latin typeface="Clattering" pitchFamily="2" charset="0"/>
              </a:defRPr>
            </a:lvl1pPr>
          </a:lstStyle>
          <a:p>
            <a:r>
              <a:rPr lang="en-GB"/>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F5F4F7"/>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sp>
        <p:nvSpPr>
          <p:cNvPr id="5" name="Rectangle 4">
            <a:extLst>
              <a:ext uri="{FF2B5EF4-FFF2-40B4-BE49-F238E27FC236}">
                <a16:creationId xmlns:a16="http://schemas.microsoft.com/office/drawing/2014/main" id="{2E61091E-6CBC-F94E-82C1-D26EBC3D43DB}"/>
              </a:ext>
            </a:extLst>
          </p:cNvPr>
          <p:cNvSpPr/>
          <p:nvPr userDrawn="1"/>
        </p:nvSpPr>
        <p:spPr>
          <a:xfrm>
            <a:off x="9548949" y="6100354"/>
            <a:ext cx="2455817" cy="518567"/>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9" name="Picture 8">
            <a:extLst>
              <a:ext uri="{FF2B5EF4-FFF2-40B4-BE49-F238E27FC236}">
                <a16:creationId xmlns:a16="http://schemas.microsoft.com/office/drawing/2014/main" id="{84B2280F-ED4C-5840-AA11-78443EF12854}"/>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862510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äliotsikko 1">
    <p:bg>
      <p:bgPr>
        <a:solidFill>
          <a:srgbClr val="FF646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8A087-0E54-5548-BBE0-62F93A137851}"/>
              </a:ext>
            </a:extLst>
          </p:cNvPr>
          <p:cNvPicPr>
            <a:picLocks noChangeAspect="1"/>
          </p:cNvPicPr>
          <p:nvPr userDrawn="1"/>
        </p:nvPicPr>
        <p:blipFill>
          <a:blip r:embed="rId2"/>
          <a:stretch>
            <a:fillRect/>
          </a:stretch>
        </p:blipFill>
        <p:spPr>
          <a:xfrm>
            <a:off x="-1840609" y="-7820500"/>
            <a:ext cx="14545053" cy="15526700"/>
          </a:xfrm>
          <a:prstGeom prst="rect">
            <a:avLst/>
          </a:prstGeom>
        </p:spPr>
      </p:pic>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GB"/>
              <a:t>Click to edit Master title style</a:t>
            </a:r>
            <a:endParaRPr lang="en-FI" dirty="0"/>
          </a:p>
        </p:txBody>
      </p:sp>
      <p:pic>
        <p:nvPicPr>
          <p:cNvPr id="7" name="Picture 6">
            <a:extLst>
              <a:ext uri="{FF2B5EF4-FFF2-40B4-BE49-F238E27FC236}">
                <a16:creationId xmlns:a16="http://schemas.microsoft.com/office/drawing/2014/main" id="{34D82487-CC65-DF4E-B7FB-142940BCCA35}"/>
              </a:ext>
            </a:extLst>
          </p:cNvPr>
          <p:cNvPicPr>
            <a:picLocks noChangeAspect="1"/>
          </p:cNvPicPr>
          <p:nvPr userDrawn="1"/>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251968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äliotsikko 2">
    <p:bg>
      <p:bgPr>
        <a:solidFill>
          <a:srgbClr val="9CFFF8"/>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2"/>
                </a:solidFill>
                <a:latin typeface="Clattering" pitchFamily="2" charset="0"/>
              </a:defRPr>
            </a:lvl1pPr>
          </a:lstStyle>
          <a:p>
            <a:r>
              <a:rPr lang="en-GB" dirty="0"/>
              <a:t>Click to edit Master title style</a:t>
            </a:r>
            <a:endParaRPr lang="en-FI" dirty="0"/>
          </a:p>
        </p:txBody>
      </p:sp>
    </p:spTree>
    <p:extLst>
      <p:ext uri="{BB962C8B-B14F-4D97-AF65-F5344CB8AC3E}">
        <p14:creationId xmlns:p14="http://schemas.microsoft.com/office/powerpoint/2010/main" val="2140262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otsikko 3">
    <p:bg>
      <p:bgPr>
        <a:solidFill>
          <a:srgbClr val="F4CF67"/>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2"/>
                </a:solidFill>
                <a:latin typeface="Clattering" pitchFamily="2" charset="0"/>
              </a:defRPr>
            </a:lvl1pPr>
          </a:lstStyle>
          <a:p>
            <a:r>
              <a:rPr lang="en-GB" dirty="0"/>
              <a:t>Click to edit Master title style</a:t>
            </a:r>
            <a:endParaRPr lang="en-FI" dirty="0"/>
          </a:p>
        </p:txBody>
      </p:sp>
    </p:spTree>
    <p:extLst>
      <p:ext uri="{BB962C8B-B14F-4D97-AF65-F5344CB8AC3E}">
        <p14:creationId xmlns:p14="http://schemas.microsoft.com/office/powerpoint/2010/main" val="3051421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Väliotsikko 3">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2"/>
                </a:solidFill>
                <a:latin typeface="Clattering" pitchFamily="2" charset="0"/>
              </a:defRPr>
            </a:lvl1pPr>
          </a:lstStyle>
          <a:p>
            <a:r>
              <a:rPr lang="en-GB" dirty="0"/>
              <a:t>Click to edit Master title style</a:t>
            </a:r>
            <a:endParaRPr lang="en-FI" dirty="0"/>
          </a:p>
        </p:txBody>
      </p:sp>
      <p:pic>
        <p:nvPicPr>
          <p:cNvPr id="4" name="Picture 3">
            <a:extLst>
              <a:ext uri="{FF2B5EF4-FFF2-40B4-BE49-F238E27FC236}">
                <a16:creationId xmlns:a16="http://schemas.microsoft.com/office/drawing/2014/main" id="{5244B72A-E6F1-9B4E-BC82-AAA5F85E85AC}"/>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302277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Kansi">
    <p:spTree>
      <p:nvGrpSpPr>
        <p:cNvPr id="1" name=""/>
        <p:cNvGrpSpPr/>
        <p:nvPr/>
      </p:nvGrpSpPr>
      <p:grpSpPr>
        <a:xfrm>
          <a:off x="0" y="0"/>
          <a:ext cx="0" cy="0"/>
          <a:chOff x="0" y="0"/>
          <a:chExt cx="0" cy="0"/>
        </a:xfrm>
      </p:grpSpPr>
      <p:pic>
        <p:nvPicPr>
          <p:cNvPr id="3" name="Picture 2" descr="A person holding a cup and a phone&#10;&#10;AI-generated content may be incorrect.">
            <a:extLst>
              <a:ext uri="{FF2B5EF4-FFF2-40B4-BE49-F238E27FC236}">
                <a16:creationId xmlns:a16="http://schemas.microsoft.com/office/drawing/2014/main" id="{5583AFF4-49CA-0676-BD16-2939A345D4DA}"/>
              </a:ext>
            </a:extLst>
          </p:cNvPr>
          <p:cNvPicPr>
            <a:picLocks noChangeAspect="1"/>
          </p:cNvPicPr>
          <p:nvPr userDrawn="1"/>
        </p:nvPicPr>
        <p:blipFill>
          <a:blip r:embed="rId2"/>
          <a:srcRect l="1" t="1" r="4382" b="4382"/>
          <a:stretch>
            <a:fillRect/>
          </a:stretch>
        </p:blipFill>
        <p:spPr>
          <a:xfrm>
            <a:off x="0" y="0"/>
            <a:ext cx="12192000" cy="6858000"/>
          </a:xfrm>
          <a:prstGeom prst="rect">
            <a:avLst/>
          </a:prstGeom>
        </p:spPr>
      </p:pic>
      <p:pic>
        <p:nvPicPr>
          <p:cNvPr id="24" name="Picture 23" descr="A blue and yellow lines on a black background&#10;&#10;Description automatically generated">
            <a:extLst>
              <a:ext uri="{FF2B5EF4-FFF2-40B4-BE49-F238E27FC236}">
                <a16:creationId xmlns:a16="http://schemas.microsoft.com/office/drawing/2014/main" id="{8FE38D29-15C2-33BD-54F7-5EEE9D10EE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548" y="0"/>
            <a:ext cx="6239506" cy="359082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3136307"/>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1946121"/>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555560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rustyyli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002649"/>
                </a:solidFill>
                <a:latin typeface="Canela Medium" pitchFamily="2" charset="77"/>
              </a:defRPr>
            </a:lvl1pPr>
          </a:lstStyle>
          <a:p>
            <a:r>
              <a:rPr lang="en-GB"/>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12" name="Picture 11">
            <a:extLst>
              <a:ext uri="{FF2B5EF4-FFF2-40B4-BE49-F238E27FC236}">
                <a16:creationId xmlns:a16="http://schemas.microsoft.com/office/drawing/2014/main" id="{38866407-1BFA-8440-B74D-9BE0E51DB2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618" r="14046"/>
          <a:stretch/>
        </p:blipFill>
        <p:spPr>
          <a:xfrm>
            <a:off x="10188143" y="0"/>
            <a:ext cx="2003858" cy="1333262"/>
          </a:xfrm>
          <a:prstGeom prst="rect">
            <a:avLst/>
          </a:prstGeom>
        </p:spPr>
      </p:pic>
      <p:pic>
        <p:nvPicPr>
          <p:cNvPr id="7" name="Picture 6">
            <a:extLst>
              <a:ext uri="{FF2B5EF4-FFF2-40B4-BE49-F238E27FC236}">
                <a16:creationId xmlns:a16="http://schemas.microsoft.com/office/drawing/2014/main" id="{4A2510D3-A6F3-1B4D-AB47-636E1C231969}"/>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8" name="TextBox 7">
            <a:extLst>
              <a:ext uri="{FF2B5EF4-FFF2-40B4-BE49-F238E27FC236}">
                <a16:creationId xmlns:a16="http://schemas.microsoft.com/office/drawing/2014/main" id="{B7DCA8D7-E504-224C-9862-1C0B6BE2C743}"/>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221384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10" name="Picture 9">
            <a:extLst>
              <a:ext uri="{FF2B5EF4-FFF2-40B4-BE49-F238E27FC236}">
                <a16:creationId xmlns:a16="http://schemas.microsoft.com/office/drawing/2014/main" id="{3832F4FF-B802-0E4B-AF28-35AEA1D7BC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6618" r="14046"/>
          <a:stretch/>
        </p:blipFill>
        <p:spPr>
          <a:xfrm>
            <a:off x="10188143" y="0"/>
            <a:ext cx="2003858" cy="1333262"/>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516495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483975"/>
            <a:ext cx="10602912" cy="647700"/>
          </a:xfrm>
        </p:spPr>
        <p:txBody>
          <a:bodyPr anchor="b"/>
          <a:lstStyle>
            <a:lvl1pPr algn="ctr">
              <a:defRPr sz="44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1541417"/>
            <a:ext cx="4953001" cy="416199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1541417"/>
            <a:ext cx="5041900" cy="416199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cxnSp>
        <p:nvCxnSpPr>
          <p:cNvPr id="11" name="Straight Connector 10">
            <a:extLst>
              <a:ext uri="{FF2B5EF4-FFF2-40B4-BE49-F238E27FC236}">
                <a16:creationId xmlns:a16="http://schemas.microsoft.com/office/drawing/2014/main" id="{402F71F9-2281-0941-97F6-7ADD359F86BE}"/>
              </a:ext>
            </a:extLst>
          </p:cNvPr>
          <p:cNvCxnSpPr/>
          <p:nvPr userDrawn="1"/>
        </p:nvCxnSpPr>
        <p:spPr>
          <a:xfrm>
            <a:off x="1169071" y="1131675"/>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083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1169070" y="329774"/>
            <a:ext cx="9941170" cy="1363601"/>
          </a:xfrm>
        </p:spPr>
        <p:txBody>
          <a:bodyPr anchor="ctr"/>
          <a:lstStyle>
            <a:lvl1pPr algn="ctr">
              <a:defRPr sz="44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1170099" y="2023584"/>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470944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cxnSp>
        <p:nvCxnSpPr>
          <p:cNvPr id="9" name="Straight Connector 8">
            <a:extLst>
              <a:ext uri="{FF2B5EF4-FFF2-40B4-BE49-F238E27FC236}">
                <a16:creationId xmlns:a16="http://schemas.microsoft.com/office/drawing/2014/main" id="{091446A3-4CE9-254E-A0F9-3CA2E79570EF}"/>
              </a:ext>
            </a:extLst>
          </p:cNvPr>
          <p:cNvCxnSpPr/>
          <p:nvPr userDrawn="1"/>
        </p:nvCxnSpPr>
        <p:spPr>
          <a:xfrm>
            <a:off x="1169071" y="1693378"/>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236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rustyyli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FF6464"/>
                </a:solidFill>
                <a:latin typeface="Canela Medium" pitchFamily="2" charset="77"/>
              </a:defRPr>
            </a:lvl1pPr>
          </a:lstStyle>
          <a:p>
            <a:r>
              <a:rPr lang="en-GB"/>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8" name="Picture 7">
            <a:extLst>
              <a:ext uri="{FF2B5EF4-FFF2-40B4-BE49-F238E27FC236}">
                <a16:creationId xmlns:a16="http://schemas.microsoft.com/office/drawing/2014/main" id="{232B6D43-EAE1-2C47-9566-14FA250190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7103" r="13753"/>
          <a:stretch/>
        </p:blipFill>
        <p:spPr>
          <a:xfrm>
            <a:off x="10200843" y="0"/>
            <a:ext cx="1991157" cy="1358662"/>
          </a:xfrm>
          <a:prstGeom prst="rect">
            <a:avLst/>
          </a:prstGeom>
        </p:spPr>
      </p:pic>
      <p:pic>
        <p:nvPicPr>
          <p:cNvPr id="7" name="Picture 6">
            <a:extLst>
              <a:ext uri="{FF2B5EF4-FFF2-40B4-BE49-F238E27FC236}">
                <a16:creationId xmlns:a16="http://schemas.microsoft.com/office/drawing/2014/main" id="{31C4E808-C354-BD46-A11A-BB2ED2856B25}"/>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9" name="TextBox 8">
            <a:extLst>
              <a:ext uri="{FF2B5EF4-FFF2-40B4-BE49-F238E27FC236}">
                <a16:creationId xmlns:a16="http://schemas.microsoft.com/office/drawing/2014/main" id="{A6D0FA19-4146-7144-9656-A86E46BB5A75}"/>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450871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ksi palsta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9" name="Picture 8">
            <a:extLst>
              <a:ext uri="{FF2B5EF4-FFF2-40B4-BE49-F238E27FC236}">
                <a16:creationId xmlns:a16="http://schemas.microsoft.com/office/drawing/2014/main" id="{12BD7305-CCC3-5341-84F6-412B2D2601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7103" r="13753"/>
          <a:stretch/>
        </p:blipFill>
        <p:spPr>
          <a:xfrm>
            <a:off x="10200843" y="0"/>
            <a:ext cx="1991157" cy="1358662"/>
          </a:xfrm>
          <a:prstGeom prst="rect">
            <a:avLst/>
          </a:prstGeom>
        </p:spPr>
      </p:pic>
      <p:sp>
        <p:nvSpPr>
          <p:cNvPr id="7" name="TextBox 6">
            <a:extLst>
              <a:ext uri="{FF2B5EF4-FFF2-40B4-BE49-F238E27FC236}">
                <a16:creationId xmlns:a16="http://schemas.microsoft.com/office/drawing/2014/main" id="{57063728-23EA-EE4E-9EC1-5FEC05A2CD26}"/>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959102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i + kuv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TextBox 4">
            <a:extLst>
              <a:ext uri="{FF2B5EF4-FFF2-40B4-BE49-F238E27FC236}">
                <a16:creationId xmlns:a16="http://schemas.microsoft.com/office/drawing/2014/main" id="{073C6D96-CE5D-624C-B880-8F643F99FF64}"/>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567412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i + kuva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0"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3204"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1616"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27357D93-882A-7348-B149-EEDC6EB250B4}"/>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9" name="Picture 8">
            <a:extLst>
              <a:ext uri="{FF2B5EF4-FFF2-40B4-BE49-F238E27FC236}">
                <a16:creationId xmlns:a16="http://schemas.microsoft.com/office/drawing/2014/main" id="{DE1D72B2-0E38-4441-ACDA-CA2FF42A7133}"/>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10" name="TextBox 9">
            <a:extLst>
              <a:ext uri="{FF2B5EF4-FFF2-40B4-BE49-F238E27FC236}">
                <a16:creationId xmlns:a16="http://schemas.microsoft.com/office/drawing/2014/main" id="{06648336-2B7F-D741-BF86-08D5440632D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614516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i +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normAutofit/>
          </a:bodyPr>
          <a:lstStyle>
            <a:lvl1pPr>
              <a:defRPr lang="en-FI" sz="3000" b="0" i="0" kern="1200" dirty="0">
                <a:solidFill>
                  <a:schemeClr val="accent1"/>
                </a:solidFill>
                <a:latin typeface="Canela Medium" pitchFamily="2" charset="77"/>
                <a:ea typeface="+mj-ea"/>
                <a:cs typeface="+mj-cs"/>
              </a:defRPr>
            </a:lvl1pPr>
          </a:lstStyle>
          <a:p>
            <a:r>
              <a:rPr lang="en-GB" dirty="0"/>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normAutofit/>
          </a:bodyPr>
          <a:lstStyle>
            <a:lvl1pPr marL="0" indent="0">
              <a:lnSpc>
                <a:spcPct val="120000"/>
              </a:lnSpc>
              <a:buNone/>
              <a:defRPr lang="en-GB" sz="1600" b="0" i="0" kern="1200" dirty="0">
                <a:solidFill>
                  <a:schemeClr val="tx2"/>
                </a:solidFill>
                <a:latin typeface="Neue Haas Unica W1G Light" panose="020B0404030206020203" pitchFamily="34" charset="0"/>
                <a:ea typeface="+mn-ea"/>
                <a:cs typeface="+mn-cs"/>
              </a:defRPr>
            </a:lvl1pPr>
            <a:lvl2pPr marL="457200" indent="0">
              <a:lnSpc>
                <a:spcPct val="120000"/>
              </a:lnSpc>
              <a:buNone/>
              <a:defRPr lang="en-GB" sz="1600" b="0" i="0" kern="1200" dirty="0">
                <a:solidFill>
                  <a:schemeClr val="tx2"/>
                </a:solidFill>
                <a:latin typeface="Neue Haas Unica W1G Light" panose="020B0404030206020203" pitchFamily="34" charset="0"/>
                <a:ea typeface="+mn-ea"/>
                <a:cs typeface="+mn-cs"/>
              </a:defRPr>
            </a:lvl2pPr>
            <a:lvl3pPr marL="914400" indent="0">
              <a:lnSpc>
                <a:spcPct val="120000"/>
              </a:lnSpc>
              <a:buNone/>
              <a:defRPr lang="en-GB" sz="1600" b="0" i="0" kern="1200" dirty="0">
                <a:solidFill>
                  <a:schemeClr val="tx2"/>
                </a:solidFill>
                <a:latin typeface="Neue Haas Unica W1G Light" panose="020B0404030206020203" pitchFamily="34" charset="0"/>
                <a:ea typeface="+mn-ea"/>
                <a:cs typeface="+mn-cs"/>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7" name="TextBox 6">
            <a:extLst>
              <a:ext uri="{FF2B5EF4-FFF2-40B4-BE49-F238E27FC236}">
                <a16:creationId xmlns:a16="http://schemas.microsoft.com/office/drawing/2014/main" id="{32FE7726-DDF9-0649-8A2F-4E1E7CA0DB66}"/>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314031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i + kuva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1586"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6378"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479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7" name="TextBox 6">
            <a:extLst>
              <a:ext uri="{FF2B5EF4-FFF2-40B4-BE49-F238E27FC236}">
                <a16:creationId xmlns:a16="http://schemas.microsoft.com/office/drawing/2014/main" id="{B301C14F-77E6-C94A-84C9-E22CDC352CD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03680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Kansi">
    <p:spTree>
      <p:nvGrpSpPr>
        <p:cNvPr id="1" name=""/>
        <p:cNvGrpSpPr/>
        <p:nvPr/>
      </p:nvGrpSpPr>
      <p:grpSpPr>
        <a:xfrm>
          <a:off x="0" y="0"/>
          <a:ext cx="0" cy="0"/>
          <a:chOff x="0" y="0"/>
          <a:chExt cx="0" cy="0"/>
        </a:xfrm>
      </p:grpSpPr>
      <p:pic>
        <p:nvPicPr>
          <p:cNvPr id="5" name="Picture 4" descr="A person wearing glasses and a scarf looking at a phone&#10;&#10;AI-generated content may be incorrect.">
            <a:extLst>
              <a:ext uri="{FF2B5EF4-FFF2-40B4-BE49-F238E27FC236}">
                <a16:creationId xmlns:a16="http://schemas.microsoft.com/office/drawing/2014/main" id="{DD0DFA2D-10B7-2A44-17F9-7134C4EDAF8E}"/>
              </a:ext>
            </a:extLst>
          </p:cNvPr>
          <p:cNvPicPr>
            <a:picLocks noChangeAspect="1"/>
          </p:cNvPicPr>
          <p:nvPr userDrawn="1"/>
        </p:nvPicPr>
        <p:blipFill>
          <a:blip r:embed="rId2"/>
          <a:srcRect t="3635" r="3635" b="1916"/>
          <a:stretch/>
        </p:blipFill>
        <p:spPr>
          <a:xfrm>
            <a:off x="-13577" y="0"/>
            <a:ext cx="12467081" cy="6858000"/>
          </a:xfrm>
          <a:prstGeom prst="rect">
            <a:avLst/>
          </a:prstGeom>
        </p:spPr>
      </p:pic>
      <p:pic>
        <p:nvPicPr>
          <p:cNvPr id="24" name="Picture 23" descr="A blue and yellow lines on a black background&#10;&#10;Description automatically generated">
            <a:extLst>
              <a:ext uri="{FF2B5EF4-FFF2-40B4-BE49-F238E27FC236}">
                <a16:creationId xmlns:a16="http://schemas.microsoft.com/office/drawing/2014/main" id="{8FE38D29-15C2-33BD-54F7-5EEE9D10EE46}"/>
              </a:ext>
            </a:extLst>
          </p:cNvPr>
          <p:cNvPicPr>
            <a:picLocks noChangeAspect="1"/>
          </p:cNvPicPr>
          <p:nvPr userDrawn="1"/>
        </p:nvPicPr>
        <p:blipFill>
          <a:blip r:embed="rId3" cstate="email">
            <a:extLst>
              <a:ext uri="{28A0092B-C50C-407E-A947-70E740481C1C}">
                <a14:useLocalDpi xmlns:a14="http://schemas.microsoft.com/office/drawing/2010/main"/>
              </a:ext>
            </a:extLst>
          </a:blip>
          <a:srcRect l="4874"/>
          <a:stretch/>
        </p:blipFill>
        <p:spPr>
          <a:xfrm>
            <a:off x="-13577" y="1208282"/>
            <a:ext cx="5935361" cy="359082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381280"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322914"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2925947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8CEF7-0887-7B42-B47B-250C6841DE84}"/>
              </a:ext>
            </a:extLst>
          </p:cNvPr>
          <p:cNvPicPr>
            <a:picLocks noChangeAspect="1"/>
          </p:cNvPicPr>
          <p:nvPr userDrawn="1"/>
        </p:nvPicPr>
        <p:blipFill>
          <a:blip r:embed="rId2"/>
          <a:stretch>
            <a:fillRect/>
          </a:stretch>
        </p:blipFill>
        <p:spPr>
          <a:xfrm>
            <a:off x="896914" y="656952"/>
            <a:ext cx="5199086" cy="5357765"/>
          </a:xfrm>
          <a:prstGeom prst="rect">
            <a:avLst/>
          </a:prstGeom>
        </p:spPr>
      </p:pic>
      <p:pic>
        <p:nvPicPr>
          <p:cNvPr id="6" name="Picture 5">
            <a:extLst>
              <a:ext uri="{FF2B5EF4-FFF2-40B4-BE49-F238E27FC236}">
                <a16:creationId xmlns:a16="http://schemas.microsoft.com/office/drawing/2014/main" id="{FAD07328-92F1-AE44-84A6-753113B2E401}"/>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8" name="Picture 7">
            <a:extLst>
              <a:ext uri="{FF2B5EF4-FFF2-40B4-BE49-F238E27FC236}">
                <a16:creationId xmlns:a16="http://schemas.microsoft.com/office/drawing/2014/main" id="{77B95C89-311C-774B-9D64-C85090C431DA}"/>
              </a:ext>
            </a:extLst>
          </p:cNvPr>
          <p:cNvPicPr>
            <a:picLocks noChangeAspect="1"/>
          </p:cNvPicPr>
          <p:nvPr userDrawn="1"/>
        </p:nvPicPr>
        <p:blipFill>
          <a:blip r:embed="rId4"/>
          <a:stretch>
            <a:fillRect/>
          </a:stretch>
        </p:blipFill>
        <p:spPr>
          <a:xfrm>
            <a:off x="10064074" y="6389170"/>
            <a:ext cx="1845645" cy="139055"/>
          </a:xfrm>
          <a:prstGeom prst="rect">
            <a:avLst/>
          </a:prstGeom>
        </p:spPr>
      </p:pic>
      <p:sp>
        <p:nvSpPr>
          <p:cNvPr id="5" name="TextBox 4">
            <a:extLst>
              <a:ext uri="{FF2B5EF4-FFF2-40B4-BE49-F238E27FC236}">
                <a16:creationId xmlns:a16="http://schemas.microsoft.com/office/drawing/2014/main" id="{20CC819D-B3DF-364E-9730-6109B014DA6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797346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i + väri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extBox 8">
            <a:extLst>
              <a:ext uri="{FF2B5EF4-FFF2-40B4-BE49-F238E27FC236}">
                <a16:creationId xmlns:a16="http://schemas.microsoft.com/office/drawing/2014/main" id="{779BA364-C822-684E-8D17-FBD0E77C52C0}"/>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994065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9" name="TextBox 8">
            <a:extLst>
              <a:ext uri="{FF2B5EF4-FFF2-40B4-BE49-F238E27FC236}">
                <a16:creationId xmlns:a16="http://schemas.microsoft.com/office/drawing/2014/main" id="{7DF89741-CE4D-E04E-BAEF-A2641E653D6E}"/>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52926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i + kuvi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F2DD6-10C4-034F-AA82-6EEC56B5A1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248" t="47124" r="30113" b="2933"/>
          <a:stretch/>
        </p:blipFill>
        <p:spPr>
          <a:xfrm>
            <a:off x="-533400" y="-1"/>
            <a:ext cx="6170611" cy="6858001"/>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3"/>
          <a:stretch>
            <a:fillRect/>
          </a:stretch>
        </p:blipFill>
        <p:spPr>
          <a:xfrm>
            <a:off x="10064074" y="6389170"/>
            <a:ext cx="1845645" cy="139055"/>
          </a:xfrm>
          <a:prstGeom prst="rect">
            <a:avLst/>
          </a:prstGeom>
        </p:spPr>
      </p:pic>
    </p:spTree>
    <p:extLst>
      <p:ext uri="{BB962C8B-B14F-4D97-AF65-F5344CB8AC3E}">
        <p14:creationId xmlns:p14="http://schemas.microsoft.com/office/powerpoint/2010/main" val="498223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i + kuvi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AACA4-7C56-F040-B12A-A84B400211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094" t="29308" r="34648" b="36845"/>
          <a:stretch/>
        </p:blipFill>
        <p:spPr>
          <a:xfrm>
            <a:off x="7392989" y="0"/>
            <a:ext cx="4799011" cy="6858000"/>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5502956" cy="1231900"/>
          </a:xfrm>
        </p:spPr>
        <p:txBody>
          <a:bodyPr anchor="b"/>
          <a:lstStyle>
            <a:lvl1pPr>
              <a:defRPr sz="40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8" y="2352675"/>
            <a:ext cx="550462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userDrawn="1"/>
        </p:nvPicPr>
        <p:blipFill>
          <a:blip r:embed="rId3"/>
          <a:stretch>
            <a:fillRect/>
          </a:stretch>
        </p:blipFill>
        <p:spPr>
          <a:xfrm>
            <a:off x="10044529" y="6390396"/>
            <a:ext cx="1829365" cy="137829"/>
          </a:xfrm>
          <a:prstGeom prst="rect">
            <a:avLst/>
          </a:prstGeom>
        </p:spPr>
      </p:pic>
      <p:sp>
        <p:nvSpPr>
          <p:cNvPr id="9" name="TextBox 8">
            <a:extLst>
              <a:ext uri="{FF2B5EF4-FFF2-40B4-BE49-F238E27FC236}">
                <a16:creationId xmlns:a16="http://schemas.microsoft.com/office/drawing/2014/main" id="{97077C2A-5274-BA48-8A26-EB54AEA1FC6C}"/>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1/2026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345815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uva + nostoteksti">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F58508-655F-4D48-B6E9-C52726C90048}"/>
              </a:ext>
            </a:extLst>
          </p:cNvPr>
          <p:cNvSpPr>
            <a:spLocks noGrp="1"/>
          </p:cNvSpPr>
          <p:nvPr>
            <p:ph type="pic" sz="quarter" idx="13"/>
          </p:nvPr>
        </p:nvSpPr>
        <p:spPr>
          <a:xfrm>
            <a:off x="0" y="0"/>
            <a:ext cx="12192000" cy="6858000"/>
          </a:xfrm>
        </p:spPr>
        <p:txBody>
          <a:bodyPr/>
          <a:lstStyle/>
          <a:p>
            <a:r>
              <a:rPr lang="en-GB"/>
              <a:t>Click icon to add picture</a:t>
            </a:r>
            <a:endParaRPr lang="en-FI"/>
          </a:p>
        </p:txBody>
      </p:sp>
      <p:pic>
        <p:nvPicPr>
          <p:cNvPr id="8" name="Picture 7">
            <a:extLst>
              <a:ext uri="{FF2B5EF4-FFF2-40B4-BE49-F238E27FC236}">
                <a16:creationId xmlns:a16="http://schemas.microsoft.com/office/drawing/2014/main" id="{7B777BDE-513D-9D45-865F-385EFC00C1C1}"/>
              </a:ext>
            </a:extLst>
          </p:cNvPr>
          <p:cNvPicPr>
            <a:picLocks noChangeAspect="1"/>
          </p:cNvPicPr>
          <p:nvPr userDrawn="1"/>
        </p:nvPicPr>
        <p:blipFill>
          <a:blip r:embed="rId2"/>
          <a:stretch>
            <a:fillRect/>
          </a:stretch>
        </p:blipFill>
        <p:spPr>
          <a:xfrm>
            <a:off x="9670209" y="6361182"/>
            <a:ext cx="2217130" cy="167044"/>
          </a:xfrm>
          <a:prstGeom prst="rect">
            <a:avLst/>
          </a:prstGeom>
        </p:spPr>
      </p:pic>
      <p:sp>
        <p:nvSpPr>
          <p:cNvPr id="10" name="Title 1">
            <a:extLst>
              <a:ext uri="{FF2B5EF4-FFF2-40B4-BE49-F238E27FC236}">
                <a16:creationId xmlns:a16="http://schemas.microsoft.com/office/drawing/2014/main" id="{22CD0953-7CA8-4F47-8139-D5CAF8F8C64B}"/>
              </a:ext>
            </a:extLst>
          </p:cNvPr>
          <p:cNvSpPr>
            <a:spLocks noGrp="1"/>
          </p:cNvSpPr>
          <p:nvPr>
            <p:ph type="ctrTitle"/>
          </p:nvPr>
        </p:nvSpPr>
        <p:spPr>
          <a:xfrm>
            <a:off x="1524000" y="2235200"/>
            <a:ext cx="9144000" cy="2387600"/>
          </a:xfrm>
        </p:spPr>
        <p:txBody>
          <a:bodyPr anchor="b"/>
          <a:lstStyle>
            <a:lvl1pPr algn="ctr">
              <a:defRPr sz="8500">
                <a:solidFill>
                  <a:schemeClr val="bg1"/>
                </a:solidFill>
                <a:latin typeface="Clattering" pitchFamily="2" charset="0"/>
              </a:defRPr>
            </a:lvl1pPr>
          </a:lstStyle>
          <a:p>
            <a:r>
              <a:rPr lang="en-GB"/>
              <a:t>Click to edit Master title style</a:t>
            </a:r>
            <a:endParaRPr lang="en-FI" dirty="0"/>
          </a:p>
        </p:txBody>
      </p:sp>
    </p:spTree>
    <p:extLst>
      <p:ext uri="{BB962C8B-B14F-4D97-AF65-F5344CB8AC3E}">
        <p14:creationId xmlns:p14="http://schemas.microsoft.com/office/powerpoint/2010/main" val="1193959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ppu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4707AA-FEB5-B543-868E-5C071A4BB7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883" t="58907" r="40621" b="4554"/>
          <a:stretch/>
        </p:blipFill>
        <p:spPr>
          <a:xfrm>
            <a:off x="-4" y="0"/>
            <a:ext cx="12192000" cy="6858000"/>
          </a:xfrm>
          <a:prstGeom prst="rect">
            <a:avLst/>
          </a:prstGeom>
        </p:spPr>
      </p:pic>
      <p:pic>
        <p:nvPicPr>
          <p:cNvPr id="17" name="Picture 16">
            <a:extLst>
              <a:ext uri="{FF2B5EF4-FFF2-40B4-BE49-F238E27FC236}">
                <a16:creationId xmlns:a16="http://schemas.microsoft.com/office/drawing/2014/main" id="{0B9E11F6-8AE3-2141-95F1-45E4ECCC35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8624"/>
          <a:stretch/>
        </p:blipFill>
        <p:spPr>
          <a:xfrm>
            <a:off x="3632200" y="-3255264"/>
            <a:ext cx="2463800" cy="1228656"/>
          </a:xfrm>
          <a:prstGeom prst="rect">
            <a:avLst/>
          </a:prstGeom>
        </p:spPr>
      </p:pic>
      <p:pic>
        <p:nvPicPr>
          <p:cNvPr id="8" name="Picture 7">
            <a:extLst>
              <a:ext uri="{FF2B5EF4-FFF2-40B4-BE49-F238E27FC236}">
                <a16:creationId xmlns:a16="http://schemas.microsoft.com/office/drawing/2014/main" id="{06AD04DD-053B-EF42-951B-A77D7F276FF8}"/>
              </a:ext>
            </a:extLst>
          </p:cNvPr>
          <p:cNvPicPr>
            <a:picLocks noChangeAspect="1"/>
          </p:cNvPicPr>
          <p:nvPr userDrawn="1"/>
        </p:nvPicPr>
        <p:blipFill>
          <a:blip r:embed="rId4"/>
          <a:stretch>
            <a:fillRect/>
          </a:stretch>
        </p:blipFill>
        <p:spPr>
          <a:xfrm>
            <a:off x="3299508" y="3063993"/>
            <a:ext cx="5592983" cy="421389"/>
          </a:xfrm>
          <a:prstGeom prst="rect">
            <a:avLst/>
          </a:prstGeom>
        </p:spPr>
      </p:pic>
      <p:sp>
        <p:nvSpPr>
          <p:cNvPr id="5" name="TextBox 4">
            <a:extLst>
              <a:ext uri="{FF2B5EF4-FFF2-40B4-BE49-F238E27FC236}">
                <a16:creationId xmlns:a16="http://schemas.microsoft.com/office/drawing/2014/main" id="{E769008E-7E94-884C-9CD1-46E94B5FFC1B}"/>
              </a:ext>
            </a:extLst>
          </p:cNvPr>
          <p:cNvSpPr txBox="1"/>
          <p:nvPr userDrawn="1"/>
        </p:nvSpPr>
        <p:spPr>
          <a:xfrm>
            <a:off x="3839978" y="3696739"/>
            <a:ext cx="4512039" cy="369332"/>
          </a:xfrm>
          <a:prstGeom prst="rect">
            <a:avLst/>
          </a:prstGeom>
          <a:noFill/>
        </p:spPr>
        <p:txBody>
          <a:bodyPr wrap="square" rtlCol="0">
            <a:spAutoFit/>
          </a:bodyPr>
          <a:lstStyle/>
          <a:p>
            <a:pPr algn="ctr"/>
            <a:r>
              <a:rPr lang="en-GB" b="0" i="0" dirty="0">
                <a:solidFill>
                  <a:schemeClr val="bg1"/>
                </a:solidFill>
                <a:latin typeface="Neue Haas Unica W1G" panose="020B0504030206020203" pitchFamily="34" charset="0"/>
              </a:rPr>
              <a:t>A</a:t>
            </a:r>
            <a:r>
              <a:rPr lang="en-FI" b="0" i="0" dirty="0">
                <a:solidFill>
                  <a:schemeClr val="bg1"/>
                </a:solidFill>
                <a:latin typeface="Neue Haas Unica W1G" panose="020B0504030206020203" pitchFamily="34" charset="0"/>
              </a:rPr>
              <a:t>ikakausmedia.fi  │  Mediakortit.fi</a:t>
            </a:r>
          </a:p>
        </p:txBody>
      </p:sp>
      <p:sp>
        <p:nvSpPr>
          <p:cNvPr id="20" name="TextBox 19">
            <a:extLst>
              <a:ext uri="{FF2B5EF4-FFF2-40B4-BE49-F238E27FC236}">
                <a16:creationId xmlns:a16="http://schemas.microsoft.com/office/drawing/2014/main" id="{2179479C-0F44-7A45-AA75-6A858C230627}"/>
              </a:ext>
            </a:extLst>
          </p:cNvPr>
          <p:cNvSpPr txBox="1"/>
          <p:nvPr userDrawn="1"/>
        </p:nvSpPr>
        <p:spPr>
          <a:xfrm>
            <a:off x="3839977" y="5124716"/>
            <a:ext cx="4512039" cy="292388"/>
          </a:xfrm>
          <a:prstGeom prst="rect">
            <a:avLst/>
          </a:prstGeom>
          <a:noFill/>
        </p:spPr>
        <p:txBody>
          <a:bodyPr wrap="square" rtlCol="0">
            <a:spAutoFit/>
          </a:bodyPr>
          <a:lstStyle/>
          <a:p>
            <a:pPr algn="ctr"/>
            <a:r>
              <a:rPr lang="fi-FI" sz="1300" b="0" i="0" dirty="0">
                <a:solidFill>
                  <a:schemeClr val="bg1"/>
                </a:solidFill>
                <a:latin typeface="Neue Haas Unica W1G" panose="020B0504030206020203" pitchFamily="34" charset="0"/>
              </a:rPr>
              <a:t>@</a:t>
            </a:r>
            <a:r>
              <a:rPr lang="fi-FI" sz="1300" b="0" i="0" dirty="0" err="1">
                <a:solidFill>
                  <a:schemeClr val="bg1"/>
                </a:solidFill>
                <a:latin typeface="Neue Haas Unica W1G" panose="020B0504030206020203" pitchFamily="34" charset="0"/>
              </a:rPr>
              <a:t>aikakausmedia</a:t>
            </a:r>
            <a:endParaRPr lang="en-FI" sz="1300" b="0" i="0" dirty="0">
              <a:solidFill>
                <a:schemeClr val="bg1"/>
              </a:solidFill>
              <a:latin typeface="Neue Haas Unica W1G" panose="020B0504030206020203" pitchFamily="34" charset="0"/>
            </a:endParaRPr>
          </a:p>
        </p:txBody>
      </p:sp>
      <p:grpSp>
        <p:nvGrpSpPr>
          <p:cNvPr id="6" name="Group 5">
            <a:extLst>
              <a:ext uri="{FF2B5EF4-FFF2-40B4-BE49-F238E27FC236}">
                <a16:creationId xmlns:a16="http://schemas.microsoft.com/office/drawing/2014/main" id="{9A44D7FF-BE6B-575B-F81F-FF72128B84AA}"/>
              </a:ext>
            </a:extLst>
          </p:cNvPr>
          <p:cNvGrpSpPr/>
          <p:nvPr userDrawn="1"/>
        </p:nvGrpSpPr>
        <p:grpSpPr>
          <a:xfrm>
            <a:off x="5061577" y="4706264"/>
            <a:ext cx="2068842" cy="236236"/>
            <a:chOff x="5061577" y="4706264"/>
            <a:chExt cx="2068842" cy="236236"/>
          </a:xfrm>
        </p:grpSpPr>
        <p:pic>
          <p:nvPicPr>
            <p:cNvPr id="10" name="Picture 9">
              <a:extLst>
                <a:ext uri="{FF2B5EF4-FFF2-40B4-BE49-F238E27FC236}">
                  <a16:creationId xmlns:a16="http://schemas.microsoft.com/office/drawing/2014/main" id="{83180180-65CA-C447-8C72-468BD89754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79458" y="4706264"/>
              <a:ext cx="236236" cy="236236"/>
            </a:xfrm>
            <a:prstGeom prst="rect">
              <a:avLst/>
            </a:prstGeom>
          </p:spPr>
        </p:pic>
        <p:pic>
          <p:nvPicPr>
            <p:cNvPr id="12" name="Picture 11">
              <a:extLst>
                <a:ext uri="{FF2B5EF4-FFF2-40B4-BE49-F238E27FC236}">
                  <a16:creationId xmlns:a16="http://schemas.microsoft.com/office/drawing/2014/main" id="{E32B75A8-6F21-094A-8E16-782F041E0D8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246443" y="4723592"/>
              <a:ext cx="218908" cy="218908"/>
            </a:xfrm>
            <a:prstGeom prst="rect">
              <a:avLst/>
            </a:prstGeom>
          </p:spPr>
        </p:pic>
        <p:pic>
          <p:nvPicPr>
            <p:cNvPr id="13" name="Picture 12">
              <a:extLst>
                <a:ext uri="{FF2B5EF4-FFF2-40B4-BE49-F238E27FC236}">
                  <a16:creationId xmlns:a16="http://schemas.microsoft.com/office/drawing/2014/main" id="{AACF252A-53B3-4E41-ADE1-608604DED92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598682" y="4737165"/>
              <a:ext cx="205335" cy="205335"/>
            </a:xfrm>
            <a:prstGeom prst="rect">
              <a:avLst/>
            </a:prstGeom>
          </p:spPr>
        </p:pic>
        <p:pic>
          <p:nvPicPr>
            <p:cNvPr id="15" name="Picture 14">
              <a:extLst>
                <a:ext uri="{FF2B5EF4-FFF2-40B4-BE49-F238E27FC236}">
                  <a16:creationId xmlns:a16="http://schemas.microsoft.com/office/drawing/2014/main" id="{94B2E6FB-847A-C846-A69F-4C41DF40A21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061577" y="4732519"/>
              <a:ext cx="296937" cy="209981"/>
            </a:xfrm>
            <a:prstGeom prst="rect">
              <a:avLst/>
            </a:prstGeom>
          </p:spPr>
        </p:pic>
        <p:pic>
          <p:nvPicPr>
            <p:cNvPr id="18" name="Picture 17">
              <a:extLst>
                <a:ext uri="{FF2B5EF4-FFF2-40B4-BE49-F238E27FC236}">
                  <a16:creationId xmlns:a16="http://schemas.microsoft.com/office/drawing/2014/main" id="{182C750E-8E6B-7E44-9F33-2740B3FE5F6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937348" y="4736510"/>
              <a:ext cx="193071" cy="193071"/>
            </a:xfrm>
            <a:prstGeom prst="rect">
              <a:avLst/>
            </a:prstGeom>
          </p:spPr>
        </p:pic>
        <p:pic>
          <p:nvPicPr>
            <p:cNvPr id="3" name="Picture 2" descr="A white butterfly on a black background&#10;&#10;AI-generated content may be incorrect.">
              <a:extLst>
                <a:ext uri="{FF2B5EF4-FFF2-40B4-BE49-F238E27FC236}">
                  <a16:creationId xmlns:a16="http://schemas.microsoft.com/office/drawing/2014/main" id="{2323F207-F2D7-23A4-0B80-5DCB0B4CBD3C}"/>
                </a:ext>
              </a:extLst>
            </p:cNvPr>
            <p:cNvPicPr>
              <a:picLocks noChangeAspect="1"/>
            </p:cNvPicPr>
            <p:nvPr userDrawn="1"/>
          </p:nvPicPr>
          <p:blipFill>
            <a:blip r:embed="rId10"/>
            <a:stretch>
              <a:fillRect/>
            </a:stretch>
          </p:blipFill>
          <p:spPr>
            <a:xfrm>
              <a:off x="5856688" y="4723592"/>
              <a:ext cx="248760" cy="218908"/>
            </a:xfrm>
            <a:prstGeom prst="rect">
              <a:avLst/>
            </a:prstGeom>
          </p:spPr>
        </p:pic>
      </p:grpSp>
    </p:spTree>
    <p:extLst>
      <p:ext uri="{BB962C8B-B14F-4D97-AF65-F5344CB8AC3E}">
        <p14:creationId xmlns:p14="http://schemas.microsoft.com/office/powerpoint/2010/main" val="313285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Kansi">
    <p:spTree>
      <p:nvGrpSpPr>
        <p:cNvPr id="1" name=""/>
        <p:cNvGrpSpPr/>
        <p:nvPr/>
      </p:nvGrpSpPr>
      <p:grpSpPr>
        <a:xfrm>
          <a:off x="0" y="0"/>
          <a:ext cx="0" cy="0"/>
          <a:chOff x="0" y="0"/>
          <a:chExt cx="0" cy="0"/>
        </a:xfrm>
      </p:grpSpPr>
      <p:pic>
        <p:nvPicPr>
          <p:cNvPr id="4" name="Picture 3" descr="A person wearing glasses and a scarf looking at a phone&#10;&#10;AI-generated content may be incorrect.">
            <a:extLst>
              <a:ext uri="{FF2B5EF4-FFF2-40B4-BE49-F238E27FC236}">
                <a16:creationId xmlns:a16="http://schemas.microsoft.com/office/drawing/2014/main" id="{F1271EFC-1C07-AEEB-CBDF-C727BD6804B2}"/>
              </a:ext>
            </a:extLst>
          </p:cNvPr>
          <p:cNvPicPr>
            <a:picLocks noChangeAspect="1"/>
          </p:cNvPicPr>
          <p:nvPr userDrawn="1"/>
        </p:nvPicPr>
        <p:blipFill>
          <a:blip r:embed="rId2"/>
          <a:srcRect t="3635" r="3635"/>
          <a:stretch/>
        </p:blipFill>
        <p:spPr>
          <a:xfrm>
            <a:off x="-13577" y="0"/>
            <a:ext cx="12205577" cy="6850379"/>
          </a:xfrm>
          <a:prstGeom prst="rect">
            <a:avLst/>
          </a:prstGeom>
        </p:spPr>
      </p:pic>
      <p:pic>
        <p:nvPicPr>
          <p:cNvPr id="2" name="Picture 1" descr="A colorful lines on a black background&#10;&#10;Description automatically generated">
            <a:extLst>
              <a:ext uri="{FF2B5EF4-FFF2-40B4-BE49-F238E27FC236}">
                <a16:creationId xmlns:a16="http://schemas.microsoft.com/office/drawing/2014/main" id="{596D54D8-33E0-BB40-6C44-4C7AF45BEB9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34" y="121953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290804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Kansi">
    <p:spTree>
      <p:nvGrpSpPr>
        <p:cNvPr id="1" name=""/>
        <p:cNvGrpSpPr/>
        <p:nvPr/>
      </p:nvGrpSpPr>
      <p:grpSpPr>
        <a:xfrm>
          <a:off x="0" y="0"/>
          <a:ext cx="0" cy="0"/>
          <a:chOff x="0" y="0"/>
          <a:chExt cx="0" cy="0"/>
        </a:xfrm>
      </p:grpSpPr>
      <p:pic>
        <p:nvPicPr>
          <p:cNvPr id="3" name="Picture 2" descr="A person in a pink dress holding a phone&#10;&#10;Description automatically generated">
            <a:extLst>
              <a:ext uri="{FF2B5EF4-FFF2-40B4-BE49-F238E27FC236}">
                <a16:creationId xmlns:a16="http://schemas.microsoft.com/office/drawing/2014/main" id="{649B49BB-ECA4-A856-AA7E-03DF913B636C}"/>
              </a:ext>
            </a:extLst>
          </p:cNvPr>
          <p:cNvPicPr>
            <a:picLocks noChangeAspect="1"/>
          </p:cNvPicPr>
          <p:nvPr userDrawn="1"/>
        </p:nvPicPr>
        <p:blipFill>
          <a:blip r:embed="rId2"/>
          <a:stretch>
            <a:fillRect/>
          </a:stretch>
        </p:blipFill>
        <p:spPr>
          <a:xfrm>
            <a:off x="-54428" y="-31977"/>
            <a:ext cx="12268200" cy="6900863"/>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62488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Kansi">
    <p:spTree>
      <p:nvGrpSpPr>
        <p:cNvPr id="1" name=""/>
        <p:cNvGrpSpPr/>
        <p:nvPr/>
      </p:nvGrpSpPr>
      <p:grpSpPr>
        <a:xfrm>
          <a:off x="0" y="0"/>
          <a:ext cx="0" cy="0"/>
          <a:chOff x="0" y="0"/>
          <a:chExt cx="0" cy="0"/>
        </a:xfrm>
      </p:grpSpPr>
      <p:pic>
        <p:nvPicPr>
          <p:cNvPr id="5" name="Picture 4" descr="A person sitting on a tree trunk reading a book&#10;&#10;Description automatically generated">
            <a:extLst>
              <a:ext uri="{FF2B5EF4-FFF2-40B4-BE49-F238E27FC236}">
                <a16:creationId xmlns:a16="http://schemas.microsoft.com/office/drawing/2014/main" id="{64674690-556F-AE7E-6477-306D855A34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177802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Kansi">
    <p:spTree>
      <p:nvGrpSpPr>
        <p:cNvPr id="1" name=""/>
        <p:cNvGrpSpPr/>
        <p:nvPr/>
      </p:nvGrpSpPr>
      <p:grpSpPr>
        <a:xfrm>
          <a:off x="0" y="0"/>
          <a:ext cx="0" cy="0"/>
          <a:chOff x="0" y="0"/>
          <a:chExt cx="0" cy="0"/>
        </a:xfrm>
      </p:grpSpPr>
      <p:pic>
        <p:nvPicPr>
          <p:cNvPr id="3" name="Picture 2" descr="A person using a cell phone&#10;&#10;AI-generated content may be incorrect.">
            <a:extLst>
              <a:ext uri="{FF2B5EF4-FFF2-40B4-BE49-F238E27FC236}">
                <a16:creationId xmlns:a16="http://schemas.microsoft.com/office/drawing/2014/main" id="{1C092B88-5501-DB32-495D-90AC2FCA7F31}"/>
              </a:ext>
            </a:extLst>
          </p:cNvPr>
          <p:cNvPicPr>
            <a:picLocks noChangeAspect="1"/>
          </p:cNvPicPr>
          <p:nvPr userDrawn="1"/>
        </p:nvPicPr>
        <p:blipFill>
          <a:blip r:embed="rId2"/>
          <a:srcRect l="14384" t="14384"/>
          <a:stretch/>
        </p:blipFill>
        <p:spPr>
          <a:xfrm>
            <a:off x="0" y="0"/>
            <a:ext cx="12192000" cy="6858000"/>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638158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Kansi">
    <p:spTree>
      <p:nvGrpSpPr>
        <p:cNvPr id="1" name=""/>
        <p:cNvGrpSpPr/>
        <p:nvPr/>
      </p:nvGrpSpPr>
      <p:grpSpPr>
        <a:xfrm>
          <a:off x="0" y="0"/>
          <a:ext cx="0" cy="0"/>
          <a:chOff x="0" y="0"/>
          <a:chExt cx="0" cy="0"/>
        </a:xfrm>
      </p:grpSpPr>
      <p:pic>
        <p:nvPicPr>
          <p:cNvPr id="2" name="Picture 1" descr="A person wearing headphones and a sweater leaning against a wall&#10;&#10;AI-generated content may be incorrect.">
            <a:extLst>
              <a:ext uri="{FF2B5EF4-FFF2-40B4-BE49-F238E27FC236}">
                <a16:creationId xmlns:a16="http://schemas.microsoft.com/office/drawing/2014/main" id="{FAD60947-BD6A-E80F-5A15-92EA374FC64C}"/>
              </a:ext>
            </a:extLst>
          </p:cNvPr>
          <p:cNvPicPr>
            <a:picLocks noChangeAspect="1"/>
          </p:cNvPicPr>
          <p:nvPr userDrawn="1"/>
        </p:nvPicPr>
        <p:blipFill>
          <a:blip r:embed="rId2"/>
          <a:stretch>
            <a:fillRect/>
          </a:stretch>
        </p:blipFill>
        <p:spPr>
          <a:xfrm>
            <a:off x="-30434" y="-17119"/>
            <a:ext cx="12222434" cy="6875119"/>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1210947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649EBF-CEF6-E44B-B0A4-3E1C32790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D4CA5092-7646-5547-A70B-476FB0726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2203652854"/>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703" r:id="rId3"/>
    <p:sldLayoutId id="2147483701" r:id="rId4"/>
    <p:sldLayoutId id="2147483702" r:id="rId5"/>
    <p:sldLayoutId id="2147483690" r:id="rId6"/>
    <p:sldLayoutId id="2147483693" r:id="rId7"/>
    <p:sldLayoutId id="2147483700" r:id="rId8"/>
    <p:sldLayoutId id="2147483699" r:id="rId9"/>
    <p:sldLayoutId id="2147483691" r:id="rId10"/>
    <p:sldLayoutId id="2147483704" r:id="rId11"/>
    <p:sldLayoutId id="2147483697" r:id="rId12"/>
    <p:sldLayoutId id="2147483698" r:id="rId13"/>
    <p:sldLayoutId id="2147483696" r:id="rId14"/>
    <p:sldLayoutId id="2147483692" r:id="rId15"/>
    <p:sldLayoutId id="2147483689" r:id="rId16"/>
    <p:sldLayoutId id="2147483660" r:id="rId17"/>
    <p:sldLayoutId id="2147483654" r:id="rId18"/>
    <p:sldLayoutId id="2147483677" r:id="rId19"/>
    <p:sldLayoutId id="2147483679" r:id="rId20"/>
    <p:sldLayoutId id="2147483663" r:id="rId21"/>
    <p:sldLayoutId id="2147483686" r:id="rId22"/>
    <p:sldLayoutId id="2147483687" r:id="rId23"/>
    <p:sldLayoutId id="2147483667" r:id="rId24"/>
    <p:sldLayoutId id="2147483676" r:id="rId25"/>
    <p:sldLayoutId id="2147483664" r:id="rId26"/>
    <p:sldLayoutId id="2147483680" r:id="rId27"/>
    <p:sldLayoutId id="2147483678" r:id="rId28"/>
    <p:sldLayoutId id="2147483684" r:id="rId29"/>
    <p:sldLayoutId id="2147483661" r:id="rId30"/>
    <p:sldLayoutId id="2147483681" r:id="rId31"/>
    <p:sldLayoutId id="2147483683" r:id="rId32"/>
    <p:sldLayoutId id="2147483682" r:id="rId33"/>
    <p:sldLayoutId id="2147483662" r:id="rId34"/>
    <p:sldLayoutId id="2147483665" r:id="rId35"/>
    <p:sldLayoutId id="2147483657" r:id="rId36"/>
    <p:sldLayoutId id="2147483674" r:id="rId37"/>
    <p:sldLayoutId id="2147483666" r:id="rId38"/>
    <p:sldLayoutId id="2147483675" r:id="rId39"/>
    <p:sldLayoutId id="2147483670" r:id="rId40"/>
    <p:sldLayoutId id="2147483668" r:id="rId41"/>
    <p:sldLayoutId id="2147483669" r:id="rId42"/>
    <p:sldLayoutId id="2147483672" r:id="rId43"/>
    <p:sldLayoutId id="2147483673" r:id="rId44"/>
    <p:sldLayoutId id="2147483655" r:id="rId45"/>
    <p:sldLayoutId id="2147483671" r:id="rId46"/>
  </p:sldLayoutIdLst>
  <p:hf sldNum="0" hdr="0" ftr="0"/>
  <p:txStyles>
    <p:titleStyle>
      <a:lvl1pPr algn="l" defTabSz="914400" rtl="0" eaLnBrk="1" latinLnBrk="0" hangingPunct="1">
        <a:lnSpc>
          <a:spcPct val="90000"/>
        </a:lnSpc>
        <a:spcBef>
          <a:spcPct val="0"/>
        </a:spcBef>
        <a:buNone/>
        <a:defRPr sz="4400" b="0" i="0" kern="1200">
          <a:solidFill>
            <a:schemeClr val="tx2"/>
          </a:solidFill>
          <a:latin typeface="Canel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31.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hyperlink" Target="https://www.aikakausmedia.fi/ajankohtaista/ajankohtaista-aikakausmedioista/2026/onko-tekstimuotoisen-journalismin-aika-ohi/"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aikakausmedia.fi/ajankohtaista/ajankohtaista-aikakausmedioista/2026/nain-tilaajamaaraa-kasvatetaan-nelja-erilaista-aikakauslehtea-kertoo-kuinka-onnistuivat/" TargetMode="External"/><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hyperlink" Target="https://www.aikakausmedia.fi/ajankohtaista/ajankohtaista-aikakausmedioista/2026/aikakauslehtien-irtonumeromyynti-kasvoi-vuonna-2025-tassa-ovat-ostetuimmat-lehdet/" TargetMode="External"/><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hyperlink" Target="https://www.aikakausmedia.fi/uutiskirje/" TargetMode="External"/><Relationship Id="rId2" Type="http://schemas.openxmlformats.org/officeDocument/2006/relationships/image" Target="../media/image35.jpeg"/><Relationship Id="rId1" Type="http://schemas.openxmlformats.org/officeDocument/2006/relationships/slideLayout" Target="../slideLayouts/slideLayout37.xml"/><Relationship Id="rId4" Type="http://schemas.openxmlformats.org/officeDocument/2006/relationships/image" Target="../media/image16.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729775-DF8A-CA45-9105-05DC8CCDE98B}"/>
              </a:ext>
            </a:extLst>
          </p:cNvPr>
          <p:cNvSpPr>
            <a:spLocks noGrp="1"/>
          </p:cNvSpPr>
          <p:nvPr>
            <p:ph type="subTitle" idx="1"/>
          </p:nvPr>
        </p:nvSpPr>
        <p:spPr/>
        <p:txBody>
          <a:bodyPr>
            <a:normAutofit fontScale="85000" lnSpcReduction="20000"/>
          </a:bodyPr>
          <a:lstStyle/>
          <a:p>
            <a:r>
              <a:rPr lang="fi-FI" sz="2800" b="1" dirty="0"/>
              <a:t>Tammikuu 2026</a:t>
            </a:r>
            <a:endParaRPr lang="en-FI" sz="2800" b="1" dirty="0"/>
          </a:p>
        </p:txBody>
      </p:sp>
    </p:spTree>
    <p:extLst>
      <p:ext uri="{BB962C8B-B14F-4D97-AF65-F5344CB8AC3E}">
        <p14:creationId xmlns:p14="http://schemas.microsoft.com/office/powerpoint/2010/main" val="2848498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654522511"/>
              </p:ext>
            </p:extLst>
          </p:nvPr>
        </p:nvGraphicFramePr>
        <p:xfrm>
          <a:off x="699442" y="1862733"/>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8DD457FA-0DFC-2BFD-FBC9-4D30917244C6}"/>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X:ssä </a:t>
            </a:r>
            <a:br>
              <a:rPr lang="fi-FI" sz="3200" dirty="0"/>
            </a:br>
            <a:r>
              <a:rPr lang="fi-FI" sz="2600" b="1" dirty="0">
                <a:solidFill>
                  <a:schemeClr val="accent2"/>
                </a:solidFill>
                <a:latin typeface="Neue Haas Unica W1G" panose="020B0504030206020203" pitchFamily="34" charset="0"/>
              </a:rPr>
              <a:t>12/2025 – 1/2026</a:t>
            </a:r>
          </a:p>
        </p:txBody>
      </p:sp>
      <p:sp>
        <p:nvSpPr>
          <p:cNvPr id="6" name="TextBox 5">
            <a:extLst>
              <a:ext uri="{FF2B5EF4-FFF2-40B4-BE49-F238E27FC236}">
                <a16:creationId xmlns:a16="http://schemas.microsoft.com/office/drawing/2014/main" id="{91E86FBA-D3E8-D205-489D-3E4EA1F0046A}"/>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X-tilien seuraajat. Päällekkäisyyksiä ei ole huomioitu.</a:t>
            </a:r>
          </a:p>
        </p:txBody>
      </p:sp>
    </p:spTree>
    <p:extLst>
      <p:ext uri="{BB962C8B-B14F-4D97-AF65-F5344CB8AC3E}">
        <p14:creationId xmlns:p14="http://schemas.microsoft.com/office/powerpoint/2010/main" val="2466237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YouTubessa </a:t>
            </a:r>
            <a:br>
              <a:rPr lang="fi-FI" sz="3200" dirty="0"/>
            </a:br>
            <a:r>
              <a:rPr lang="fi-FI" sz="2600" b="1" dirty="0">
                <a:solidFill>
                  <a:schemeClr val="accent2"/>
                </a:solidFill>
                <a:latin typeface="Neue Haas Unica W1G" panose="020B0504030206020203" pitchFamily="34" charset="0"/>
              </a:rPr>
              <a:t>12/2025 – 1/2026</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154395626"/>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315D70D-8B87-264D-9B56-C173941B4010}"/>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YouTube-kanavien tilaajat. Päällekkäisyyksiä ei ole huomioitu.</a:t>
            </a:r>
          </a:p>
        </p:txBody>
      </p:sp>
    </p:spTree>
    <p:extLst>
      <p:ext uri="{BB962C8B-B14F-4D97-AF65-F5344CB8AC3E}">
        <p14:creationId xmlns:p14="http://schemas.microsoft.com/office/powerpoint/2010/main" val="49914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4166839515"/>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CA28830D-C6F8-AA2D-AF7C-B6212F424403}"/>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TikTokissa </a:t>
            </a:r>
            <a:br>
              <a:rPr lang="fi-FI" sz="3200" dirty="0"/>
            </a:br>
            <a:r>
              <a:rPr lang="fi-FI" sz="2600" b="1" dirty="0">
                <a:solidFill>
                  <a:schemeClr val="accent2"/>
                </a:solidFill>
                <a:latin typeface="Neue Haas Unica W1G" panose="020B0504030206020203" pitchFamily="34" charset="0"/>
              </a:rPr>
              <a:t>12/2025 – 1/2026</a:t>
            </a:r>
          </a:p>
        </p:txBody>
      </p:sp>
      <p:sp>
        <p:nvSpPr>
          <p:cNvPr id="6" name="TextBox 5">
            <a:extLst>
              <a:ext uri="{FF2B5EF4-FFF2-40B4-BE49-F238E27FC236}">
                <a16:creationId xmlns:a16="http://schemas.microsoft.com/office/drawing/2014/main" id="{83B7B5FB-1AAC-8BD6-0847-85A458BD4CA9}"/>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a:t>
            </a:r>
            <a:r>
              <a:rPr lang="fi-FI" sz="1200" i="1" dirty="0" err="1">
                <a:solidFill>
                  <a:schemeClr val="accent1"/>
                </a:solidFill>
                <a:latin typeface="Neue Haas Unica W1G" panose="020B0504030206020203" pitchFamily="34" charset="0"/>
              </a:rPr>
              <a:t>TikTok</a:t>
            </a:r>
            <a:r>
              <a:rPr lang="fi-FI" sz="1200" i="1" dirty="0">
                <a:solidFill>
                  <a:schemeClr val="accent1"/>
                </a:solidFill>
                <a:latin typeface="Neue Haas Unica W1G" panose="020B0504030206020203" pitchFamily="34" charset="0"/>
              </a:rPr>
              <a:t>-tilien seuraajat. Päällekkäisyyksiä ei ole huomioitu.</a:t>
            </a:r>
          </a:p>
        </p:txBody>
      </p:sp>
    </p:spTree>
    <p:extLst>
      <p:ext uri="{BB962C8B-B14F-4D97-AF65-F5344CB8AC3E}">
        <p14:creationId xmlns:p14="http://schemas.microsoft.com/office/powerpoint/2010/main" val="3100302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0D4A4-70D7-6D24-96E0-65FA352A260D}"/>
            </a:ext>
          </a:extLst>
        </p:cNvPr>
        <p:cNvGrpSpPr/>
        <p:nvPr/>
      </p:nvGrpSpPr>
      <p:grpSpPr>
        <a:xfrm>
          <a:off x="0" y="0"/>
          <a:ext cx="0" cy="0"/>
          <a:chOff x="0" y="0"/>
          <a:chExt cx="0" cy="0"/>
        </a:xfrm>
      </p:grpSpPr>
      <p:sp>
        <p:nvSpPr>
          <p:cNvPr id="5" name="Title 13">
            <a:extLst>
              <a:ext uri="{FF2B5EF4-FFF2-40B4-BE49-F238E27FC236}">
                <a16:creationId xmlns:a16="http://schemas.microsoft.com/office/drawing/2014/main" id="{20749F5F-8C25-B078-D229-3D58CEAEBA2E}"/>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a:t>
            </a:r>
            <a:r>
              <a:rPr lang="fi-FI" sz="3400" dirty="0" err="1"/>
              <a:t>LinkedInissa</a:t>
            </a:r>
            <a:r>
              <a:rPr lang="fi-FI" sz="3400" dirty="0"/>
              <a:t> </a:t>
            </a:r>
            <a:br>
              <a:rPr lang="fi-FI" sz="3200" dirty="0"/>
            </a:br>
            <a:r>
              <a:rPr lang="fi-FI" sz="2600" b="1" dirty="0">
                <a:solidFill>
                  <a:schemeClr val="accent2"/>
                </a:solidFill>
                <a:latin typeface="Neue Haas Unica W1G" panose="020B0504030206020203" pitchFamily="34" charset="0"/>
              </a:rPr>
              <a:t>12/2025 – 1/2026</a:t>
            </a:r>
          </a:p>
        </p:txBody>
      </p:sp>
      <p:sp>
        <p:nvSpPr>
          <p:cNvPr id="6" name="TextBox 5">
            <a:extLst>
              <a:ext uri="{FF2B5EF4-FFF2-40B4-BE49-F238E27FC236}">
                <a16:creationId xmlns:a16="http://schemas.microsoft.com/office/drawing/2014/main" id="{E15E5651-A75F-2A33-F8E0-E75279CAEF04}"/>
              </a:ext>
            </a:extLst>
          </p:cNvPr>
          <p:cNvSpPr txBox="1"/>
          <p:nvPr/>
        </p:nvSpPr>
        <p:spPr>
          <a:xfrm>
            <a:off x="1169894" y="1524446"/>
            <a:ext cx="10058400" cy="276999"/>
          </a:xfrm>
          <a:prstGeom prst="rect">
            <a:avLst/>
          </a:prstGeom>
          <a:noFill/>
        </p:spPr>
        <p:txBody>
          <a:bodyPr wrap="square" rtlCol="0">
            <a:spAutoFit/>
          </a:bodyPr>
          <a:lstStyle/>
          <a:p>
            <a:r>
              <a:rPr lang="fi-FI" sz="1200" i="1" dirty="0" err="1">
                <a:solidFill>
                  <a:schemeClr val="accent1"/>
                </a:solidFill>
                <a:latin typeface="Neue Haas Unica W1G" panose="020B0504030206020203" pitchFamily="34" charset="0"/>
              </a:rPr>
              <a:t>Aikakausmedioiden</a:t>
            </a:r>
            <a:r>
              <a:rPr lang="fi-FI" sz="1200" i="1" dirty="0">
                <a:solidFill>
                  <a:schemeClr val="accent1"/>
                </a:solidFill>
                <a:latin typeface="Neue Haas Unica W1G" panose="020B0504030206020203" pitchFamily="34" charset="0"/>
              </a:rPr>
              <a:t> LinkedIn-tilien seuraajat. Päällekkäisyyksiä ei ole huomioitu. Kanava lisättiin seurantaan tammikuussa 2025.</a:t>
            </a:r>
          </a:p>
        </p:txBody>
      </p:sp>
      <p:graphicFrame>
        <p:nvGraphicFramePr>
          <p:cNvPr id="2" name="Chart 1">
            <a:extLst>
              <a:ext uri="{FF2B5EF4-FFF2-40B4-BE49-F238E27FC236}">
                <a16:creationId xmlns:a16="http://schemas.microsoft.com/office/drawing/2014/main" id="{AF615225-63F7-BAE9-8B63-90429ED1CDC3}"/>
              </a:ext>
            </a:extLst>
          </p:cNvPr>
          <p:cNvGraphicFramePr/>
          <p:nvPr>
            <p:extLst>
              <p:ext uri="{D42A27DB-BD31-4B8C-83A1-F6EECF244321}">
                <p14:modId xmlns:p14="http://schemas.microsoft.com/office/powerpoint/2010/main" val="4155680318"/>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8911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49A9F-B1D8-D549-0ABD-1A14A4EDCA01}"/>
            </a:ext>
          </a:extLst>
        </p:cNvPr>
        <p:cNvGrpSpPr/>
        <p:nvPr/>
      </p:nvGrpSpPr>
      <p:grpSpPr>
        <a:xfrm>
          <a:off x="0" y="0"/>
          <a:ext cx="0" cy="0"/>
          <a:chOff x="0" y="0"/>
          <a:chExt cx="0" cy="0"/>
        </a:xfrm>
      </p:grpSpPr>
      <p:sp>
        <p:nvSpPr>
          <p:cNvPr id="5" name="Title 13">
            <a:extLst>
              <a:ext uri="{FF2B5EF4-FFF2-40B4-BE49-F238E27FC236}">
                <a16:creationId xmlns:a16="http://schemas.microsoft.com/office/drawing/2014/main" id="{DE292A0A-750C-3794-9552-D8DE7353DBE3}"/>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a:t>
            </a:r>
            <a:r>
              <a:rPr lang="fi-FI" sz="3400" dirty="0" err="1"/>
              <a:t>Threadsissa</a:t>
            </a:r>
            <a:r>
              <a:rPr lang="fi-FI" sz="3400" dirty="0"/>
              <a:t> </a:t>
            </a:r>
            <a:br>
              <a:rPr lang="fi-FI" sz="3200" dirty="0"/>
            </a:br>
            <a:r>
              <a:rPr lang="fi-FI" sz="2600" b="1" dirty="0">
                <a:solidFill>
                  <a:schemeClr val="accent2"/>
                </a:solidFill>
                <a:latin typeface="Neue Haas Unica W1G" panose="020B0504030206020203" pitchFamily="34" charset="0"/>
              </a:rPr>
              <a:t>12/2025 – 1/2026</a:t>
            </a:r>
          </a:p>
        </p:txBody>
      </p:sp>
      <p:sp>
        <p:nvSpPr>
          <p:cNvPr id="6" name="TextBox 5">
            <a:extLst>
              <a:ext uri="{FF2B5EF4-FFF2-40B4-BE49-F238E27FC236}">
                <a16:creationId xmlns:a16="http://schemas.microsoft.com/office/drawing/2014/main" id="{4E3713CA-2F65-635D-23A6-845BDFFD0D81}"/>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a:t>
            </a:r>
            <a:r>
              <a:rPr lang="fi-FI" sz="1200" i="1" dirty="0" err="1">
                <a:solidFill>
                  <a:schemeClr val="accent1"/>
                </a:solidFill>
                <a:latin typeface="Neue Haas Unica W1G" panose="020B0504030206020203" pitchFamily="34" charset="0"/>
              </a:rPr>
              <a:t>Threads</a:t>
            </a:r>
            <a:r>
              <a:rPr lang="fi-FI" sz="1200" i="1" dirty="0">
                <a:solidFill>
                  <a:schemeClr val="accent1"/>
                </a:solidFill>
                <a:latin typeface="Neue Haas Unica W1G" panose="020B0504030206020203" pitchFamily="34" charset="0"/>
              </a:rPr>
              <a:t>-tilien seuraajat. Päällekkäisyyksiä ei ole huomioitu. Kanava lisättiin seurantaan tammikuussa 2025.</a:t>
            </a:r>
          </a:p>
        </p:txBody>
      </p:sp>
      <p:graphicFrame>
        <p:nvGraphicFramePr>
          <p:cNvPr id="2" name="Chart 1">
            <a:extLst>
              <a:ext uri="{FF2B5EF4-FFF2-40B4-BE49-F238E27FC236}">
                <a16:creationId xmlns:a16="http://schemas.microsoft.com/office/drawing/2014/main" id="{BC26C281-649D-FF9A-B51E-508C0AC12942}"/>
              </a:ext>
            </a:extLst>
          </p:cNvPr>
          <p:cNvGraphicFramePr/>
          <p:nvPr>
            <p:extLst>
              <p:ext uri="{D42A27DB-BD31-4B8C-83A1-F6EECF244321}">
                <p14:modId xmlns:p14="http://schemas.microsoft.com/office/powerpoint/2010/main" val="4284368507"/>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805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Somen suurimmat</a:t>
            </a:r>
          </a:p>
        </p:txBody>
      </p:sp>
    </p:spTree>
    <p:extLst>
      <p:ext uri="{BB962C8B-B14F-4D97-AF65-F5344CB8AC3E}">
        <p14:creationId xmlns:p14="http://schemas.microsoft.com/office/powerpoint/2010/main" val="2643403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tx2"/>
                </a:solidFill>
              </a:rPr>
              <a:t>Eniten seuraajia </a:t>
            </a:r>
            <a:r>
              <a:rPr lang="fi-FI" sz="3000" u="sng" dirty="0">
                <a:solidFill>
                  <a:schemeClr val="tx2"/>
                </a:solidFill>
              </a:rPr>
              <a:t>kaikissa kanavissa</a:t>
            </a:r>
            <a:r>
              <a:rPr lang="fi-FI" sz="3000" dirty="0">
                <a:solidFill>
                  <a:schemeClr val="tx2"/>
                </a:solidFill>
              </a:rPr>
              <a:t> TOP 20 / tammikuu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1705944316"/>
              </p:ext>
            </p:extLst>
          </p:nvPr>
        </p:nvGraphicFramePr>
        <p:xfrm>
          <a:off x="1158466" y="1410790"/>
          <a:ext cx="4785132" cy="4536418"/>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1.</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271 426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2.</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269 480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3.</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260 591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41621">
                <a:tc>
                  <a:txBody>
                    <a:bodyPr/>
                    <a:lstStyle/>
                    <a:p>
                      <a:pPr algn="ctr" fontAlgn="b"/>
                      <a:r>
                        <a:rPr lang="fi-FI" sz="1500" u="none" strike="noStrike" noProof="0" dirty="0">
                          <a:solidFill>
                            <a:schemeClr val="tx2"/>
                          </a:solidFill>
                          <a:effectLst/>
                          <a:latin typeface="Neue Haas Unica W1G" panose="020B0504030206020203" pitchFamily="34" charset="0"/>
                        </a:rPr>
                        <a:t>4.</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227 893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5.</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216 200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6.</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203 689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7.</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170 555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8.</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162 174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31829">
                <a:tc>
                  <a:txBody>
                    <a:bodyPr/>
                    <a:lstStyle/>
                    <a:p>
                      <a:pPr algn="ctr" fontAlgn="b"/>
                      <a:r>
                        <a:rPr lang="fi-FI" sz="1500" u="none" strike="noStrike" noProof="0" dirty="0">
                          <a:solidFill>
                            <a:schemeClr val="tx2"/>
                          </a:solidFill>
                          <a:effectLst/>
                          <a:latin typeface="Neue Haas Unica W1G" panose="020B0504030206020203" pitchFamily="34" charset="0"/>
                        </a:rPr>
                        <a:t>9.</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136 347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6</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0612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129 999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3349623982"/>
              </p:ext>
            </p:extLst>
          </p:nvPr>
        </p:nvGraphicFramePr>
        <p:xfrm>
          <a:off x="6344421" y="1410790"/>
          <a:ext cx="4785132" cy="453085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lvl="0" algn="ctr">
                        <a:lnSpc>
                          <a:spcPct val="100000"/>
                        </a:lnSpc>
                      </a:pPr>
                      <a:endParaRPr lang="fi-FI" sz="1500" b="0" i="0" noProof="0" dirty="0">
                        <a:solidFill>
                          <a:schemeClr val="tx2"/>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r>
                        <a:rPr lang="fi-FI" sz="1500" b="0" i="0" noProof="0" dirty="0">
                          <a:solidFill>
                            <a:schemeClr val="tx2"/>
                          </a:solidFill>
                          <a:latin typeface="Neue Haas Unica W1G Medium" panose="020B0504030206020203" pitchFamily="34" charset="0"/>
                        </a:rPr>
                        <a:t>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tx2"/>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118 461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108 257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102 755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100 539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91 758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81 069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79 552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74 406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 ja keittiö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73 446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Unelmien Talo&amp;Koti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69 716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
        <p:nvSpPr>
          <p:cNvPr id="33" name="TextBox 32">
            <a:extLst>
              <a:ext uri="{FF2B5EF4-FFF2-40B4-BE49-F238E27FC236}">
                <a16:creationId xmlns:a16="http://schemas.microsoft.com/office/drawing/2014/main" id="{F5B24F3D-B5B1-A749-8400-B6B0C1FB02AB}"/>
              </a:ext>
            </a:extLst>
          </p:cNvPr>
          <p:cNvSpPr txBox="1"/>
          <p:nvPr/>
        </p:nvSpPr>
        <p:spPr>
          <a:xfrm>
            <a:off x="3147444" y="6266001"/>
            <a:ext cx="5897112" cy="400110"/>
          </a:xfrm>
          <a:prstGeom prst="rect">
            <a:avLst/>
          </a:prstGeom>
          <a:noFill/>
        </p:spPr>
        <p:txBody>
          <a:bodyPr wrap="square" rtlCol="0">
            <a:spAutoFit/>
          </a:bodyPr>
          <a:lstStyle/>
          <a:p>
            <a:pPr algn="ctr"/>
            <a:r>
              <a:rPr lang="fi-FI" sz="1000" dirty="0">
                <a:solidFill>
                  <a:schemeClr val="accent1"/>
                </a:solidFill>
                <a:latin typeface="Neue Haas Unica W1G" panose="020B0504030206020203" pitchFamily="34" charset="0"/>
              </a:rPr>
              <a:t>Kaikkien seurattujen medioiden seuraajat ja tilaajat Facebookissa, Instagramissa, X:ssä, YouTubessa, </a:t>
            </a:r>
            <a:r>
              <a:rPr lang="fi-FI" sz="1000" dirty="0" err="1">
                <a:solidFill>
                  <a:schemeClr val="accent1"/>
                </a:solidFill>
                <a:latin typeface="Neue Haas Unica W1G" panose="020B0504030206020203" pitchFamily="34" charset="0"/>
              </a:rPr>
              <a:t>TikTokissa</a:t>
            </a:r>
            <a:r>
              <a:rPr lang="fi-FI" sz="1000" dirty="0">
                <a:solidFill>
                  <a:schemeClr val="accent1"/>
                </a:solidFill>
                <a:latin typeface="Neue Haas Unica W1G" panose="020B0504030206020203" pitchFamily="34" charset="0"/>
              </a:rPr>
              <a:t>, </a:t>
            </a:r>
            <a:r>
              <a:rPr lang="fi-FI" sz="1000" dirty="0" err="1">
                <a:solidFill>
                  <a:schemeClr val="accent1"/>
                </a:solidFill>
                <a:latin typeface="Neue Haas Unica W1G" panose="020B0504030206020203" pitchFamily="34" charset="0"/>
              </a:rPr>
              <a:t>Threadissa</a:t>
            </a:r>
            <a:r>
              <a:rPr lang="fi-FI" sz="1000" dirty="0">
                <a:solidFill>
                  <a:schemeClr val="accent1"/>
                </a:solidFill>
                <a:latin typeface="Neue Haas Unica W1G" panose="020B0504030206020203" pitchFamily="34" charset="0"/>
              </a:rPr>
              <a:t> ja </a:t>
            </a:r>
            <a:r>
              <a:rPr lang="fi-FI" sz="1000" dirty="0" err="1">
                <a:solidFill>
                  <a:schemeClr val="accent1"/>
                </a:solidFill>
                <a:latin typeface="Neue Haas Unica W1G" panose="020B0504030206020203" pitchFamily="34" charset="0"/>
              </a:rPr>
              <a:t>LinkedInissa</a:t>
            </a:r>
            <a:r>
              <a:rPr lang="fi-FI" sz="1000" dirty="0">
                <a:solidFill>
                  <a:schemeClr val="accent1"/>
                </a:solidFill>
                <a:latin typeface="Neue Haas Unica W1G" panose="020B0504030206020203" pitchFamily="34" charset="0"/>
              </a:rPr>
              <a:t>. Päällekkäisyyksiä ei ole huomioitu.</a:t>
            </a:r>
          </a:p>
        </p:txBody>
      </p:sp>
    </p:spTree>
    <p:extLst>
      <p:ext uri="{BB962C8B-B14F-4D97-AF65-F5344CB8AC3E}">
        <p14:creationId xmlns:p14="http://schemas.microsoft.com/office/powerpoint/2010/main" val="1746007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Facebookissa</a:t>
            </a:r>
            <a:r>
              <a:rPr lang="fi-FI" sz="3000" dirty="0">
                <a:solidFill>
                  <a:schemeClr val="accent1"/>
                </a:solidFill>
              </a:rPr>
              <a:t> TOP 20 / tammikuu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3227406776"/>
              </p:ext>
            </p:extLst>
          </p:nvPr>
        </p:nvGraphicFramePr>
        <p:xfrm>
          <a:off x="1158466" y="1410790"/>
          <a:ext cx="4785132" cy="4579527"/>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3">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1.</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131 000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2.</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117 000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3.</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115 000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4.</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114 000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5.</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112 000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6.</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95 000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7.</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66 000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8.</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9.</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Tieteen Kuvalehti Historia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59 000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63266">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58 000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1096464968"/>
              </p:ext>
            </p:extLst>
          </p:nvPr>
        </p:nvGraphicFramePr>
        <p:xfrm>
          <a:off x="6344421" y="1410790"/>
          <a:ext cx="4785132" cy="4579523"/>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9913">
                <a:tc gridSpan="3">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596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Tieteen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56 000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596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Sotilas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55 000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596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54 000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596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51 000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596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51 000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596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596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49 000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UUSI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596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49 000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596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Tehy-lehti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45 000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596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Apu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43 000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579804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Instagramissa</a:t>
            </a:r>
            <a:r>
              <a:rPr lang="fi-FI" sz="3000" dirty="0">
                <a:solidFill>
                  <a:schemeClr val="accent1"/>
                </a:solidFill>
              </a:rPr>
              <a:t> TOP 20 / tammikuu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3799278975"/>
              </p:ext>
            </p:extLst>
          </p:nvPr>
        </p:nvGraphicFramePr>
        <p:xfrm>
          <a:off x="1158466" y="1410789"/>
          <a:ext cx="4785132" cy="451952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128 067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91 253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78 225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71 847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67 461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65 970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57 833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53 548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48 555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 ja keittiö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47 446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3066808364"/>
              </p:ext>
            </p:extLst>
          </p:nvPr>
        </p:nvGraphicFramePr>
        <p:xfrm>
          <a:off x="6344421" y="1410790"/>
          <a:ext cx="4785132" cy="451952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lvl="0" algn="ct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Glorian ruoka &amp; viini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43 867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43 406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43 044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Unelmien Talo&amp;Koti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42 644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39 811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36 755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Glorian 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36 192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Meidän Mökki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33 064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31 174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Suuri Käsityö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30 474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460704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X:ssä</a:t>
            </a:r>
            <a:r>
              <a:rPr lang="fi-FI" sz="3000" dirty="0">
                <a:solidFill>
                  <a:schemeClr val="accent1"/>
                </a:solidFill>
              </a:rPr>
              <a:t> TOP 20 / tammikuu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1045065443"/>
              </p:ext>
            </p:extLst>
          </p:nvPr>
        </p:nvGraphicFramePr>
        <p:xfrm>
          <a:off x="1158466" y="1410789"/>
          <a:ext cx="4785132" cy="451952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170 876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130 860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42 151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Mikrobitti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16 546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12 341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Arvopaperi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11 541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Tivi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10 209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Demokraatti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8 987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Tekniikka &amp; Talous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7 872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Potilaan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7 145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4065912742"/>
              </p:ext>
            </p:extLst>
          </p:nvPr>
        </p:nvGraphicFramePr>
        <p:xfrm>
          <a:off x="6344421" y="1410790"/>
          <a:ext cx="4785132" cy="458578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lvl="0" algn="ct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Kuntalehti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6 005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5 749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Ylioppilaslehti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5 273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Sotilas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5 187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4 759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Sairaanhoitaja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3 974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3</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Kiinteistölehti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3 609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3</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Mondo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3 418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3</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Kotimaa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3 406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3</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6099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3 134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4</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4234099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earing glasses and a scarf looking at a phone&#10;&#10;AI-generated content may be incorrect.">
            <a:extLst>
              <a:ext uri="{FF2B5EF4-FFF2-40B4-BE49-F238E27FC236}">
                <a16:creationId xmlns:a16="http://schemas.microsoft.com/office/drawing/2014/main" id="{BDF3B645-C7BF-47E1-C4C7-3271A8A39BAA}"/>
              </a:ext>
            </a:extLst>
          </p:cNvPr>
          <p:cNvPicPr>
            <a:picLocks noGrp="1" noChangeAspect="1"/>
          </p:cNvPicPr>
          <p:nvPr>
            <p:ph type="pic" idx="1"/>
          </p:nvPr>
        </p:nvPicPr>
        <p:blipFill>
          <a:blip r:embed="rId3"/>
          <a:srcRect l="41730" r="12122"/>
          <a:stretch>
            <a:fillRect/>
          </a:stretch>
        </p:blipFill>
        <p:spPr>
          <a:xfrm>
            <a:off x="6553202" y="0"/>
            <a:ext cx="5638798" cy="6858000"/>
          </a:xfrm>
          <a:prstGeom prst="rect">
            <a:avLst/>
          </a:prstGeom>
        </p:spPr>
      </p:pic>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a:xfrm>
            <a:off x="612912" y="104775"/>
            <a:ext cx="4799012" cy="1231900"/>
          </a:xfrm>
        </p:spPr>
        <p:txBody>
          <a:bodyPr>
            <a:noAutofit/>
          </a:bodyPr>
          <a:lstStyle/>
          <a:p>
            <a:r>
              <a:rPr lang="fi-FI" sz="3200" dirty="0"/>
              <a:t>Talouselämä on taas ykkönen</a:t>
            </a:r>
            <a:endParaRPr lang="en-FI" sz="3200" dirty="0"/>
          </a:p>
        </p:txBody>
      </p:sp>
      <p:sp>
        <p:nvSpPr>
          <p:cNvPr id="5" name="Content Placeholder 3">
            <a:extLst>
              <a:ext uri="{FF2B5EF4-FFF2-40B4-BE49-F238E27FC236}">
                <a16:creationId xmlns:a16="http://schemas.microsoft.com/office/drawing/2014/main" id="{389698F5-380D-5EB9-2A71-FAF5B246EF2C}"/>
              </a:ext>
            </a:extLst>
          </p:cNvPr>
          <p:cNvSpPr>
            <a:spLocks noGrp="1"/>
          </p:cNvSpPr>
          <p:nvPr>
            <p:ph idx="10"/>
          </p:nvPr>
        </p:nvSpPr>
        <p:spPr>
          <a:xfrm>
            <a:off x="612912" y="1878495"/>
            <a:ext cx="5350566" cy="4288603"/>
          </a:xfrm>
        </p:spPr>
        <p:txBody>
          <a:bodyPr anchor="ctr">
            <a:noAutofit/>
          </a:bodyPr>
          <a:lstStyle/>
          <a:p>
            <a:pPr fontAlgn="b"/>
            <a:r>
              <a:rPr lang="fi-FI" sz="1400" noProof="0" dirty="0" err="1"/>
              <a:t>Aikakausmedioilla</a:t>
            </a:r>
            <a:r>
              <a:rPr lang="fi-FI" sz="1400" noProof="0" dirty="0"/>
              <a:t> oli tammikuussa yhteensä 5 408 676 seuraajaa kaikissa kanavissa (bruttoluku). Muutos kokonaisseuraajamäärässä oli –55 256. </a:t>
            </a:r>
          </a:p>
          <a:p>
            <a:pPr fontAlgn="b"/>
            <a:r>
              <a:rPr lang="fi-FI" sz="1400" noProof="0" dirty="0"/>
              <a:t>Tammikuussa tehtiin vuotuinen kanavien tarkistus, jossa poistettiin epäaktiivisia kanavia ja lisättiin uusia. Tämä vaikuttaa koko seurannan lukuihin. Seurannassa olevilta tileiltä edellytetään aktiivisuutta edellisen 12 kk:n aikana. Lista kanavamuutoksista on esityksen lopussa. </a:t>
            </a:r>
          </a:p>
          <a:p>
            <a:pPr fontAlgn="b"/>
            <a:r>
              <a:rPr lang="fi-FI" sz="1400" dirty="0"/>
              <a:t>Epäaktiivisten kanavien poistuttua seurattujen tilien määrä laski, mutta yhden aikakausmedian keskimääräinen seuraajamäärä nousi.</a:t>
            </a:r>
            <a:endParaRPr lang="fi-FI" sz="1400" noProof="0" dirty="0"/>
          </a:p>
          <a:p>
            <a:pPr fontAlgn="b"/>
            <a:r>
              <a:rPr lang="fi-FI" sz="1400" noProof="0" dirty="0"/>
              <a:t>Vuositarkistuksen myötä kaikkien kanavien seuraajamäärä laski </a:t>
            </a:r>
            <a:r>
              <a:rPr lang="fi-FI" sz="1400" dirty="0"/>
              <a:t>LinkedIniä lukuun ottamatta. </a:t>
            </a:r>
            <a:endParaRPr lang="fi-FI" sz="1400" noProof="0" dirty="0"/>
          </a:p>
          <a:p>
            <a:pPr fontAlgn="b"/>
            <a:r>
              <a:rPr lang="fi-FI" sz="1400" dirty="0"/>
              <a:t>Talouselämä nousi jälleen seurannan ykköseksi, mihin vaikutti Suomen Luonnon X-tilin poistuminen seurannasta. </a:t>
            </a:r>
            <a:endParaRPr lang="fi-FI" sz="1400" noProof="0" dirty="0"/>
          </a:p>
          <a:p>
            <a:pPr fontAlgn="b"/>
            <a:endParaRPr lang="fi-FI" sz="1400" noProof="0" dirty="0"/>
          </a:p>
        </p:txBody>
      </p:sp>
      <p:pic>
        <p:nvPicPr>
          <p:cNvPr id="8" name="Picture 7">
            <a:extLst>
              <a:ext uri="{FF2B5EF4-FFF2-40B4-BE49-F238E27FC236}">
                <a16:creationId xmlns:a16="http://schemas.microsoft.com/office/drawing/2014/main" id="{8EC656D5-E350-F444-90BD-994BB6CD658A}"/>
              </a:ext>
            </a:extLst>
          </p:cNvPr>
          <p:cNvPicPr>
            <a:picLocks noChangeAspect="1"/>
          </p:cNvPicPr>
          <p:nvPr/>
        </p:nvPicPr>
        <p:blipFill>
          <a:blip r:embed="rId4"/>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C92C65EF-CCA6-A54B-80B2-F3E37DEE93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9305"/>
          <a:stretch/>
        </p:blipFill>
        <p:spPr>
          <a:xfrm>
            <a:off x="5327652" y="0"/>
            <a:ext cx="2451100" cy="1441450"/>
          </a:xfrm>
          <a:prstGeom prst="rect">
            <a:avLst/>
          </a:prstGeom>
        </p:spPr>
      </p:pic>
    </p:spTree>
    <p:extLst>
      <p:ext uri="{BB962C8B-B14F-4D97-AF65-F5344CB8AC3E}">
        <p14:creationId xmlns:p14="http://schemas.microsoft.com/office/powerpoint/2010/main" val="153082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YouTubessa</a:t>
            </a:r>
            <a:r>
              <a:rPr lang="fi-FI" sz="3000" dirty="0">
                <a:solidFill>
                  <a:schemeClr val="accent1"/>
                </a:solidFill>
              </a:rPr>
              <a:t> ja </a:t>
            </a:r>
            <a:r>
              <a:rPr lang="fi-FI" sz="3000" u="sng" dirty="0" err="1">
                <a:solidFill>
                  <a:schemeClr val="accent1"/>
                </a:solidFill>
              </a:rPr>
              <a:t>TikTokissa</a:t>
            </a:r>
            <a:r>
              <a:rPr lang="fi-FI" sz="3000" dirty="0">
                <a:solidFill>
                  <a:schemeClr val="accent1"/>
                </a:solidFill>
              </a:rPr>
              <a:t> TOP 10 / </a:t>
            </a:r>
            <a:br>
              <a:rPr lang="fi-FI" sz="3000" dirty="0">
                <a:solidFill>
                  <a:schemeClr val="accent1"/>
                </a:solidFill>
              </a:rPr>
            </a:br>
            <a:r>
              <a:rPr lang="fi-FI" sz="3000" dirty="0">
                <a:solidFill>
                  <a:schemeClr val="accent1"/>
                </a:solidFill>
              </a:rPr>
              <a:t>tammikuu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1098461431"/>
              </p:ext>
            </p:extLst>
          </p:nvPr>
        </p:nvGraphicFramePr>
        <p:xfrm>
          <a:off x="1208162" y="1410789"/>
          <a:ext cx="4785132" cy="4517725"/>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445967">
                  <a:extLst>
                    <a:ext uri="{9D8B030D-6E8A-4147-A177-3AD203B41FA5}">
                      <a16:colId xmlns:a16="http://schemas.microsoft.com/office/drawing/2014/main" val="3107084423"/>
                    </a:ext>
                  </a:extLst>
                </a:gridCol>
                <a:gridCol w="1468538">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YouTube</a:t>
                      </a:r>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21 600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Siivet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21 300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Tuulilasi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20 900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15 500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396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Konepörssi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13 100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9 180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396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6 200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5 040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Koululainen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4 960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68067">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4 870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2" name="Table 7">
            <a:extLst>
              <a:ext uri="{FF2B5EF4-FFF2-40B4-BE49-F238E27FC236}">
                <a16:creationId xmlns:a16="http://schemas.microsoft.com/office/drawing/2014/main" id="{59CA4CB6-7BF2-5E49-4114-867E774842AD}"/>
              </a:ext>
            </a:extLst>
          </p:cNvPr>
          <p:cNvGraphicFramePr>
            <a:graphicFrameLocks/>
          </p:cNvGraphicFramePr>
          <p:nvPr>
            <p:extLst>
              <p:ext uri="{D42A27DB-BD31-4B8C-83A1-F6EECF244321}">
                <p14:modId xmlns:p14="http://schemas.microsoft.com/office/powerpoint/2010/main" val="1037640354"/>
              </p:ext>
            </p:extLst>
          </p:nvPr>
        </p:nvGraphicFramePr>
        <p:xfrm>
          <a:off x="6298100" y="1410791"/>
          <a:ext cx="4785132" cy="4534246"/>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445967">
                  <a:extLst>
                    <a:ext uri="{9D8B030D-6E8A-4147-A177-3AD203B41FA5}">
                      <a16:colId xmlns:a16="http://schemas.microsoft.com/office/drawing/2014/main" val="3107084423"/>
                    </a:ext>
                  </a:extLst>
                </a:gridCol>
                <a:gridCol w="1468538">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r>
                        <a:rPr lang="fi-FI" sz="1500" b="0" i="0" noProof="0" dirty="0">
                          <a:solidFill>
                            <a:schemeClr val="bg1"/>
                          </a:solidFill>
                          <a:latin typeface="Neue Haas Unica W1G Medium" panose="020B0504030206020203" pitchFamily="34" charset="0"/>
                        </a:rPr>
                        <a:t>    TikTok</a:t>
                      </a:r>
                      <a:endParaRPr lang="fi-FI" dirty="0"/>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37 300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27 000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Pirkka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24 900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5875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12 500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5875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7 209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6 029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391651">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GTi-Magazine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5 308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4 529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4523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4 264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3 786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862869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09DF6-AAB8-AE42-9A76-4E8A53F663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AF2274-F143-0A7E-60FA-464973AE1613}"/>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err="1">
                <a:solidFill>
                  <a:schemeClr val="accent1"/>
                </a:solidFill>
              </a:rPr>
              <a:t>LinkedInissa</a:t>
            </a:r>
            <a:r>
              <a:rPr lang="fi-FI" sz="3000" dirty="0">
                <a:solidFill>
                  <a:schemeClr val="accent1"/>
                </a:solidFill>
              </a:rPr>
              <a:t> ja </a:t>
            </a:r>
            <a:r>
              <a:rPr lang="fi-FI" sz="3000" u="sng" dirty="0" err="1">
                <a:solidFill>
                  <a:schemeClr val="accent1"/>
                </a:solidFill>
              </a:rPr>
              <a:t>Threadsissa</a:t>
            </a:r>
            <a:r>
              <a:rPr lang="fi-FI" sz="3000" dirty="0">
                <a:solidFill>
                  <a:schemeClr val="accent1"/>
                </a:solidFill>
              </a:rPr>
              <a:t>  TOP 10 / </a:t>
            </a:r>
            <a:br>
              <a:rPr lang="fi-FI" sz="3000" dirty="0">
                <a:solidFill>
                  <a:schemeClr val="accent1"/>
                </a:solidFill>
              </a:rPr>
            </a:br>
            <a:r>
              <a:rPr lang="fi-FI" sz="3000" dirty="0">
                <a:solidFill>
                  <a:schemeClr val="accent1"/>
                </a:solidFill>
              </a:rPr>
              <a:t>tammikuu 2026</a:t>
            </a:r>
          </a:p>
        </p:txBody>
      </p:sp>
      <p:graphicFrame>
        <p:nvGraphicFramePr>
          <p:cNvPr id="7" name="Table 7">
            <a:extLst>
              <a:ext uri="{FF2B5EF4-FFF2-40B4-BE49-F238E27FC236}">
                <a16:creationId xmlns:a16="http://schemas.microsoft.com/office/drawing/2014/main" id="{4DA18194-DA21-8B21-4F1A-3D05BC48D56A}"/>
              </a:ext>
            </a:extLst>
          </p:cNvPr>
          <p:cNvGraphicFramePr>
            <a:graphicFrameLocks noGrp="1"/>
          </p:cNvGraphicFramePr>
          <p:nvPr>
            <p:ph idx="10"/>
            <p:extLst>
              <p:ext uri="{D42A27DB-BD31-4B8C-83A1-F6EECF244321}">
                <p14:modId xmlns:p14="http://schemas.microsoft.com/office/powerpoint/2010/main" val="4240888401"/>
              </p:ext>
            </p:extLst>
          </p:nvPr>
        </p:nvGraphicFramePr>
        <p:xfrm>
          <a:off x="6326262" y="1410788"/>
          <a:ext cx="4785132" cy="450600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903908">
                  <a:extLst>
                    <a:ext uri="{9D8B030D-6E8A-4147-A177-3AD203B41FA5}">
                      <a16:colId xmlns:a16="http://schemas.microsoft.com/office/drawing/2014/main" val="3107084423"/>
                    </a:ext>
                  </a:extLst>
                </a:gridCol>
                <a:gridCol w="101059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Threads</a:t>
                      </a:r>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17 650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12 911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8 424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7 729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920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7 533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7 521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920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6 495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Trendi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4 427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Meidän Mökki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4 242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Voi hyvin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3 168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2" name="Table 7">
            <a:extLst>
              <a:ext uri="{FF2B5EF4-FFF2-40B4-BE49-F238E27FC236}">
                <a16:creationId xmlns:a16="http://schemas.microsoft.com/office/drawing/2014/main" id="{D7FC17E1-526C-F476-F806-A5B31993A33C}"/>
              </a:ext>
            </a:extLst>
          </p:cNvPr>
          <p:cNvGraphicFramePr>
            <a:graphicFrameLocks/>
          </p:cNvGraphicFramePr>
          <p:nvPr>
            <p:extLst>
              <p:ext uri="{D42A27DB-BD31-4B8C-83A1-F6EECF244321}">
                <p14:modId xmlns:p14="http://schemas.microsoft.com/office/powerpoint/2010/main" val="1042428456"/>
              </p:ext>
            </p:extLst>
          </p:nvPr>
        </p:nvGraphicFramePr>
        <p:xfrm>
          <a:off x="1205400" y="1410791"/>
          <a:ext cx="4785132" cy="4505889"/>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049999">
                  <a:extLst>
                    <a:ext uri="{9D8B030D-6E8A-4147-A177-3AD203B41FA5}">
                      <a16:colId xmlns:a16="http://schemas.microsoft.com/office/drawing/2014/main" val="3107084423"/>
                    </a:ext>
                  </a:extLst>
                </a:gridCol>
                <a:gridCol w="864506">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r>
                        <a:rPr lang="fi-FI" sz="1500" b="0" i="0" noProof="0" dirty="0">
                          <a:solidFill>
                            <a:schemeClr val="bg1"/>
                          </a:solidFill>
                          <a:latin typeface="Neue Haas Unica W1G Medium" panose="020B0504030206020203" pitchFamily="34" charset="0"/>
                        </a:rPr>
                        <a:t>    LinkedIn</a:t>
                      </a:r>
                      <a:endParaRPr lang="fi-FI" dirty="0"/>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37 352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Rakennuslehti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17 571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Tekniikka &amp; Talous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16 227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Tivi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7 796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371893">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Talotekniikka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4 613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HR viesti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4 332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UUSI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74520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buNone/>
                      </a:pPr>
                      <a:r>
                        <a:rPr lang="fi-FI" sz="1500" b="0" i="0" u="none" strike="noStrike" dirty="0">
                          <a:solidFill>
                            <a:srgbClr val="002649"/>
                          </a:solidFill>
                          <a:effectLst/>
                          <a:latin typeface="Neue Haas Unica W1G" panose="020B0504030206020203" pitchFamily="34" charset="0"/>
                        </a:rPr>
                        <a:t>KITA Kiinteistö &amp; Talotekniikka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4 207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UUSI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2 787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↓2</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37263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err="1">
                          <a:solidFill>
                            <a:srgbClr val="002649"/>
                          </a:solidFill>
                          <a:effectLst/>
                          <a:latin typeface="Neue Haas Unica W1G" panose="020B0504030206020203" pitchFamily="34" charset="0"/>
                        </a:rPr>
                        <a:t>Enertec</a:t>
                      </a:r>
                      <a:endParaRPr lang="fi-FI" sz="1500" b="0" i="0" u="none" strike="noStrike" dirty="0">
                        <a:solidFill>
                          <a:srgbClr val="002649"/>
                        </a:solidFill>
                        <a:effectLst/>
                        <a:latin typeface="Neue Haas Unica W1G" panose="020B05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2 545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UUSI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3708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2 136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↓3</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604371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Eniten yleisöään </a:t>
            </a:r>
            <a:br>
              <a:rPr lang="fi-FI" dirty="0"/>
            </a:br>
            <a:r>
              <a:rPr lang="fi-FI" dirty="0"/>
              <a:t>kasvattaneet</a:t>
            </a:r>
          </a:p>
        </p:txBody>
      </p:sp>
    </p:spTree>
    <p:extLst>
      <p:ext uri="{BB962C8B-B14F-4D97-AF65-F5344CB8AC3E}">
        <p14:creationId xmlns:p14="http://schemas.microsoft.com/office/powerpoint/2010/main" val="202378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kaikissa kanavissa </a:t>
            </a:r>
            <a:r>
              <a:rPr lang="fi-FI" sz="3000" dirty="0">
                <a:solidFill>
                  <a:schemeClr val="accent1"/>
                </a:solidFill>
              </a:rPr>
              <a:t>TOP 20 /</a:t>
            </a:r>
            <a:br>
              <a:rPr lang="fi-FI" sz="3000" dirty="0">
                <a:solidFill>
                  <a:schemeClr val="accent1"/>
                </a:solidFill>
              </a:rPr>
            </a:br>
            <a:r>
              <a:rPr lang="fi-FI" sz="3000" dirty="0">
                <a:solidFill>
                  <a:schemeClr val="accent1"/>
                </a:solidFill>
              </a:rPr>
              <a:t>tammikuu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1587488748"/>
              </p:ext>
            </p:extLst>
          </p:nvPr>
        </p:nvGraphicFramePr>
        <p:xfrm>
          <a:off x="1815289" y="1410789"/>
          <a:ext cx="4139368" cy="4521880"/>
        </p:xfrm>
        <a:graphic>
          <a:graphicData uri="http://schemas.openxmlformats.org/drawingml/2006/table">
            <a:tbl>
              <a:tblPr firstRow="1" bandRow="1">
                <a:tableStyleId>{72833802-FEF1-4C79-8D5D-14CF1EAF98D9}</a:tableStyleId>
              </a:tblPr>
              <a:tblGrid>
                <a:gridCol w="503368">
                  <a:extLst>
                    <a:ext uri="{9D8B030D-6E8A-4147-A177-3AD203B41FA5}">
                      <a16:colId xmlns:a16="http://schemas.microsoft.com/office/drawing/2014/main" val="3436780004"/>
                    </a:ext>
                  </a:extLst>
                </a:gridCol>
                <a:gridCol w="2816761">
                  <a:extLst>
                    <a:ext uri="{9D8B030D-6E8A-4147-A177-3AD203B41FA5}">
                      <a16:colId xmlns:a16="http://schemas.microsoft.com/office/drawing/2014/main" val="3107084423"/>
                    </a:ext>
                  </a:extLst>
                </a:gridCol>
                <a:gridCol w="819239">
                  <a:extLst>
                    <a:ext uri="{9D8B030D-6E8A-4147-A177-3AD203B41FA5}">
                      <a16:colId xmlns:a16="http://schemas.microsoft.com/office/drawing/2014/main" val="2894783011"/>
                    </a:ext>
                  </a:extLst>
                </a:gridCol>
              </a:tblGrid>
              <a:tr h="4140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a:t>
                      </a: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7200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+ 49 228</a:t>
                      </a:r>
                    </a:p>
                  </a:txBody>
                  <a:tcPr marL="9525" marR="81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Tiede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+ 22 606</a:t>
                      </a:r>
                    </a:p>
                  </a:txBody>
                  <a:tcPr marL="9525" marR="81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+ 3 124</a:t>
                      </a:r>
                    </a:p>
                  </a:txBody>
                  <a:tcPr marL="9525" marR="81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Vauhdin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+ 3 059</a:t>
                      </a:r>
                    </a:p>
                  </a:txBody>
                  <a:tcPr marL="9525" marR="81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Metsänomistajan Aarre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+ 2 834</a:t>
                      </a:r>
                    </a:p>
                  </a:txBody>
                  <a:tcPr marL="9525" marR="81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err="1">
                          <a:solidFill>
                            <a:srgbClr val="002649"/>
                          </a:solidFill>
                          <a:effectLst/>
                          <a:latin typeface="Neue Haas Unica W1G" panose="020B0504030206020203" pitchFamily="34" charset="0"/>
                        </a:rPr>
                        <a:t>Kaksplus</a:t>
                      </a:r>
                      <a:endParaRPr lang="fi-FI" sz="1500" b="0" i="0" u="none" strike="noStrike" dirty="0">
                        <a:solidFill>
                          <a:srgbClr val="002649"/>
                        </a:solidFill>
                        <a:effectLst/>
                        <a:latin typeface="Neue Haas Unica W1G" panose="020B05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+ 2 354</a:t>
                      </a:r>
                    </a:p>
                  </a:txBody>
                  <a:tcPr marL="9525" marR="81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7.</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+ 1 908</a:t>
                      </a:r>
                    </a:p>
                  </a:txBody>
                  <a:tcPr marL="9525" marR="81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+ 1 855</a:t>
                      </a:r>
                    </a:p>
                  </a:txBody>
                  <a:tcPr marL="9525" marR="81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+ 1 312</a:t>
                      </a:r>
                    </a:p>
                  </a:txBody>
                  <a:tcPr marL="9525" marR="81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Apteekkarilehti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+ 1 301</a:t>
                      </a:r>
                    </a:p>
                  </a:txBody>
                  <a:tcPr marL="9525" marR="81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1618942137"/>
              </p:ext>
            </p:extLst>
          </p:nvPr>
        </p:nvGraphicFramePr>
        <p:xfrm>
          <a:off x="6343745" y="1410789"/>
          <a:ext cx="4134751" cy="4521580"/>
        </p:xfrm>
        <a:graphic>
          <a:graphicData uri="http://schemas.openxmlformats.org/drawingml/2006/table">
            <a:tbl>
              <a:tblPr firstRow="1" bandRow="1">
                <a:tableStyleId>{72833802-FEF1-4C79-8D5D-14CF1EAF98D9}</a:tableStyleId>
              </a:tblPr>
              <a:tblGrid>
                <a:gridCol w="532872">
                  <a:extLst>
                    <a:ext uri="{9D8B030D-6E8A-4147-A177-3AD203B41FA5}">
                      <a16:colId xmlns:a16="http://schemas.microsoft.com/office/drawing/2014/main" val="3436780004"/>
                    </a:ext>
                  </a:extLst>
                </a:gridCol>
                <a:gridCol w="2337775">
                  <a:extLst>
                    <a:ext uri="{9D8B030D-6E8A-4147-A177-3AD203B41FA5}">
                      <a16:colId xmlns:a16="http://schemas.microsoft.com/office/drawing/2014/main" val="3107084423"/>
                    </a:ext>
                  </a:extLst>
                </a:gridCol>
                <a:gridCol w="1264104">
                  <a:extLst>
                    <a:ext uri="{9D8B030D-6E8A-4147-A177-3AD203B41FA5}">
                      <a16:colId xmlns:a16="http://schemas.microsoft.com/office/drawing/2014/main" val="2894783011"/>
                    </a:ext>
                  </a:extLst>
                </a:gridCol>
              </a:tblGrid>
              <a:tr h="414000">
                <a:tc gridSpan="3">
                  <a:txBody>
                    <a:bodyPr/>
                    <a:lstStyle/>
                    <a:p>
                      <a:pPr algn="r"/>
                      <a:r>
                        <a:rPr lang="fi-FI" sz="1500" b="0" i="0" noProof="0" dirty="0">
                          <a:solidFill>
                            <a:schemeClr val="bg1"/>
                          </a:solidFill>
                          <a:latin typeface="Neue Haas Unica W1G Medium" panose="020B0504030206020203" pitchFamily="34" charset="0"/>
                        </a:rPr>
                        <a:t>   uusia seuraajia</a:t>
                      </a:r>
                      <a:endParaRPr lang="fi-FI" sz="1500" b="0" noProof="0" dirty="0">
                        <a:solidFill>
                          <a:schemeClr val="bg1"/>
                        </a:solidFill>
                        <a:latin typeface="Neue Haas Unica W1G" panose="020B0504030206020203" pitchFamily="34" charset="0"/>
                      </a:endParaRPr>
                    </a:p>
                  </a:txBody>
                  <a:tcPr marL="0" marR="7200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Tee Itse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+ 1 271</a:t>
                      </a:r>
                    </a:p>
                  </a:txBody>
                  <a:tcPr marL="9525" marR="81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12.</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Kodin Pellervo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+ 1 240</a:t>
                      </a:r>
                    </a:p>
                  </a:txBody>
                  <a:tcPr marL="9525" marR="81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13.</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+ 1 203</a:t>
                      </a:r>
                    </a:p>
                  </a:txBody>
                  <a:tcPr marL="9525" marR="81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14.</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Pirkka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+ 1 100</a:t>
                      </a:r>
                    </a:p>
                  </a:txBody>
                  <a:tcPr marL="9525" marR="81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15.</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+ 1 084</a:t>
                      </a:r>
                    </a:p>
                  </a:txBody>
                  <a:tcPr marL="9525" marR="81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16.</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+ 1 053</a:t>
                      </a:r>
                    </a:p>
                  </a:txBody>
                  <a:tcPr marL="9525" marR="81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17.</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+ 1 047</a:t>
                      </a:r>
                    </a:p>
                  </a:txBody>
                  <a:tcPr marL="9525" marR="81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18.</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Meidän Mökki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+ 1 030</a:t>
                      </a:r>
                    </a:p>
                  </a:txBody>
                  <a:tcPr marL="9525" marR="81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19.</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Tieteen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+ 1 026</a:t>
                      </a:r>
                    </a:p>
                  </a:txBody>
                  <a:tcPr marL="9525" marR="81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20.</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+ 999</a:t>
                      </a:r>
                    </a:p>
                  </a:txBody>
                  <a:tcPr marL="9525" marR="81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
        <p:nvSpPr>
          <p:cNvPr id="33" name="TextBox 32">
            <a:extLst>
              <a:ext uri="{FF2B5EF4-FFF2-40B4-BE49-F238E27FC236}">
                <a16:creationId xmlns:a16="http://schemas.microsoft.com/office/drawing/2014/main" id="{F5B24F3D-B5B1-A749-8400-B6B0C1FB02AB}"/>
              </a:ext>
            </a:extLst>
          </p:cNvPr>
          <p:cNvSpPr txBox="1"/>
          <p:nvPr/>
        </p:nvSpPr>
        <p:spPr>
          <a:xfrm>
            <a:off x="3147444" y="6266001"/>
            <a:ext cx="5897112" cy="400110"/>
          </a:xfrm>
          <a:prstGeom prst="rect">
            <a:avLst/>
          </a:prstGeom>
          <a:noFill/>
        </p:spPr>
        <p:txBody>
          <a:bodyPr wrap="square" rtlCol="0">
            <a:spAutoFit/>
          </a:bodyPr>
          <a:lstStyle/>
          <a:p>
            <a:pPr algn="ctr"/>
            <a:r>
              <a:rPr lang="fi-FI" sz="1000" dirty="0">
                <a:solidFill>
                  <a:schemeClr val="accent1"/>
                </a:solidFill>
                <a:latin typeface="Neue Haas Unica W1G" panose="020B0504030206020203" pitchFamily="34" charset="0"/>
              </a:rPr>
              <a:t>Kaikkien seurattujen medioiden seuraajat ja tilaajat Facebookissa, Instagramissa, X:ssä, YouTubessa, </a:t>
            </a:r>
            <a:r>
              <a:rPr lang="fi-FI" sz="1000" dirty="0" err="1">
                <a:solidFill>
                  <a:schemeClr val="accent1"/>
                </a:solidFill>
                <a:latin typeface="Neue Haas Unica W1G" panose="020B0504030206020203" pitchFamily="34" charset="0"/>
              </a:rPr>
              <a:t>TikTokissa</a:t>
            </a:r>
            <a:r>
              <a:rPr lang="fi-FI" sz="1000" dirty="0">
                <a:solidFill>
                  <a:schemeClr val="accent1"/>
                </a:solidFill>
                <a:latin typeface="Neue Haas Unica W1G" panose="020B0504030206020203" pitchFamily="34" charset="0"/>
              </a:rPr>
              <a:t>, </a:t>
            </a:r>
            <a:r>
              <a:rPr lang="fi-FI" sz="1000" dirty="0" err="1">
                <a:solidFill>
                  <a:schemeClr val="accent1"/>
                </a:solidFill>
                <a:latin typeface="Neue Haas Unica W1G" panose="020B0504030206020203" pitchFamily="34" charset="0"/>
              </a:rPr>
              <a:t>Threadissa</a:t>
            </a:r>
            <a:r>
              <a:rPr lang="fi-FI" sz="1000" dirty="0">
                <a:solidFill>
                  <a:schemeClr val="accent1"/>
                </a:solidFill>
                <a:latin typeface="Neue Haas Unica W1G" panose="020B0504030206020203" pitchFamily="34" charset="0"/>
              </a:rPr>
              <a:t> ja </a:t>
            </a:r>
            <a:r>
              <a:rPr lang="fi-FI" sz="1000" dirty="0" err="1">
                <a:solidFill>
                  <a:schemeClr val="accent1"/>
                </a:solidFill>
                <a:latin typeface="Neue Haas Unica W1G" panose="020B0504030206020203" pitchFamily="34" charset="0"/>
              </a:rPr>
              <a:t>LinkedInissa</a:t>
            </a:r>
            <a:r>
              <a:rPr lang="fi-FI" sz="1000" dirty="0">
                <a:solidFill>
                  <a:schemeClr val="accent1"/>
                </a:solidFill>
                <a:latin typeface="Neue Haas Unica W1G" panose="020B0504030206020203" pitchFamily="34" charset="0"/>
              </a:rPr>
              <a:t>. Päällekkäisyyksiä ei ole huomioitu.</a:t>
            </a:r>
          </a:p>
        </p:txBody>
      </p:sp>
    </p:spTree>
    <p:extLst>
      <p:ext uri="{BB962C8B-B14F-4D97-AF65-F5344CB8AC3E}">
        <p14:creationId xmlns:p14="http://schemas.microsoft.com/office/powerpoint/2010/main" val="1633571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Facebookissa</a:t>
            </a:r>
            <a:r>
              <a:rPr lang="fi-FI" sz="3000" dirty="0">
                <a:solidFill>
                  <a:schemeClr val="accent1"/>
                </a:solidFill>
              </a:rPr>
              <a:t> TOP 10 / tammikuu 2026</a:t>
            </a:r>
          </a:p>
        </p:txBody>
      </p:sp>
      <p:sp>
        <p:nvSpPr>
          <p:cNvPr id="2" name="Content Placeholder 3">
            <a:extLst>
              <a:ext uri="{FF2B5EF4-FFF2-40B4-BE49-F238E27FC236}">
                <a16:creationId xmlns:a16="http://schemas.microsoft.com/office/drawing/2014/main" id="{B00DFDAA-9A6D-0204-259F-2EEACE6D8F85}"/>
              </a:ext>
            </a:extLst>
          </p:cNvPr>
          <p:cNvSpPr txBox="1">
            <a:spLocks/>
          </p:cNvSpPr>
          <p:nvPr/>
        </p:nvSpPr>
        <p:spPr>
          <a:xfrm>
            <a:off x="8915400" y="2677700"/>
            <a:ext cx="2920999" cy="3386097"/>
          </a:xfrm>
          <a:prstGeom prst="rect">
            <a:avLst/>
          </a:prstGeom>
          <a:ln>
            <a:solidFill>
              <a:schemeClr val="tx1"/>
            </a:solidFill>
            <a:prstDash val="sysDot"/>
          </a:ln>
        </p:spPr>
        <p:txBody>
          <a:bodyPr vert="horz" lIns="108000" tIns="108000" rIns="108000" bIns="10800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fontAlgn="b">
              <a:buNone/>
            </a:pPr>
            <a:r>
              <a:rPr lang="fi-FI" sz="1400" b="1" noProof="0" dirty="0" err="1">
                <a:latin typeface="Neue Haas Unica Pro" panose="020B0504030206020203" pitchFamily="34" charset="77"/>
              </a:rPr>
              <a:t>Huom</a:t>
            </a:r>
            <a:r>
              <a:rPr lang="fi-FI" sz="1400" b="1" noProof="0" dirty="0">
                <a:latin typeface="Neue Haas Unica Pro" panose="020B0504030206020203" pitchFamily="34" charset="77"/>
              </a:rPr>
              <a:t>! </a:t>
            </a:r>
          </a:p>
          <a:p>
            <a:pPr fontAlgn="b"/>
            <a:r>
              <a:rPr lang="fi-FI" sz="1200" noProof="0" dirty="0"/>
              <a:t>Facebook näyttää seuraajien tarkan määrän vain, jos heitä on alle tuhat. </a:t>
            </a:r>
          </a:p>
          <a:p>
            <a:pPr fontAlgn="b"/>
            <a:r>
              <a:rPr lang="fi-FI" sz="1200" noProof="0" dirty="0"/>
              <a:t>Jos </a:t>
            </a:r>
            <a:r>
              <a:rPr lang="fi-FI" sz="1200" dirty="0"/>
              <a:t>seuraajia </a:t>
            </a:r>
            <a:r>
              <a:rPr lang="fi-FI" sz="1200" noProof="0" dirty="0"/>
              <a:t>on 1 000–10 000, määrä pyöristetään sadan tarkkuudella.</a:t>
            </a:r>
          </a:p>
          <a:p>
            <a:pPr fontAlgn="b"/>
            <a:r>
              <a:rPr lang="fi-FI" sz="1200" noProof="0" dirty="0"/>
              <a:t> Jos </a:t>
            </a:r>
            <a:r>
              <a:rPr lang="fi-FI" sz="1200" dirty="0"/>
              <a:t>seuraajia </a:t>
            </a:r>
            <a:r>
              <a:rPr lang="fi-FI" sz="1200" noProof="0" dirty="0"/>
              <a:t>on yli 10 000, määrä pyöristetään tuhannen tarkkuudella. </a:t>
            </a:r>
          </a:p>
          <a:p>
            <a:pPr marL="0" indent="0" fontAlgn="b">
              <a:buNone/>
            </a:pPr>
            <a:r>
              <a:rPr lang="fi-FI" sz="1200" noProof="0" dirty="0"/>
              <a:t>Tästä syystä someseurannassa muutokset ovat usein tasan sata tai tasan tuhat.</a:t>
            </a:r>
          </a:p>
        </p:txBody>
      </p:sp>
      <p:graphicFrame>
        <p:nvGraphicFramePr>
          <p:cNvPr id="3" name="Table 7">
            <a:extLst>
              <a:ext uri="{FF2B5EF4-FFF2-40B4-BE49-F238E27FC236}">
                <a16:creationId xmlns:a16="http://schemas.microsoft.com/office/drawing/2014/main" id="{FECF55C5-9FE7-F351-5441-EA453B32AE5A}"/>
              </a:ext>
            </a:extLst>
          </p:cNvPr>
          <p:cNvGraphicFramePr>
            <a:graphicFrameLocks/>
          </p:cNvGraphicFramePr>
          <p:nvPr>
            <p:extLst>
              <p:ext uri="{D42A27DB-BD31-4B8C-83A1-F6EECF244321}">
                <p14:modId xmlns:p14="http://schemas.microsoft.com/office/powerpoint/2010/main" val="415340886"/>
              </p:ext>
            </p:extLst>
          </p:nvPr>
        </p:nvGraphicFramePr>
        <p:xfrm>
          <a:off x="3194541" y="1410788"/>
          <a:ext cx="4830788" cy="3680941"/>
        </p:xfrm>
        <a:graphic>
          <a:graphicData uri="http://schemas.openxmlformats.org/drawingml/2006/table">
            <a:tbl>
              <a:tblPr firstRow="1" bandRow="1">
                <a:tableStyleId>{72833802-FEF1-4C79-8D5D-14CF1EAF98D9}</a:tableStyleId>
              </a:tblPr>
              <a:tblGrid>
                <a:gridCol w="720000">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40941">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2400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 – 15.</a:t>
                      </a:r>
                    </a:p>
                  </a:txBody>
                  <a:tcPr marL="84700" marR="12700" marT="72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pPr>
                      <a:r>
                        <a:rPr lang="fi-FI" sz="1500" b="0" i="0" u="none" strike="noStrike" dirty="0">
                          <a:solidFill>
                            <a:srgbClr val="0E2649"/>
                          </a:solidFill>
                          <a:effectLst/>
                          <a:latin typeface="Neue Haas Unica W1G" panose="020B0504030206020203" pitchFamily="34" charset="0"/>
                        </a:rPr>
                        <a:t>Anna, Avotakka, Kotiliesi, Kotivinkki, Kotona, Maku, Me Naiset, Meidän Mökki, Suomen Kuvalehti, Tekniikan Maailma, Tieteen Kuvalehti, Unelmien </a:t>
                      </a:r>
                      <a:r>
                        <a:rPr lang="fi-FI" sz="1500" b="0" i="0" u="none" strike="noStrike" dirty="0" err="1">
                          <a:solidFill>
                            <a:srgbClr val="0E2649"/>
                          </a:solidFill>
                          <a:effectLst/>
                          <a:latin typeface="Neue Haas Unica W1G" panose="020B0504030206020203" pitchFamily="34" charset="0"/>
                        </a:rPr>
                        <a:t>Talo&amp;Koti</a:t>
                      </a:r>
                      <a:r>
                        <a:rPr lang="fi-FI" sz="1500" b="0" i="0" u="none" strike="noStrike" dirty="0">
                          <a:solidFill>
                            <a:srgbClr val="0E2649"/>
                          </a:solidFill>
                          <a:effectLst/>
                          <a:latin typeface="Neue Haas Unica W1G" panose="020B0504030206020203" pitchFamily="34" charset="0"/>
                        </a:rPr>
                        <a:t>, Vauhdin Maailma, Viherpiha, Yhteishyvä</a:t>
                      </a:r>
                    </a:p>
                  </a:txBody>
                  <a:tcPr marL="9525" marR="9525" marT="9525"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+ 1 000</a:t>
                      </a:r>
                    </a:p>
                  </a:txBody>
                  <a:tcPr marL="9525" marR="9525" marT="72000" marB="0">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365880368"/>
                  </a:ext>
                </a:extLst>
              </a:tr>
            </a:tbl>
          </a:graphicData>
        </a:graphic>
      </p:graphicFrame>
    </p:spTree>
    <p:extLst>
      <p:ext uri="{BB962C8B-B14F-4D97-AF65-F5344CB8AC3E}">
        <p14:creationId xmlns:p14="http://schemas.microsoft.com/office/powerpoint/2010/main" val="1021747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Instagramissa</a:t>
            </a:r>
            <a:r>
              <a:rPr lang="fi-FI" sz="3000" dirty="0">
                <a:solidFill>
                  <a:schemeClr val="accent1"/>
                </a:solidFill>
              </a:rPr>
              <a:t> TOP 10 / tammikuu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3198525340"/>
              </p:ext>
            </p:extLst>
          </p:nvPr>
        </p:nvGraphicFramePr>
        <p:xfrm>
          <a:off x="3703434" y="1410788"/>
          <a:ext cx="4785132" cy="4532814"/>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2074">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fi-FI" sz="1500" b="0" noProof="0" dirty="0">
                          <a:solidFill>
                            <a:schemeClr val="bg1"/>
                          </a:solidFill>
                          <a:latin typeface="Neue Haas Unica W1G" panose="020B0504030206020203" pitchFamily="34" charset="0"/>
                        </a:rPr>
                        <a:t>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+ 2 984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TAUKO 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+ 838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+ 789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2074">
                <a:tc>
                  <a:txBody>
                    <a:bodyPr/>
                    <a:lstStyle/>
                    <a:p>
                      <a:pPr algn="ctr" fontAlgn="b"/>
                      <a:r>
                        <a:rPr lang="fi-FI" sz="1500" u="none" strike="noStrike" kern="1200" noProof="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+ 469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+ 430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Lapsen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+ 250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Koneviesti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+ 239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+ 228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+ 207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Taide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+ 189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238849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X:ssä</a:t>
            </a:r>
            <a:r>
              <a:rPr lang="fi-FI" sz="3000" dirty="0">
                <a:solidFill>
                  <a:schemeClr val="accent1"/>
                </a:solidFill>
              </a:rPr>
              <a:t> TOP 10 / tammikuu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2619395361"/>
              </p:ext>
            </p:extLst>
          </p:nvPr>
        </p:nvGraphicFramePr>
        <p:xfrm>
          <a:off x="3703434" y="1410787"/>
          <a:ext cx="4785132" cy="329400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40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7200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+ 67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Arvopaperi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12347355"/>
                  </a:ext>
                </a:extLst>
              </a:tr>
              <a:tr h="108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 – 8.</a:t>
                      </a:r>
                    </a:p>
                  </a:txBody>
                  <a:tcPr marL="12700" marR="12700" marT="108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buNone/>
                      </a:pPr>
                      <a:r>
                        <a:rPr lang="fi-FI" sz="1500" b="0" i="0" u="none" strike="noStrike" dirty="0">
                          <a:solidFill>
                            <a:srgbClr val="002649"/>
                          </a:solidFill>
                          <a:effectLst/>
                          <a:latin typeface="Neue Haas Unica W1G" panose="020B0504030206020203" pitchFamily="34" charset="0"/>
                        </a:rPr>
                        <a:t>Demokraatti, Kotimaa, </a:t>
                      </a:r>
                      <a:r>
                        <a:rPr lang="fi-FI" sz="1500" b="0" i="0" u="none" strike="noStrike" dirty="0" err="1">
                          <a:solidFill>
                            <a:srgbClr val="002649"/>
                          </a:solidFill>
                          <a:effectLst/>
                          <a:latin typeface="Neue Haas Unica W1G" panose="020B0504030206020203" pitchFamily="34" charset="0"/>
                        </a:rPr>
                        <a:t>Metsätrans</a:t>
                      </a:r>
                      <a:r>
                        <a:rPr lang="fi-FI" sz="1500" b="0" i="0" u="none" strike="noStrike" dirty="0">
                          <a:solidFill>
                            <a:srgbClr val="002649"/>
                          </a:solidFill>
                          <a:effectLst/>
                          <a:latin typeface="Neue Haas Unica W1G" panose="020B0504030206020203" pitchFamily="34" charset="0"/>
                        </a:rPr>
                        <a:t>, Suomen Kiinteistölehti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a:t>
                      </a:r>
                    </a:p>
                  </a:txBody>
                  <a:tcPr marL="9525" marR="9525" marT="108000" marB="0">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43938060"/>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Siivet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589584892"/>
                  </a:ext>
                </a:extLst>
              </a:tr>
            </a:tbl>
          </a:graphicData>
        </a:graphic>
      </p:graphicFrame>
    </p:spTree>
    <p:extLst>
      <p:ext uri="{BB962C8B-B14F-4D97-AF65-F5344CB8AC3E}">
        <p14:creationId xmlns:p14="http://schemas.microsoft.com/office/powerpoint/2010/main" val="479573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400D5-C794-804F-693C-27658A7DFD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D1476F-E93C-A043-1D96-C340236F880A}"/>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YouTubessa</a:t>
            </a:r>
            <a:r>
              <a:rPr lang="fi-FI" sz="3000" dirty="0">
                <a:solidFill>
                  <a:schemeClr val="accent1"/>
                </a:solidFill>
              </a:rPr>
              <a:t> TOP 10 / tammikuu 2026</a:t>
            </a:r>
          </a:p>
        </p:txBody>
      </p:sp>
      <p:graphicFrame>
        <p:nvGraphicFramePr>
          <p:cNvPr id="7" name="Table 7">
            <a:extLst>
              <a:ext uri="{FF2B5EF4-FFF2-40B4-BE49-F238E27FC236}">
                <a16:creationId xmlns:a16="http://schemas.microsoft.com/office/drawing/2014/main" id="{50AE5A8D-3D64-92F0-A96F-D33B50BD28D6}"/>
              </a:ext>
            </a:extLst>
          </p:cNvPr>
          <p:cNvGraphicFramePr>
            <a:graphicFrameLocks noGrp="1"/>
          </p:cNvGraphicFramePr>
          <p:nvPr>
            <p:ph idx="10"/>
            <p:extLst>
              <p:ext uri="{D42A27DB-BD31-4B8C-83A1-F6EECF244321}">
                <p14:modId xmlns:p14="http://schemas.microsoft.com/office/powerpoint/2010/main" val="1122228565"/>
              </p:ext>
            </p:extLst>
          </p:nvPr>
        </p:nvGraphicFramePr>
        <p:xfrm>
          <a:off x="3703434" y="1410786"/>
          <a:ext cx="4785132" cy="3654000"/>
        </p:xfrm>
        <a:graphic>
          <a:graphicData uri="http://schemas.openxmlformats.org/drawingml/2006/table">
            <a:tbl>
              <a:tblPr firstRow="1" bandRow="1">
                <a:tableStyleId>{72833802-FEF1-4C79-8D5D-14CF1EAF98D9}</a:tableStyleId>
              </a:tblPr>
              <a:tblGrid>
                <a:gridCol w="790189">
                  <a:extLst>
                    <a:ext uri="{9D8B030D-6E8A-4147-A177-3AD203B41FA5}">
                      <a16:colId xmlns:a16="http://schemas.microsoft.com/office/drawing/2014/main" val="3436780004"/>
                    </a:ext>
                  </a:extLst>
                </a:gridCol>
                <a:gridCol w="2129246">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40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7200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6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1.</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+ 300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6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2.</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+ 120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72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3. – 4.</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108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buNone/>
                      </a:pPr>
                      <a:r>
                        <a:rPr lang="fi-FI" sz="1500" b="0" i="0" u="none" strike="noStrike" dirty="0">
                          <a:solidFill>
                            <a:srgbClr val="002649"/>
                          </a:solidFill>
                          <a:effectLst/>
                          <a:latin typeface="Neue Haas Unica W1G" panose="020B0504030206020203" pitchFamily="34" charset="0"/>
                        </a:rPr>
                        <a:t>Siivet, 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+ 100</a:t>
                      </a:r>
                    </a:p>
                  </a:txBody>
                  <a:tcPr marL="9525" marR="9525" marT="108000" marB="0">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6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5.</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buNone/>
                      </a:pPr>
                      <a:r>
                        <a:rPr lang="fi-FI" sz="1500" b="0" i="0" u="none" strike="noStrike" dirty="0">
                          <a:solidFill>
                            <a:srgbClr val="00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+ 90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72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6. - 8.</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108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buNone/>
                      </a:pPr>
                      <a:r>
                        <a:rPr lang="fi-FI" sz="1500" b="0" i="0" u="none" strike="noStrike" dirty="0" err="1">
                          <a:solidFill>
                            <a:srgbClr val="002649"/>
                          </a:solidFill>
                          <a:effectLst/>
                          <a:latin typeface="Neue Haas Unica W1G" panose="020B0504030206020203" pitchFamily="34" charset="0"/>
                        </a:rPr>
                        <a:t>Caravan</a:t>
                      </a:r>
                      <a:r>
                        <a:rPr lang="fi-FI" sz="1500" b="0" i="0" u="none" strike="noStrike" dirty="0">
                          <a:solidFill>
                            <a:srgbClr val="002649"/>
                          </a:solidFill>
                          <a:effectLst/>
                          <a:latin typeface="Neue Haas Unica W1G" panose="020B0504030206020203" pitchFamily="34" charset="0"/>
                        </a:rPr>
                        <a:t>, Metsälehti, Moottori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+ 50</a:t>
                      </a:r>
                    </a:p>
                  </a:txBody>
                  <a:tcPr marL="9525" marR="9525" marT="108000" marB="0">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44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72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9. – 10.</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108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buNone/>
                      </a:pPr>
                      <a:r>
                        <a:rPr lang="fi-FI" sz="1500" b="0" i="0" u="none" strike="noStrike" dirty="0">
                          <a:solidFill>
                            <a:srgbClr val="002649"/>
                          </a:solidFill>
                          <a:effectLst/>
                          <a:latin typeface="Neue Haas Unica W1G" panose="020B0504030206020203" pitchFamily="34" charset="0"/>
                        </a:rPr>
                        <a:t>Metsänomistajan Aarre, 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+ 30</a:t>
                      </a:r>
                    </a:p>
                  </a:txBody>
                  <a:tcPr marL="9525" marR="9525" marT="108000" marB="0">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44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554769853"/>
                  </a:ext>
                </a:extLst>
              </a:tr>
            </a:tbl>
          </a:graphicData>
        </a:graphic>
      </p:graphicFrame>
    </p:spTree>
    <p:extLst>
      <p:ext uri="{BB962C8B-B14F-4D97-AF65-F5344CB8AC3E}">
        <p14:creationId xmlns:p14="http://schemas.microsoft.com/office/powerpoint/2010/main" val="666210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D536C-B677-5A41-A83A-8A09958132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538FB6-19C9-13C3-5BA2-D10B2AF3FA45}"/>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err="1">
                <a:solidFill>
                  <a:schemeClr val="accent1"/>
                </a:solidFill>
              </a:rPr>
              <a:t>Tiktokissa</a:t>
            </a:r>
            <a:r>
              <a:rPr lang="fi-FI" sz="3000" dirty="0">
                <a:solidFill>
                  <a:schemeClr val="accent1"/>
                </a:solidFill>
              </a:rPr>
              <a:t> TOP 10 / tammikuu 2026</a:t>
            </a:r>
          </a:p>
        </p:txBody>
      </p:sp>
      <p:graphicFrame>
        <p:nvGraphicFramePr>
          <p:cNvPr id="5" name="Table 7">
            <a:extLst>
              <a:ext uri="{FF2B5EF4-FFF2-40B4-BE49-F238E27FC236}">
                <a16:creationId xmlns:a16="http://schemas.microsoft.com/office/drawing/2014/main" id="{CE84ADD7-4C48-9752-7B58-347F588CE8BA}"/>
              </a:ext>
            </a:extLst>
          </p:cNvPr>
          <p:cNvGraphicFramePr>
            <a:graphicFrameLocks noGrp="1"/>
          </p:cNvGraphicFramePr>
          <p:nvPr>
            <p:ph idx="10"/>
            <p:extLst>
              <p:ext uri="{D42A27DB-BD31-4B8C-83A1-F6EECF244321}">
                <p14:modId xmlns:p14="http://schemas.microsoft.com/office/powerpoint/2010/main" val="736453348"/>
              </p:ext>
            </p:extLst>
          </p:nvPr>
        </p:nvGraphicFramePr>
        <p:xfrm>
          <a:off x="3703434" y="1410787"/>
          <a:ext cx="4785132" cy="4117599"/>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40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1511">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Pirkka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+ 1 100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1511">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+ 800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1511">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+ 500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309111033"/>
                  </a:ext>
                </a:extLst>
              </a:tr>
              <a:tr h="411511">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1511">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+ 125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1511">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Eeva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1511">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1511">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1511">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 – 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GTi-Magazine, 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756400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9246E-22B9-C260-A98F-CE2AADD2E7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19B860-7AC6-6395-420F-61F10E573561}"/>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err="1">
                <a:solidFill>
                  <a:schemeClr val="accent1"/>
                </a:solidFill>
              </a:rPr>
              <a:t>Threadsissa</a:t>
            </a:r>
            <a:r>
              <a:rPr lang="fi-FI" sz="3000" dirty="0">
                <a:solidFill>
                  <a:schemeClr val="accent1"/>
                </a:solidFill>
              </a:rPr>
              <a:t>  TOP 5 / tammikuu 2026</a:t>
            </a:r>
          </a:p>
        </p:txBody>
      </p:sp>
      <p:graphicFrame>
        <p:nvGraphicFramePr>
          <p:cNvPr id="2" name="Table 7">
            <a:extLst>
              <a:ext uri="{FF2B5EF4-FFF2-40B4-BE49-F238E27FC236}">
                <a16:creationId xmlns:a16="http://schemas.microsoft.com/office/drawing/2014/main" id="{F6F23E41-34DE-286E-A553-2AA3A92E08D1}"/>
              </a:ext>
            </a:extLst>
          </p:cNvPr>
          <p:cNvGraphicFramePr>
            <a:graphicFrameLocks/>
          </p:cNvGraphicFramePr>
          <p:nvPr>
            <p:extLst>
              <p:ext uri="{D42A27DB-BD31-4B8C-83A1-F6EECF244321}">
                <p14:modId xmlns:p14="http://schemas.microsoft.com/office/powerpoint/2010/main" val="2716834934"/>
              </p:ext>
            </p:extLst>
          </p:nvPr>
        </p:nvGraphicFramePr>
        <p:xfrm>
          <a:off x="3747090" y="1410788"/>
          <a:ext cx="4785132" cy="2464074"/>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2074">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+ 293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+ 148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+ 65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+ 59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Voi hyvin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+ 42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464780825"/>
                  </a:ext>
                </a:extLst>
              </a:tr>
            </a:tbl>
          </a:graphicData>
        </a:graphic>
      </p:graphicFrame>
    </p:spTree>
    <p:extLst>
      <p:ext uri="{BB962C8B-B14F-4D97-AF65-F5344CB8AC3E}">
        <p14:creationId xmlns:p14="http://schemas.microsoft.com/office/powerpoint/2010/main" val="3252666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normAutofit/>
          </a:bodyPr>
          <a:lstStyle/>
          <a:p>
            <a:r>
              <a:rPr lang="fi-FI" sz="3200" dirty="0"/>
              <a:t>Aikakausmedioiden someyleisö / tammikuu 2026</a:t>
            </a:r>
            <a:endParaRPr lang="en-FI" sz="3200"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165588" y="765481"/>
            <a:ext cx="3623640" cy="5068664"/>
          </a:xfrm>
        </p:spPr>
        <p:txBody>
          <a:bodyPr anchor="ctr">
            <a:noAutofit/>
          </a:bodyPr>
          <a:lstStyle/>
          <a:p>
            <a:r>
              <a:rPr lang="fi-FI" sz="2000" b="1" dirty="0">
                <a:solidFill>
                  <a:schemeClr val="bg2"/>
                </a:solidFill>
                <a:latin typeface="Neue Haas Unica W1G" panose="020B0504030206020203" pitchFamily="34" charset="0"/>
              </a:rPr>
              <a:t>Muutokset osuuksissa edellisvuoden vastaavaan ajankohtaan verrattuna (prosenttiyksikköä)</a:t>
            </a:r>
          </a:p>
          <a:p>
            <a:pPr>
              <a:lnSpc>
                <a:spcPct val="100000"/>
              </a:lnSpc>
            </a:pPr>
            <a:r>
              <a:rPr lang="fi-FI" sz="500" dirty="0">
                <a:solidFill>
                  <a:schemeClr val="bg2"/>
                </a:solidFill>
              </a:rPr>
              <a:t> </a:t>
            </a:r>
            <a:br>
              <a:rPr lang="fi-FI" sz="2000" dirty="0">
                <a:solidFill>
                  <a:schemeClr val="bg2"/>
                </a:solidFill>
              </a:rPr>
            </a:br>
            <a:r>
              <a:rPr lang="fi-FI" sz="1800" dirty="0">
                <a:solidFill>
                  <a:schemeClr val="bg2"/>
                </a:solidFill>
                <a:latin typeface="Neue Haas Unica W1G" panose="020B0504030206020203" pitchFamily="34" charset="0"/>
              </a:rPr>
              <a:t>Facebook 	+ 0,9</a:t>
            </a:r>
          </a:p>
          <a:p>
            <a:pPr>
              <a:lnSpc>
                <a:spcPct val="100000"/>
              </a:lnSpc>
            </a:pPr>
            <a:r>
              <a:rPr lang="fi-FI" sz="1800" dirty="0">
                <a:solidFill>
                  <a:schemeClr val="bg2"/>
                </a:solidFill>
                <a:latin typeface="Neue Haas Unica W1G" panose="020B0504030206020203" pitchFamily="34" charset="0"/>
              </a:rPr>
              <a:t>Instagram	+ 0,0</a:t>
            </a:r>
          </a:p>
          <a:p>
            <a:pPr>
              <a:lnSpc>
                <a:spcPct val="100000"/>
              </a:lnSpc>
            </a:pPr>
            <a:r>
              <a:rPr lang="fi-FI" sz="1800" dirty="0">
                <a:solidFill>
                  <a:schemeClr val="bg2"/>
                </a:solidFill>
                <a:latin typeface="Neue Haas Unica W1G" panose="020B0504030206020203" pitchFamily="34" charset="0"/>
              </a:rPr>
              <a:t>X 		– 1,9</a:t>
            </a:r>
          </a:p>
          <a:p>
            <a:pPr>
              <a:lnSpc>
                <a:spcPct val="100000"/>
              </a:lnSpc>
            </a:pPr>
            <a:r>
              <a:rPr lang="fi-FI" sz="1800" dirty="0">
                <a:solidFill>
                  <a:schemeClr val="bg2"/>
                </a:solidFill>
                <a:latin typeface="Neue Haas Unica W1G" panose="020B0504030206020203" pitchFamily="34" charset="0"/>
              </a:rPr>
              <a:t>YouTube 	+ 0,0</a:t>
            </a:r>
          </a:p>
          <a:p>
            <a:pPr>
              <a:lnSpc>
                <a:spcPct val="100000"/>
              </a:lnSpc>
            </a:pPr>
            <a:r>
              <a:rPr lang="fi-FI" sz="1800" dirty="0">
                <a:solidFill>
                  <a:schemeClr val="bg2"/>
                </a:solidFill>
                <a:latin typeface="Neue Haas Unica W1G" panose="020B0504030206020203" pitchFamily="34" charset="0"/>
              </a:rPr>
              <a:t>TikTok 		+ 0,5</a:t>
            </a:r>
          </a:p>
          <a:p>
            <a:pPr>
              <a:lnSpc>
                <a:spcPct val="100000"/>
              </a:lnSpc>
            </a:pPr>
            <a:r>
              <a:rPr lang="fi-FI" sz="1800" dirty="0">
                <a:solidFill>
                  <a:schemeClr val="bg2"/>
                </a:solidFill>
                <a:latin typeface="Neue Haas Unica W1G" panose="020B0504030206020203" pitchFamily="34" charset="0"/>
              </a:rPr>
              <a:t>LinkedIn 		+ 0,3</a:t>
            </a:r>
          </a:p>
          <a:p>
            <a:pPr>
              <a:lnSpc>
                <a:spcPct val="100000"/>
              </a:lnSpc>
            </a:pPr>
            <a:r>
              <a:rPr lang="fi-FI" sz="1800" dirty="0" err="1">
                <a:solidFill>
                  <a:schemeClr val="bg2"/>
                </a:solidFill>
                <a:latin typeface="Neue Haas Unica W1G" panose="020B0504030206020203" pitchFamily="34" charset="0"/>
              </a:rPr>
              <a:t>Threads</a:t>
            </a:r>
            <a:r>
              <a:rPr lang="fi-FI" sz="1800" dirty="0">
                <a:solidFill>
                  <a:schemeClr val="bg2"/>
                </a:solidFill>
                <a:latin typeface="Neue Haas Unica W1G" panose="020B0504030206020203" pitchFamily="34" charset="0"/>
              </a:rPr>
              <a:t> 		+ 0,1</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3078556304"/>
              </p:ext>
            </p:extLst>
          </p:nvPr>
        </p:nvGraphicFramePr>
        <p:xfrm>
          <a:off x="-342900" y="2067954"/>
          <a:ext cx="7599405" cy="418707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4">
            <a:extLst>
              <a:ext uri="{FF2B5EF4-FFF2-40B4-BE49-F238E27FC236}">
                <a16:creationId xmlns:a16="http://schemas.microsoft.com/office/drawing/2014/main" id="{5ABA7BFB-2EA2-514C-B721-5A905213B22E}"/>
              </a:ext>
            </a:extLst>
          </p:cNvPr>
          <p:cNvSpPr txBox="1">
            <a:spLocks/>
          </p:cNvSpPr>
          <p:nvPr/>
        </p:nvSpPr>
        <p:spPr>
          <a:xfrm>
            <a:off x="590843" y="1413805"/>
            <a:ext cx="6316394" cy="61194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i-FI" sz="1200" dirty="0">
                <a:solidFill>
                  <a:schemeClr val="accent1"/>
                </a:solidFill>
              </a:rPr>
              <a:t>Kaikkien seurattujen medioiden seuraajat ja tilaajat Facebookissa, Instagramissa, X:ssä, YouTubessa, </a:t>
            </a:r>
            <a:r>
              <a:rPr lang="fi-FI" sz="1200" dirty="0" err="1">
                <a:solidFill>
                  <a:schemeClr val="accent1"/>
                </a:solidFill>
              </a:rPr>
              <a:t>TikTokissa</a:t>
            </a:r>
            <a:r>
              <a:rPr lang="fi-FI" sz="1200" dirty="0">
                <a:solidFill>
                  <a:schemeClr val="accent1"/>
                </a:solidFill>
              </a:rPr>
              <a:t>, </a:t>
            </a:r>
            <a:r>
              <a:rPr lang="fi-FI" sz="1200" dirty="0" err="1">
                <a:solidFill>
                  <a:schemeClr val="accent1"/>
                </a:solidFill>
              </a:rPr>
              <a:t>Threadissa</a:t>
            </a:r>
            <a:r>
              <a:rPr lang="fi-FI" sz="1200" dirty="0">
                <a:solidFill>
                  <a:schemeClr val="accent1"/>
                </a:solidFill>
              </a:rPr>
              <a:t> ja </a:t>
            </a:r>
            <a:r>
              <a:rPr lang="fi-FI" sz="1200" dirty="0" err="1">
                <a:solidFill>
                  <a:schemeClr val="accent1"/>
                </a:solidFill>
              </a:rPr>
              <a:t>LinkedInissa</a:t>
            </a:r>
            <a:r>
              <a:rPr lang="fi-FI" sz="1200" dirty="0">
                <a:solidFill>
                  <a:schemeClr val="accent1"/>
                </a:solidFill>
              </a:rPr>
              <a:t>. Päällekkäisyyksiä ei ole huomioitu.</a:t>
            </a:r>
          </a:p>
        </p:txBody>
      </p:sp>
    </p:spTree>
    <p:extLst>
      <p:ext uri="{BB962C8B-B14F-4D97-AF65-F5344CB8AC3E}">
        <p14:creationId xmlns:p14="http://schemas.microsoft.com/office/powerpoint/2010/main" val="725176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5D29F-73E7-6F7C-EA83-2AB722CF75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FAF6B8-5EEC-AEBF-D824-94262250E15E}"/>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err="1">
                <a:solidFill>
                  <a:schemeClr val="accent1"/>
                </a:solidFill>
              </a:rPr>
              <a:t>Linkedinissa</a:t>
            </a:r>
            <a:r>
              <a:rPr lang="fi-FI" sz="3000" dirty="0">
                <a:solidFill>
                  <a:schemeClr val="accent1"/>
                </a:solidFill>
              </a:rPr>
              <a:t> TOP 5 / tammikuu 2026</a:t>
            </a:r>
          </a:p>
        </p:txBody>
      </p:sp>
      <p:graphicFrame>
        <p:nvGraphicFramePr>
          <p:cNvPr id="5" name="Table 7">
            <a:extLst>
              <a:ext uri="{FF2B5EF4-FFF2-40B4-BE49-F238E27FC236}">
                <a16:creationId xmlns:a16="http://schemas.microsoft.com/office/drawing/2014/main" id="{DAB4F007-3B34-771F-6DC5-007E7543B43A}"/>
              </a:ext>
            </a:extLst>
          </p:cNvPr>
          <p:cNvGraphicFramePr>
            <a:graphicFrameLocks noGrp="1"/>
          </p:cNvGraphicFramePr>
          <p:nvPr>
            <p:ph idx="10"/>
            <p:extLst>
              <p:ext uri="{D42A27DB-BD31-4B8C-83A1-F6EECF244321}">
                <p14:modId xmlns:p14="http://schemas.microsoft.com/office/powerpoint/2010/main" val="4078520017"/>
              </p:ext>
            </p:extLst>
          </p:nvPr>
        </p:nvGraphicFramePr>
        <p:xfrm>
          <a:off x="3747090" y="1410787"/>
          <a:ext cx="4785132" cy="246600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3100595">
                  <a:extLst>
                    <a:ext uri="{9D8B030D-6E8A-4147-A177-3AD203B41FA5}">
                      <a16:colId xmlns:a16="http://schemas.microsoft.com/office/drawing/2014/main" val="3107084423"/>
                    </a:ext>
                  </a:extLst>
                </a:gridCol>
                <a:gridCol w="685913">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40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720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+ 450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720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Tekniikka &amp; Talous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+ 152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+ 132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+ 87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4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+ 74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88386957"/>
                  </a:ext>
                </a:extLst>
              </a:tr>
            </a:tbl>
          </a:graphicData>
        </a:graphic>
      </p:graphicFrame>
    </p:spTree>
    <p:extLst>
      <p:ext uri="{BB962C8B-B14F-4D97-AF65-F5344CB8AC3E}">
        <p14:creationId xmlns:p14="http://schemas.microsoft.com/office/powerpoint/2010/main" val="1222428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Seuratut mediat</a:t>
            </a:r>
          </a:p>
        </p:txBody>
      </p:sp>
    </p:spTree>
    <p:extLst>
      <p:ext uri="{BB962C8B-B14F-4D97-AF65-F5344CB8AC3E}">
        <p14:creationId xmlns:p14="http://schemas.microsoft.com/office/powerpoint/2010/main" val="2682747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F7DE-50D2-C94A-AF14-6ACEB45F687E}"/>
              </a:ext>
            </a:extLst>
          </p:cNvPr>
          <p:cNvSpPr>
            <a:spLocks noGrp="1"/>
          </p:cNvSpPr>
          <p:nvPr>
            <p:ph type="title"/>
          </p:nvPr>
        </p:nvSpPr>
        <p:spPr>
          <a:xfrm>
            <a:off x="1169070" y="235133"/>
            <a:ext cx="9941169" cy="875210"/>
          </a:xfrm>
        </p:spPr>
        <p:txBody>
          <a:bodyPr anchor="ctr">
            <a:normAutofit fontScale="90000"/>
          </a:bodyPr>
          <a:lstStyle/>
          <a:p>
            <a:r>
              <a:rPr lang="en-FI" sz="3400" dirty="0">
                <a:solidFill>
                  <a:schemeClr val="tx2"/>
                </a:solidFill>
                <a:latin typeface="Canela Medium" pitchFamily="2" charset="77"/>
              </a:rPr>
              <a:t>Seurannassa olleet mediat (</a:t>
            </a:r>
            <a:r>
              <a:rPr lang="fi-FI" sz="3400" dirty="0">
                <a:solidFill>
                  <a:schemeClr val="tx2"/>
                </a:solidFill>
                <a:latin typeface="Canela Medium" pitchFamily="2" charset="77"/>
              </a:rPr>
              <a:t>177 </a:t>
            </a:r>
            <a:r>
              <a:rPr lang="en-FI" sz="3400" dirty="0">
                <a:solidFill>
                  <a:schemeClr val="tx2"/>
                </a:solidFill>
                <a:latin typeface="Canela Medium" pitchFamily="2" charset="77"/>
              </a:rPr>
              <a:t>kpl) /</a:t>
            </a:r>
            <a:r>
              <a:rPr lang="fi-FI" sz="3400" dirty="0"/>
              <a:t> tammikuu 2026</a:t>
            </a:r>
            <a:endParaRPr lang="en-FI" sz="3400" dirty="0">
              <a:solidFill>
                <a:schemeClr val="tx2"/>
              </a:solidFill>
              <a:latin typeface="Canela Medium" pitchFamily="2" charset="77"/>
            </a:endParaRPr>
          </a:p>
        </p:txBody>
      </p:sp>
      <p:sp>
        <p:nvSpPr>
          <p:cNvPr id="7" name="Content Placeholder 6">
            <a:extLst>
              <a:ext uri="{FF2B5EF4-FFF2-40B4-BE49-F238E27FC236}">
                <a16:creationId xmlns:a16="http://schemas.microsoft.com/office/drawing/2014/main" id="{4D408246-F249-E64C-B4BD-AD0D1C184A7A}"/>
              </a:ext>
            </a:extLst>
          </p:cNvPr>
          <p:cNvSpPr>
            <a:spLocks noGrp="1"/>
          </p:cNvSpPr>
          <p:nvPr>
            <p:ph idx="11"/>
          </p:nvPr>
        </p:nvSpPr>
        <p:spPr>
          <a:xfrm>
            <a:off x="759678" y="1110343"/>
            <a:ext cx="10614580" cy="5264331"/>
          </a:xfrm>
        </p:spPr>
        <p:txBody>
          <a:bodyPr anchor="ctr">
            <a:noAutofit/>
          </a:bodyPr>
          <a:lstStyle/>
          <a:p>
            <a:pPr marL="0" indent="0">
              <a:lnSpc>
                <a:spcPct val="150000"/>
              </a:lnSpc>
            </a:pP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Aitio     Aku Ankka     Anna     Antiikki &amp; Design     Apteekkarilehti     Apu     Arkkitehti     Arvopaperi     Ase &amp; Erä     Askel     Auto Bild Suomi     Automaatioväylä     Avecmedia     Avotakka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Caravan</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Costa del Sol Magazine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Deko</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Demokraatti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DigiKuva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Eeva     Elintarvike ja Terveys     Elämä     Energiauutiset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Enertec</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Erä     ET     Etiketti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Evento</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Gloria     Glorian Koti     Glorian ruoka &amp; viini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Goal</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GTi-Magazine     Hevoshullu     Hevosmaailma     Hifimaailma     Hiihto     HR viesti     Hyvä Elämä     Hyvä terveys     Insinööri     Juoksija     Kaikkien aikojen Joulu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Kaksplus</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Katso     Kauneimmat Käsityöt     Kauneus &amp; Terveys     Kehittyvä kauppa     Kello &amp; Kulta     Kemiamedia.fi     Kiertotalouden erikoislehti Uusiouutiset     Kiinteistö &amp; energia     Kippari     Kissafani     KITA Kiinteistö &amp; Talotekniikka     Kodin Kuvalehti     Kodin Pellervo     Koiramme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Kommuntorget</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Finlands</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kommuntidning</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Konekuriiri     Konepörssi     Koneviesti     Koti ja keittiö     Koti ja maaseutu     Kotiliesi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Kotiliesi</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Käsityö     Kotimaa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KotiMikro</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Kotipuutarha     Kotitalo     Kotivinkki     Kotona     Koululainen     K-Ruoka     Kuluttaja     Kuntalehti     Kunto Plus     Käytännön Maamies     Lapsen Maailma     Leivotaan     Liha ja ruoka     Luontaisterveys     Maailman Kuvalehti     Maalla     Maatilan Pellervo     Maku     Matka     Matkailulehti     Me Naiset     Meidän Mökki     Metsälehti     Metsänomistajan Aarre     Metsästys ja Kalastus     </a:t>
            </a:r>
            <a:r>
              <a:rPr lang="fi-FI" sz="1600" dirty="0">
                <a:effectLst/>
                <a:latin typeface="Neue Haas Unica W1G" panose="020B0504030206020203" pitchFamily="34" charset="0"/>
                <a:ea typeface="Calibri" panose="020F0502020204030204" pitchFamily="34" charset="0"/>
                <a:cs typeface="Times New Roman" panose="02020603050405020304" pitchFamily="18" charset="0"/>
              </a:rPr>
              <a:t>…</a:t>
            </a:r>
            <a:endParaRPr lang="fi-FI" sz="1600" dirty="0">
              <a:latin typeface="Neue Haas Unica W1G" panose="020B0504030206020203" pitchFamily="34" charset="0"/>
            </a:endParaRPr>
          </a:p>
        </p:txBody>
      </p:sp>
      <p:sp>
        <p:nvSpPr>
          <p:cNvPr id="6" name="Content Placeholder 2">
            <a:extLst>
              <a:ext uri="{FF2B5EF4-FFF2-40B4-BE49-F238E27FC236}">
                <a16:creationId xmlns:a16="http://schemas.microsoft.com/office/drawing/2014/main" id="{7E26FECC-CBC7-7445-B83C-DA2B2DE6FDF7}"/>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Tree>
    <p:extLst>
      <p:ext uri="{BB962C8B-B14F-4D97-AF65-F5344CB8AC3E}">
        <p14:creationId xmlns:p14="http://schemas.microsoft.com/office/powerpoint/2010/main" val="3002511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F7DE-50D2-C94A-AF14-6ACEB45F687E}"/>
              </a:ext>
            </a:extLst>
          </p:cNvPr>
          <p:cNvSpPr>
            <a:spLocks noGrp="1"/>
          </p:cNvSpPr>
          <p:nvPr>
            <p:ph type="title"/>
          </p:nvPr>
        </p:nvSpPr>
        <p:spPr>
          <a:xfrm>
            <a:off x="1169070" y="235133"/>
            <a:ext cx="9941169" cy="875210"/>
          </a:xfrm>
        </p:spPr>
        <p:txBody>
          <a:bodyPr anchor="ctr">
            <a:normAutofit fontScale="90000"/>
          </a:bodyPr>
          <a:lstStyle/>
          <a:p>
            <a:r>
              <a:rPr lang="en-FI" sz="3400" dirty="0">
                <a:solidFill>
                  <a:schemeClr val="tx2"/>
                </a:solidFill>
                <a:latin typeface="Canela Medium" pitchFamily="2" charset="77"/>
              </a:rPr>
              <a:t>Seurannassa olleet mediat (</a:t>
            </a:r>
            <a:r>
              <a:rPr lang="fi-FI" sz="3400" dirty="0"/>
              <a:t>177 </a:t>
            </a:r>
            <a:r>
              <a:rPr lang="en-FI" sz="3400" dirty="0">
                <a:solidFill>
                  <a:schemeClr val="tx2"/>
                </a:solidFill>
                <a:latin typeface="Canela Medium" pitchFamily="2" charset="77"/>
              </a:rPr>
              <a:t>kpl) /</a:t>
            </a:r>
            <a:r>
              <a:rPr lang="fi-FI" sz="3400" dirty="0"/>
              <a:t> tammikuu 2026</a:t>
            </a:r>
            <a:endParaRPr lang="en-FI" sz="3400" dirty="0">
              <a:solidFill>
                <a:schemeClr val="tx2"/>
              </a:solidFill>
              <a:latin typeface="Canela Medium" pitchFamily="2" charset="77"/>
            </a:endParaRPr>
          </a:p>
        </p:txBody>
      </p:sp>
      <p:sp>
        <p:nvSpPr>
          <p:cNvPr id="7" name="Content Placeholder 6">
            <a:extLst>
              <a:ext uri="{FF2B5EF4-FFF2-40B4-BE49-F238E27FC236}">
                <a16:creationId xmlns:a16="http://schemas.microsoft.com/office/drawing/2014/main" id="{4D408246-F249-E64C-B4BD-AD0D1C184A7A}"/>
              </a:ext>
            </a:extLst>
          </p:cNvPr>
          <p:cNvSpPr>
            <a:spLocks noGrp="1"/>
          </p:cNvSpPr>
          <p:nvPr>
            <p:ph idx="11"/>
          </p:nvPr>
        </p:nvSpPr>
        <p:spPr>
          <a:xfrm>
            <a:off x="759678" y="1110343"/>
            <a:ext cx="10614580" cy="5264331"/>
          </a:xfrm>
        </p:spPr>
        <p:txBody>
          <a:bodyPr anchor="ctr">
            <a:noAutofit/>
          </a:bodyPr>
          <a:lstStyle/>
          <a:p>
            <a:pPr marL="0" indent="0">
              <a:lnSpc>
                <a:spcPct val="150000"/>
              </a:lnSpc>
            </a:pP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Metsästäjä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Metsätrans</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Mikrobitti     Mondo     Moottori     Motiivi     Nuotta     Oma PIHA     Opettaja     Osuustoiminta     Palokuntalainen     Parnasso     Pelastustieto     Pelit     Perusta     Pinni     Pirkka     Poromies     Potilaan Lääkärilehti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Print&amp;Media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prointerior</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PUUTARHA&amp;kauppa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Rakennuslehti     Reserviläinen     Riffi     RONDO Classic     Sairaanhoitaja     Sana     Sanansaattaja     Sauna-lehti     Seiska     Seura     Siivet     Soppa365     Suomen Hammaslääkärilehti     Suomen Kiinteistölehti     Suomen Kuvalehti     Suomen Luonto     Suomen Lääkärilehti     Suomen Sotilas     Super     Suuri Käsityö     Sähkömaailma     Taide     TAITO     Talentia     Talotekniikka     Talouselämä     Taloustaito     TAUKO Magazine     Tee Itse     Tehy-lehti     Tekniikan Maailma     Tekniikka &amp; Talous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Telma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Tiede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Tiede</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Luonto     Tieteen Kuvalehti     Tieteen Kuvalehti Historia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Tivi</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TM Rakennusmaailma     Tosi Elämää     Trendi     Tunne &amp; Mieli     Turun Aika     Tuulilasi     Työ Terveys Turvallisuus     Ultra     Unelmien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Talo&amp;Koti</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V8-Magazine     Valitut Palat - Reader's Digest     Vapaa-ajan Kalastaja     Vapaussoturi     Vauhdin Maailma     Venemestari     Viherpiha     Viinilehti     Viisas Raha     Vinkki     Voi hyvin     Yhteishyvä     Yliopisto     Ylioppilaslehti     Ympäristö ja Terveys</a:t>
            </a:r>
            <a:endParaRPr lang="fi-FI" sz="1600" dirty="0">
              <a:latin typeface="Neue Haas Unica W1G" panose="020B0504030206020203" pitchFamily="34" charset="0"/>
            </a:endParaRPr>
          </a:p>
        </p:txBody>
      </p:sp>
      <p:sp>
        <p:nvSpPr>
          <p:cNvPr id="6" name="Content Placeholder 2">
            <a:extLst>
              <a:ext uri="{FF2B5EF4-FFF2-40B4-BE49-F238E27FC236}">
                <a16:creationId xmlns:a16="http://schemas.microsoft.com/office/drawing/2014/main" id="{7E26FECC-CBC7-7445-B83C-DA2B2DE6FDF7}"/>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Tree>
    <p:extLst>
      <p:ext uri="{BB962C8B-B14F-4D97-AF65-F5344CB8AC3E}">
        <p14:creationId xmlns:p14="http://schemas.microsoft.com/office/powerpoint/2010/main" val="3820971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D408246-F249-E64C-B4BD-AD0D1C184A7A}"/>
              </a:ext>
            </a:extLst>
          </p:cNvPr>
          <p:cNvSpPr>
            <a:spLocks noGrp="1"/>
          </p:cNvSpPr>
          <p:nvPr>
            <p:ph idx="11"/>
          </p:nvPr>
        </p:nvSpPr>
        <p:spPr>
          <a:xfrm>
            <a:off x="1169071" y="1780370"/>
            <a:ext cx="9941842" cy="4396312"/>
          </a:xfrm>
        </p:spPr>
        <p:txBody>
          <a:bodyPr numCol="3" anchor="t">
            <a:noAutofit/>
          </a:body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fi-FI" sz="1600" dirty="0">
                <a:solidFill>
                  <a:srgbClr val="002649"/>
                </a:solidFill>
              </a:rPr>
              <a:t>Aitio: Facebook, Instagram, TikTok, YouTube, X</a:t>
            </a:r>
          </a:p>
          <a:p>
            <a:pPr marL="285750" lvl="0" indent="-285750" algn="l">
              <a:lnSpc>
                <a:spcPct val="100000"/>
              </a:lnSpc>
              <a:buFont typeface="Arial" panose="020B0604020202020204" pitchFamily="34" charset="0"/>
              <a:buChar char="•"/>
              <a:defRPr/>
            </a:pPr>
            <a:r>
              <a:rPr lang="fi-FI" sz="1600" dirty="0">
                <a:solidFill>
                  <a:srgbClr val="002649"/>
                </a:solidFill>
              </a:rPr>
              <a:t>Apteekkarilehti: Instagram</a:t>
            </a:r>
          </a:p>
          <a:p>
            <a:pPr marL="285750" lvl="0" indent="-285750" algn="l">
              <a:lnSpc>
                <a:spcPct val="100000"/>
              </a:lnSpc>
              <a:buFont typeface="Arial" panose="020B0604020202020204" pitchFamily="34" charset="0"/>
              <a:buChar char="•"/>
              <a:defRPr/>
            </a:pPr>
            <a:r>
              <a:rPr lang="fi-FI" sz="1600" dirty="0">
                <a:solidFill>
                  <a:srgbClr val="002649"/>
                </a:solidFill>
              </a:rPr>
              <a:t>Askel: Instagram</a:t>
            </a:r>
          </a:p>
          <a:p>
            <a:pPr marL="285750" lvl="0" indent="-285750" algn="l">
              <a:lnSpc>
                <a:spcPct val="100000"/>
              </a:lnSpc>
              <a:buFont typeface="Arial" panose="020B0604020202020204" pitchFamily="34" charset="0"/>
              <a:buChar char="•"/>
              <a:defRPr/>
            </a:pPr>
            <a:r>
              <a:rPr lang="fi-FI" sz="1600" dirty="0">
                <a:solidFill>
                  <a:srgbClr val="002649"/>
                </a:solidFill>
              </a:rPr>
              <a:t>Avecmedia: Facebook, Instagram, LinkedIn, YouTube</a:t>
            </a:r>
          </a:p>
          <a:p>
            <a:pPr marL="285750" lvl="0" indent="-285750" algn="l">
              <a:lnSpc>
                <a:spcPct val="100000"/>
              </a:lnSpc>
              <a:buFont typeface="Arial" panose="020B0604020202020204" pitchFamily="34" charset="0"/>
              <a:buChar char="•"/>
              <a:defRPr/>
            </a:pPr>
            <a:r>
              <a:rPr lang="fi-FI" sz="1600" dirty="0" err="1">
                <a:solidFill>
                  <a:srgbClr val="002649"/>
                </a:solidFill>
              </a:rPr>
              <a:t>Caravan</a:t>
            </a:r>
            <a:r>
              <a:rPr lang="fi-FI" sz="1600" dirty="0">
                <a:solidFill>
                  <a:srgbClr val="002649"/>
                </a:solidFill>
              </a:rPr>
              <a:t>: LinkedIn</a:t>
            </a:r>
          </a:p>
          <a:p>
            <a:pPr marL="285750" lvl="0" indent="-285750" algn="l">
              <a:lnSpc>
                <a:spcPct val="100000"/>
              </a:lnSpc>
              <a:buFont typeface="Arial" panose="020B0604020202020204" pitchFamily="34" charset="0"/>
              <a:buChar char="•"/>
              <a:defRPr/>
            </a:pPr>
            <a:r>
              <a:rPr lang="fi-FI" sz="1600" dirty="0">
                <a:solidFill>
                  <a:srgbClr val="002649"/>
                </a:solidFill>
              </a:rPr>
              <a:t>Demokraatti: LinkedIn, YouTube</a:t>
            </a:r>
          </a:p>
          <a:p>
            <a:pPr marL="285750" lvl="0" indent="-285750" algn="l">
              <a:lnSpc>
                <a:spcPct val="100000"/>
              </a:lnSpc>
              <a:buFont typeface="Arial" panose="020B0604020202020204" pitchFamily="34" charset="0"/>
              <a:buChar char="•"/>
              <a:defRPr/>
            </a:pPr>
            <a:r>
              <a:rPr lang="fi-FI" sz="1600" dirty="0">
                <a:solidFill>
                  <a:srgbClr val="002649"/>
                </a:solidFill>
              </a:rPr>
              <a:t>Energiauutiset: Facebook</a:t>
            </a:r>
          </a:p>
          <a:p>
            <a:pPr marL="285750" lvl="0" indent="-285750" algn="l">
              <a:lnSpc>
                <a:spcPct val="100000"/>
              </a:lnSpc>
              <a:buFont typeface="Arial" panose="020B0604020202020204" pitchFamily="34" charset="0"/>
              <a:buChar char="•"/>
              <a:defRPr/>
            </a:pPr>
            <a:r>
              <a:rPr lang="fi-FI" sz="1600" dirty="0" err="1">
                <a:solidFill>
                  <a:srgbClr val="002649"/>
                </a:solidFill>
              </a:rPr>
              <a:t>Enertec</a:t>
            </a:r>
            <a:r>
              <a:rPr lang="fi-FI" sz="1600" dirty="0">
                <a:solidFill>
                  <a:srgbClr val="002649"/>
                </a:solidFill>
              </a:rPr>
              <a:t>: Facebook</a:t>
            </a:r>
          </a:p>
          <a:p>
            <a:pPr marL="285750" lvl="0" indent="-285750" algn="l">
              <a:lnSpc>
                <a:spcPct val="100000"/>
              </a:lnSpc>
              <a:buFont typeface="Arial" panose="020B0604020202020204" pitchFamily="34" charset="0"/>
              <a:buChar char="•"/>
              <a:defRPr/>
            </a:pPr>
            <a:r>
              <a:rPr lang="fi-FI" sz="1600" dirty="0">
                <a:solidFill>
                  <a:srgbClr val="002649"/>
                </a:solidFill>
              </a:rPr>
              <a:t>Etiketti: Instagram</a:t>
            </a:r>
          </a:p>
          <a:p>
            <a:pPr marL="285750" lvl="0" indent="-285750" algn="l">
              <a:lnSpc>
                <a:spcPct val="100000"/>
              </a:lnSpc>
              <a:buFont typeface="Arial" panose="020B0604020202020204" pitchFamily="34" charset="0"/>
              <a:buChar char="•"/>
              <a:defRPr/>
            </a:pPr>
            <a:r>
              <a:rPr lang="fi-FI" sz="1600" dirty="0">
                <a:solidFill>
                  <a:srgbClr val="002649"/>
                </a:solidFill>
              </a:rPr>
              <a:t>Hifimaailma: Instagram</a:t>
            </a:r>
          </a:p>
          <a:p>
            <a:pPr marL="285750" lvl="0" indent="-285750" algn="l">
              <a:lnSpc>
                <a:spcPct val="100000"/>
              </a:lnSpc>
              <a:buFont typeface="Arial" panose="020B0604020202020204" pitchFamily="34" charset="0"/>
              <a:buChar char="•"/>
              <a:defRPr/>
            </a:pPr>
            <a:r>
              <a:rPr lang="fi-FI" sz="1600" dirty="0">
                <a:solidFill>
                  <a:srgbClr val="002649"/>
                </a:solidFill>
              </a:rPr>
              <a:t>HR viesti: Facebook, LinkedIn, X</a:t>
            </a:r>
          </a:p>
          <a:p>
            <a:pPr marL="285750" lvl="0" indent="-285750" algn="l">
              <a:lnSpc>
                <a:spcPct val="100000"/>
              </a:lnSpc>
              <a:buFont typeface="Arial" panose="020B0604020202020204" pitchFamily="34" charset="0"/>
              <a:buChar char="•"/>
              <a:defRPr/>
            </a:pPr>
            <a:r>
              <a:rPr lang="fi-FI" sz="1600" dirty="0" err="1">
                <a:solidFill>
                  <a:srgbClr val="002649"/>
                </a:solidFill>
              </a:rPr>
              <a:t>Kaksplus</a:t>
            </a:r>
            <a:r>
              <a:rPr lang="fi-FI" sz="1600" dirty="0">
                <a:solidFill>
                  <a:srgbClr val="002649"/>
                </a:solidFill>
              </a:rPr>
              <a:t>: </a:t>
            </a:r>
            <a:r>
              <a:rPr lang="fi-FI" sz="1600" dirty="0" err="1">
                <a:solidFill>
                  <a:srgbClr val="002649"/>
                </a:solidFill>
              </a:rPr>
              <a:t>Threads</a:t>
            </a:r>
            <a:r>
              <a:rPr lang="fi-FI" sz="1600" dirty="0">
                <a:solidFill>
                  <a:srgbClr val="002649"/>
                </a:solidFill>
              </a:rPr>
              <a:t>, YouTube</a:t>
            </a:r>
          </a:p>
          <a:p>
            <a:pPr marL="285750" indent="-285750" algn="l">
              <a:lnSpc>
                <a:spcPct val="100000"/>
              </a:lnSpc>
              <a:buFont typeface="Arial" panose="020B0604020202020204" pitchFamily="34" charset="0"/>
              <a:buChar char="•"/>
              <a:defRPr/>
            </a:pPr>
            <a:r>
              <a:rPr lang="fi-FI" sz="1600" dirty="0">
                <a:solidFill>
                  <a:srgbClr val="002649"/>
                </a:solidFill>
              </a:rPr>
              <a:t>KITA Kiinteistö &amp; Talotekniikka:  Facebook, LinkedIn, X</a:t>
            </a:r>
          </a:p>
          <a:p>
            <a:pPr marL="285750" lvl="0" indent="-285750" algn="l">
              <a:lnSpc>
                <a:spcPct val="100000"/>
              </a:lnSpc>
              <a:buFont typeface="Arial" panose="020B0604020202020204" pitchFamily="34" charset="0"/>
              <a:buChar char="•"/>
              <a:defRPr/>
            </a:pPr>
            <a:r>
              <a:rPr lang="fi-FI" sz="1600" dirty="0">
                <a:solidFill>
                  <a:srgbClr val="002649"/>
                </a:solidFill>
              </a:rPr>
              <a:t>Koiramme: Facebook</a:t>
            </a:r>
          </a:p>
          <a:p>
            <a:pPr marL="285750" lvl="0" indent="-285750" algn="l">
              <a:lnSpc>
                <a:spcPct val="100000"/>
              </a:lnSpc>
              <a:buFont typeface="Arial" panose="020B0604020202020204" pitchFamily="34" charset="0"/>
              <a:buChar char="•"/>
              <a:defRPr/>
            </a:pPr>
            <a:r>
              <a:rPr lang="fi-FI" sz="1600" dirty="0">
                <a:solidFill>
                  <a:srgbClr val="002649"/>
                </a:solidFill>
              </a:rPr>
              <a:t>K-Ruoka: Facebook</a:t>
            </a:r>
          </a:p>
          <a:p>
            <a:pPr marL="285750" lvl="0" indent="-285750" algn="l">
              <a:lnSpc>
                <a:spcPct val="100000"/>
              </a:lnSpc>
              <a:buFont typeface="Arial" panose="020B0604020202020204" pitchFamily="34" charset="0"/>
              <a:buChar char="•"/>
              <a:defRPr/>
            </a:pPr>
            <a:r>
              <a:rPr lang="fi-FI" sz="1600" dirty="0">
                <a:solidFill>
                  <a:srgbClr val="002649"/>
                </a:solidFill>
              </a:rPr>
              <a:t>Maailman Kuvalehti: LinkedIn</a:t>
            </a:r>
          </a:p>
          <a:p>
            <a:pPr marL="285750" lvl="0" indent="-285750" algn="l">
              <a:lnSpc>
                <a:spcPct val="100000"/>
              </a:lnSpc>
              <a:buFont typeface="Arial" panose="020B0604020202020204" pitchFamily="34" charset="0"/>
              <a:buChar char="•"/>
              <a:defRPr/>
            </a:pPr>
            <a:r>
              <a:rPr lang="fi-FI" sz="1600" dirty="0">
                <a:solidFill>
                  <a:srgbClr val="002649"/>
                </a:solidFill>
              </a:rPr>
              <a:t>Maatilan Pellervo: Instagram</a:t>
            </a:r>
          </a:p>
          <a:p>
            <a:pPr marL="285750" lvl="0" indent="-285750" algn="l">
              <a:lnSpc>
                <a:spcPct val="100000"/>
              </a:lnSpc>
              <a:buFont typeface="Arial" panose="020B0604020202020204" pitchFamily="34" charset="0"/>
              <a:buChar char="•"/>
              <a:defRPr/>
            </a:pPr>
            <a:r>
              <a:rPr lang="fi-FI" sz="1600" dirty="0">
                <a:solidFill>
                  <a:srgbClr val="002649"/>
                </a:solidFill>
              </a:rPr>
              <a:t>Matkailulehti: Facebook</a:t>
            </a:r>
          </a:p>
          <a:p>
            <a:pPr marL="285750" lvl="0" indent="-285750" algn="l">
              <a:lnSpc>
                <a:spcPct val="100000"/>
              </a:lnSpc>
              <a:buFont typeface="Arial" panose="020B0604020202020204" pitchFamily="34" charset="0"/>
              <a:buChar char="•"/>
              <a:defRPr/>
            </a:pPr>
            <a:r>
              <a:rPr lang="fi-FI" sz="1600" dirty="0">
                <a:solidFill>
                  <a:srgbClr val="002649"/>
                </a:solidFill>
              </a:rPr>
              <a:t>Metsänomistajan Aarre: Facebook</a:t>
            </a:r>
          </a:p>
          <a:p>
            <a:pPr marL="285750" lvl="0" indent="-285750" algn="l">
              <a:lnSpc>
                <a:spcPct val="100000"/>
              </a:lnSpc>
              <a:buFont typeface="Arial" panose="020B0604020202020204" pitchFamily="34" charset="0"/>
              <a:buChar char="•"/>
              <a:defRPr/>
            </a:pPr>
            <a:r>
              <a:rPr lang="fi-FI" sz="1600" dirty="0">
                <a:solidFill>
                  <a:srgbClr val="002649"/>
                </a:solidFill>
              </a:rPr>
              <a:t>Perusta: Facebook</a:t>
            </a:r>
          </a:p>
          <a:p>
            <a:pPr marL="285750" lvl="0" indent="-285750" algn="l">
              <a:lnSpc>
                <a:spcPct val="100000"/>
              </a:lnSpc>
              <a:buFont typeface="Arial" panose="020B0604020202020204" pitchFamily="34" charset="0"/>
              <a:buChar char="•"/>
              <a:defRPr/>
            </a:pPr>
            <a:r>
              <a:rPr lang="fi-FI" sz="1600" dirty="0" err="1">
                <a:solidFill>
                  <a:srgbClr val="002649"/>
                </a:solidFill>
              </a:rPr>
              <a:t>Prointerior</a:t>
            </a:r>
            <a:r>
              <a:rPr lang="fi-FI" sz="1600" dirty="0">
                <a:solidFill>
                  <a:srgbClr val="002649"/>
                </a:solidFill>
              </a:rPr>
              <a:t>: Facebook, X</a:t>
            </a:r>
          </a:p>
          <a:p>
            <a:pPr marL="285750" lvl="0" indent="-285750" algn="l">
              <a:lnSpc>
                <a:spcPct val="100000"/>
              </a:lnSpc>
              <a:buFont typeface="Arial" panose="020B0604020202020204" pitchFamily="34" charset="0"/>
              <a:buChar char="•"/>
              <a:defRPr/>
            </a:pPr>
            <a:r>
              <a:rPr lang="fi-FI" sz="1600" dirty="0">
                <a:solidFill>
                  <a:srgbClr val="002649"/>
                </a:solidFill>
              </a:rPr>
              <a:t>Suomen Kuvalehti: YouTube</a:t>
            </a:r>
          </a:p>
          <a:p>
            <a:pPr marL="285750" lvl="0" indent="-285750" algn="l">
              <a:lnSpc>
                <a:spcPct val="100000"/>
              </a:lnSpc>
              <a:buFont typeface="Arial" panose="020B0604020202020204" pitchFamily="34" charset="0"/>
              <a:buChar char="•"/>
              <a:defRPr/>
            </a:pPr>
            <a:r>
              <a:rPr lang="fi-FI" sz="1600" dirty="0">
                <a:solidFill>
                  <a:srgbClr val="002649"/>
                </a:solidFill>
              </a:rPr>
              <a:t>Suomen Lääkärilehti: LinkedIn</a:t>
            </a:r>
          </a:p>
          <a:p>
            <a:pPr marL="285750" lvl="0" indent="-285750" algn="l">
              <a:lnSpc>
                <a:spcPct val="100000"/>
              </a:lnSpc>
              <a:buFont typeface="Arial" panose="020B0604020202020204" pitchFamily="34" charset="0"/>
              <a:buChar char="•"/>
              <a:defRPr/>
            </a:pPr>
            <a:r>
              <a:rPr lang="fi-FI" sz="1600" dirty="0">
                <a:solidFill>
                  <a:srgbClr val="002649"/>
                </a:solidFill>
              </a:rPr>
              <a:t>Taide: </a:t>
            </a:r>
            <a:r>
              <a:rPr lang="fi-FI" sz="1600" dirty="0" err="1">
                <a:solidFill>
                  <a:srgbClr val="002649"/>
                </a:solidFill>
              </a:rPr>
              <a:t>Threads</a:t>
            </a:r>
            <a:endParaRPr lang="fi-FI" sz="1600" dirty="0">
              <a:solidFill>
                <a:srgbClr val="002649"/>
              </a:solidFill>
            </a:endParaRPr>
          </a:p>
          <a:p>
            <a:pPr marL="285750" lvl="0" indent="-285750" algn="l">
              <a:lnSpc>
                <a:spcPct val="100000"/>
              </a:lnSpc>
              <a:buFont typeface="Arial" panose="020B0604020202020204" pitchFamily="34" charset="0"/>
              <a:buChar char="•"/>
              <a:defRPr/>
            </a:pPr>
            <a:r>
              <a:rPr lang="fi-FI" sz="1600" dirty="0">
                <a:solidFill>
                  <a:srgbClr val="002649"/>
                </a:solidFill>
              </a:rPr>
              <a:t>Taloustaito: </a:t>
            </a:r>
            <a:r>
              <a:rPr lang="fi-FI" sz="1600" dirty="0" err="1">
                <a:solidFill>
                  <a:srgbClr val="002649"/>
                </a:solidFill>
              </a:rPr>
              <a:t>Threads</a:t>
            </a:r>
            <a:endParaRPr lang="fi-FI" sz="1600" dirty="0">
              <a:solidFill>
                <a:srgbClr val="002649"/>
              </a:solidFill>
            </a:endParaRPr>
          </a:p>
          <a:p>
            <a:pPr marL="285750" lvl="0" indent="-285750" algn="l">
              <a:lnSpc>
                <a:spcPct val="100000"/>
              </a:lnSpc>
              <a:buFont typeface="Arial" panose="020B0604020202020204" pitchFamily="34" charset="0"/>
              <a:buChar char="•"/>
              <a:defRPr/>
            </a:pPr>
            <a:r>
              <a:rPr lang="fi-FI" sz="1600" dirty="0">
                <a:solidFill>
                  <a:srgbClr val="002649"/>
                </a:solidFill>
              </a:rPr>
              <a:t>Tee Itse: Instagram</a:t>
            </a:r>
          </a:p>
          <a:p>
            <a:pPr marL="285750" lvl="0" indent="-285750" algn="l">
              <a:lnSpc>
                <a:spcPct val="100000"/>
              </a:lnSpc>
              <a:buFont typeface="Arial" panose="020B0604020202020204" pitchFamily="34" charset="0"/>
              <a:buChar char="•"/>
              <a:defRPr/>
            </a:pPr>
            <a:r>
              <a:rPr lang="fi-FI" sz="1600" dirty="0" err="1">
                <a:solidFill>
                  <a:srgbClr val="002649"/>
                </a:solidFill>
              </a:rPr>
              <a:t>Telma</a:t>
            </a:r>
            <a:r>
              <a:rPr lang="fi-FI" sz="1600" dirty="0">
                <a:solidFill>
                  <a:srgbClr val="002649"/>
                </a:solidFill>
              </a:rPr>
              <a:t>: Facebook</a:t>
            </a:r>
          </a:p>
          <a:p>
            <a:pPr marL="285750" lvl="0" indent="-285750" algn="l">
              <a:lnSpc>
                <a:spcPct val="100000"/>
              </a:lnSpc>
              <a:buFont typeface="Arial" panose="020B0604020202020204" pitchFamily="34" charset="0"/>
              <a:buChar char="•"/>
              <a:defRPr/>
            </a:pPr>
            <a:r>
              <a:rPr lang="fi-FI" sz="1600" dirty="0">
                <a:solidFill>
                  <a:srgbClr val="002649"/>
                </a:solidFill>
              </a:rPr>
              <a:t>Tiede: Instagram</a:t>
            </a:r>
          </a:p>
          <a:p>
            <a:pPr marL="285750" indent="-285750" algn="l">
              <a:lnSpc>
                <a:spcPct val="100000"/>
              </a:lnSpc>
              <a:buFont typeface="Arial" panose="020B0604020202020204" pitchFamily="34" charset="0"/>
              <a:buChar char="•"/>
              <a:defRPr/>
            </a:pPr>
            <a:r>
              <a:rPr lang="fi-FI" sz="1600" dirty="0">
                <a:solidFill>
                  <a:srgbClr val="002649"/>
                </a:solidFill>
              </a:rPr>
              <a:t>Vauhdin Maailma: Instagram, TikTok</a:t>
            </a:r>
          </a:p>
        </p:txBody>
      </p:sp>
      <p:sp>
        <p:nvSpPr>
          <p:cNvPr id="6" name="Content Placeholder 2">
            <a:extLst>
              <a:ext uri="{FF2B5EF4-FFF2-40B4-BE49-F238E27FC236}">
                <a16:creationId xmlns:a16="http://schemas.microsoft.com/office/drawing/2014/main" id="{7E26FECC-CBC7-7445-B83C-DA2B2DE6FDF7}"/>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
        <p:nvSpPr>
          <p:cNvPr id="4" name="Title 1">
            <a:extLst>
              <a:ext uri="{FF2B5EF4-FFF2-40B4-BE49-F238E27FC236}">
                <a16:creationId xmlns:a16="http://schemas.microsoft.com/office/drawing/2014/main" id="{D6A94AED-8C1C-11AA-4915-4D788AF59155}"/>
              </a:ext>
            </a:extLst>
          </p:cNvPr>
          <p:cNvSpPr>
            <a:spLocks noGrp="1"/>
          </p:cNvSpPr>
          <p:nvPr>
            <p:ph type="title"/>
          </p:nvPr>
        </p:nvSpPr>
        <p:spPr>
          <a:xfrm>
            <a:off x="1168400" y="274638"/>
            <a:ext cx="9942513" cy="1147762"/>
          </a:xfrm>
        </p:spPr>
        <p:txBody>
          <a:bodyPr anchor="ctr">
            <a:normAutofit/>
          </a:bodyPr>
          <a:lstStyle/>
          <a:p>
            <a:r>
              <a:rPr lang="en-FI" sz="3400" dirty="0">
                <a:solidFill>
                  <a:schemeClr val="tx2"/>
                </a:solidFill>
                <a:latin typeface="Canela Medium" pitchFamily="2" charset="77"/>
              </a:rPr>
              <a:t>Seurantaan </a:t>
            </a:r>
            <a:r>
              <a:rPr lang="en-FI" sz="3400" u="sng" dirty="0">
                <a:solidFill>
                  <a:schemeClr val="tx2"/>
                </a:solidFill>
                <a:latin typeface="Canela Medium" pitchFamily="2" charset="77"/>
              </a:rPr>
              <a:t>lisätyt</a:t>
            </a:r>
            <a:r>
              <a:rPr lang="en-FI" sz="3400" dirty="0">
                <a:solidFill>
                  <a:schemeClr val="tx2"/>
                </a:solidFill>
                <a:latin typeface="Canela Medium" pitchFamily="2" charset="77"/>
              </a:rPr>
              <a:t> kanavat / </a:t>
            </a:r>
            <a:r>
              <a:rPr lang="fi-FI" sz="3400" dirty="0"/>
              <a:t>tammikuu 2026</a:t>
            </a:r>
            <a:br>
              <a:rPr lang="fi-FI" sz="3400" dirty="0"/>
            </a:br>
            <a:br>
              <a:rPr lang="fi-FI" sz="1300" dirty="0"/>
            </a:br>
            <a:r>
              <a:rPr lang="fi-FI" sz="1600" i="1" dirty="0">
                <a:latin typeface="Neue Haas Unica W1G" panose="020B0504030206020203" pitchFamily="34" charset="0"/>
              </a:rPr>
              <a:t>vaikutus +135 581seuraajaa</a:t>
            </a:r>
            <a:endParaRPr lang="en-FI" sz="1600" dirty="0">
              <a:solidFill>
                <a:schemeClr val="tx2"/>
              </a:solidFill>
              <a:latin typeface="Canela Medium" pitchFamily="2" charset="77"/>
            </a:endParaRPr>
          </a:p>
        </p:txBody>
      </p:sp>
    </p:spTree>
    <p:extLst>
      <p:ext uri="{BB962C8B-B14F-4D97-AF65-F5344CB8AC3E}">
        <p14:creationId xmlns:p14="http://schemas.microsoft.com/office/powerpoint/2010/main" val="2808894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9D2B2-1AE9-0F66-AD05-BD9662AA69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EC3A81-F393-CBD6-1154-4DD72A4B01C1}"/>
              </a:ext>
            </a:extLst>
          </p:cNvPr>
          <p:cNvSpPr>
            <a:spLocks noGrp="1"/>
          </p:cNvSpPr>
          <p:nvPr>
            <p:ph type="title"/>
          </p:nvPr>
        </p:nvSpPr>
        <p:spPr>
          <a:xfrm>
            <a:off x="1169070" y="274321"/>
            <a:ext cx="9941169" cy="1148336"/>
          </a:xfrm>
        </p:spPr>
        <p:txBody>
          <a:bodyPr anchor="ctr">
            <a:normAutofit/>
          </a:bodyPr>
          <a:lstStyle/>
          <a:p>
            <a:r>
              <a:rPr lang="en-FI" sz="3400" dirty="0">
                <a:solidFill>
                  <a:schemeClr val="tx2"/>
                </a:solidFill>
                <a:latin typeface="Canela Medium" pitchFamily="2" charset="77"/>
              </a:rPr>
              <a:t>Seurannasta </a:t>
            </a:r>
            <a:r>
              <a:rPr lang="en-FI" sz="3400" u="sng" dirty="0">
                <a:solidFill>
                  <a:schemeClr val="tx2"/>
                </a:solidFill>
                <a:latin typeface="Canela Medium" pitchFamily="2" charset="77"/>
              </a:rPr>
              <a:t>poistetut</a:t>
            </a:r>
            <a:r>
              <a:rPr lang="en-FI" sz="3400" dirty="0">
                <a:solidFill>
                  <a:schemeClr val="tx2"/>
                </a:solidFill>
                <a:latin typeface="Canela Medium" pitchFamily="2" charset="77"/>
              </a:rPr>
              <a:t> kanavat / </a:t>
            </a:r>
            <a:r>
              <a:rPr lang="fi-FI" sz="3400" dirty="0"/>
              <a:t>tammikuu 2026</a:t>
            </a:r>
            <a:br>
              <a:rPr lang="fi-FI" sz="3400" dirty="0"/>
            </a:br>
            <a:br>
              <a:rPr lang="fi-FI" sz="1300" dirty="0"/>
            </a:br>
            <a:r>
              <a:rPr lang="fi-FI" sz="1600" i="1" dirty="0">
                <a:latin typeface="Neue Haas Unica W1G" panose="020B0504030206020203" pitchFamily="34" charset="0"/>
              </a:rPr>
              <a:t>vaikutus -224 620 seuraajaa</a:t>
            </a:r>
            <a:endParaRPr lang="en-FI" sz="1600" dirty="0">
              <a:solidFill>
                <a:schemeClr val="tx2"/>
              </a:solidFill>
              <a:latin typeface="Canela Medium" pitchFamily="2" charset="77"/>
            </a:endParaRPr>
          </a:p>
        </p:txBody>
      </p:sp>
      <p:sp>
        <p:nvSpPr>
          <p:cNvPr id="6" name="Content Placeholder 2">
            <a:extLst>
              <a:ext uri="{FF2B5EF4-FFF2-40B4-BE49-F238E27FC236}">
                <a16:creationId xmlns:a16="http://schemas.microsoft.com/office/drawing/2014/main" id="{88C30CBA-2EF1-1518-0712-BE460A507338}"/>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
        <p:nvSpPr>
          <p:cNvPr id="5" name="Content Placeholder 6">
            <a:extLst>
              <a:ext uri="{FF2B5EF4-FFF2-40B4-BE49-F238E27FC236}">
                <a16:creationId xmlns:a16="http://schemas.microsoft.com/office/drawing/2014/main" id="{8D5EBA31-886A-40B4-01EC-4DDA7E67FFCC}"/>
              </a:ext>
            </a:extLst>
          </p:cNvPr>
          <p:cNvSpPr txBox="1">
            <a:spLocks/>
          </p:cNvSpPr>
          <p:nvPr/>
        </p:nvSpPr>
        <p:spPr>
          <a:xfrm>
            <a:off x="1219197" y="1780370"/>
            <a:ext cx="9891042" cy="4396312"/>
          </a:xfrm>
          <a:prstGeom prst="rect">
            <a:avLst/>
          </a:prstGeom>
        </p:spPr>
        <p:txBody>
          <a:bodyPr vert="horz" lIns="91440" tIns="45720" rIns="91440" bIns="45720" numCol="3" rtlCol="0" anchor="t">
            <a:noAutofit/>
          </a:bodyPr>
          <a:lstStyle>
            <a:lvl1pPr marL="228600" indent="-228600" algn="ctr" defTabSz="914400" rtl="0" eaLnBrk="1" latinLnBrk="0" hangingPunct="1">
              <a:lnSpc>
                <a:spcPct val="120000"/>
              </a:lnSpc>
              <a:spcBef>
                <a:spcPts val="1000"/>
              </a:spcBef>
              <a:buFontTx/>
              <a:buNone/>
              <a:defRPr sz="2200" b="0" i="0" kern="1200">
                <a:solidFill>
                  <a:schemeClr val="tx2"/>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285750" indent="-285750" algn="l">
              <a:lnSpc>
                <a:spcPct val="150000"/>
              </a:lnSpc>
              <a:buFont typeface="Arial" panose="020B0604020202020204" pitchFamily="34" charset="0"/>
              <a:buChar char="•"/>
            </a:pPr>
            <a:r>
              <a:rPr lang="en-GB" sz="1600" dirty="0" err="1"/>
              <a:t>Arkkitehtiuutiset</a:t>
            </a:r>
            <a:r>
              <a:rPr lang="en-GB" sz="1600" dirty="0"/>
              <a:t>: X</a:t>
            </a:r>
          </a:p>
          <a:p>
            <a:pPr marL="285750" indent="-285750" algn="l">
              <a:lnSpc>
                <a:spcPct val="100000"/>
              </a:lnSpc>
              <a:buFont typeface="Arial" panose="020B0604020202020204" pitchFamily="34" charset="0"/>
              <a:buChar char="•"/>
            </a:pPr>
            <a:r>
              <a:rPr lang="en-GB" sz="1600" dirty="0"/>
              <a:t>Caravan: X</a:t>
            </a:r>
          </a:p>
          <a:p>
            <a:pPr marL="285750" indent="-285750" algn="l">
              <a:lnSpc>
                <a:spcPct val="100000"/>
              </a:lnSpc>
              <a:buFont typeface="Arial" panose="020B0604020202020204" pitchFamily="34" charset="0"/>
              <a:buChar char="•"/>
            </a:pPr>
            <a:r>
              <a:rPr lang="en-GB" sz="1600" dirty="0"/>
              <a:t>Costa Alegre: Facebook</a:t>
            </a:r>
          </a:p>
          <a:p>
            <a:pPr marL="285750" indent="-285750" algn="l">
              <a:lnSpc>
                <a:spcPct val="100000"/>
              </a:lnSpc>
              <a:buFont typeface="Arial" panose="020B0604020202020204" pitchFamily="34" charset="0"/>
              <a:buChar char="•"/>
            </a:pPr>
            <a:r>
              <a:rPr lang="en-GB" sz="1600" dirty="0"/>
              <a:t>Costa del Sol Magazine: YouTube</a:t>
            </a:r>
          </a:p>
          <a:p>
            <a:pPr marL="285750" indent="-285750" algn="l">
              <a:lnSpc>
                <a:spcPct val="100000"/>
              </a:lnSpc>
              <a:buFont typeface="Arial" panose="020B0604020202020204" pitchFamily="34" charset="0"/>
              <a:buChar char="•"/>
            </a:pPr>
            <a:r>
              <a:rPr lang="en-GB" sz="1600" dirty="0"/>
              <a:t>Deko: Facebook</a:t>
            </a:r>
          </a:p>
          <a:p>
            <a:pPr marL="285750" indent="-285750" algn="l">
              <a:lnSpc>
                <a:spcPct val="100000"/>
              </a:lnSpc>
              <a:buFont typeface="Arial" panose="020B0604020202020204" pitchFamily="34" charset="0"/>
              <a:buChar char="•"/>
            </a:pPr>
            <a:r>
              <a:rPr lang="en-GB" sz="1600" dirty="0" err="1"/>
              <a:t>Evento</a:t>
            </a:r>
            <a:r>
              <a:rPr lang="en-GB" sz="1600" dirty="0"/>
              <a:t>: Facebook, Instagram</a:t>
            </a:r>
            <a:endParaRPr lang="fi-FI" sz="1600" dirty="0"/>
          </a:p>
          <a:p>
            <a:pPr marL="285750" indent="-285750" algn="l">
              <a:lnSpc>
                <a:spcPct val="100000"/>
              </a:lnSpc>
              <a:buFont typeface="Arial" panose="020B0604020202020204" pitchFamily="34" charset="0"/>
              <a:buChar char="•"/>
            </a:pPr>
            <a:r>
              <a:rPr lang="fi-FI" sz="1600" dirty="0"/>
              <a:t>Glorian ruoka &amp; viini: X</a:t>
            </a:r>
          </a:p>
          <a:p>
            <a:pPr marL="285750" indent="-285750" algn="l">
              <a:lnSpc>
                <a:spcPct val="100000"/>
              </a:lnSpc>
              <a:buFont typeface="Arial" panose="020B0604020202020204" pitchFamily="34" charset="0"/>
              <a:buChar char="•"/>
            </a:pPr>
            <a:r>
              <a:rPr lang="fi-FI" sz="1600" dirty="0"/>
              <a:t>Hymy: Facebook</a:t>
            </a:r>
          </a:p>
          <a:p>
            <a:pPr marL="285750" indent="-285750" algn="l">
              <a:lnSpc>
                <a:spcPct val="100000"/>
              </a:lnSpc>
              <a:buFont typeface="Arial" panose="020B0604020202020204" pitchFamily="34" charset="0"/>
              <a:buChar char="•"/>
            </a:pPr>
            <a:r>
              <a:rPr lang="fi-FI" sz="1600" dirty="0"/>
              <a:t>Ihana: Facebook, Instagram</a:t>
            </a:r>
          </a:p>
          <a:p>
            <a:pPr marL="285750" indent="-285750" algn="l">
              <a:lnSpc>
                <a:spcPct val="100000"/>
              </a:lnSpc>
              <a:buFont typeface="Arial" panose="020B0604020202020204" pitchFamily="34" charset="0"/>
              <a:buChar char="•"/>
            </a:pPr>
            <a:r>
              <a:rPr lang="fi-FI" sz="1600" dirty="0"/>
              <a:t>Image: Facebook, Instagram</a:t>
            </a:r>
          </a:p>
          <a:p>
            <a:pPr marL="285750" indent="-285750" algn="l">
              <a:lnSpc>
                <a:spcPct val="100000"/>
              </a:lnSpc>
              <a:buFont typeface="Arial" panose="020B0604020202020204" pitchFamily="34" charset="0"/>
              <a:buChar char="•"/>
            </a:pPr>
            <a:r>
              <a:rPr lang="en-GB" sz="1600" dirty="0"/>
              <a:t>Katso: TikTok, X</a:t>
            </a:r>
          </a:p>
          <a:p>
            <a:pPr marL="285750" indent="-285750" algn="l">
              <a:lnSpc>
                <a:spcPct val="100000"/>
              </a:lnSpc>
              <a:buFont typeface="Arial" panose="020B0604020202020204" pitchFamily="34" charset="0"/>
              <a:buChar char="•"/>
            </a:pPr>
            <a:r>
              <a:rPr lang="fi-FI" sz="1600" dirty="0"/>
              <a:t>Kemia-lehti: Facebook</a:t>
            </a:r>
          </a:p>
          <a:p>
            <a:pPr marL="285750" indent="-285750" algn="l">
              <a:lnSpc>
                <a:spcPct val="100000"/>
              </a:lnSpc>
              <a:buFont typeface="Arial" panose="020B0604020202020204" pitchFamily="34" charset="0"/>
              <a:buChar char="•"/>
            </a:pPr>
            <a:r>
              <a:rPr lang="fi-FI" sz="1600" dirty="0"/>
              <a:t>Kiertotalouden erikoislehti Uusiouutiset: X</a:t>
            </a:r>
          </a:p>
          <a:p>
            <a:pPr marL="285750" indent="-285750" algn="l">
              <a:lnSpc>
                <a:spcPct val="100000"/>
              </a:lnSpc>
              <a:buFont typeface="Arial" panose="020B0604020202020204" pitchFamily="34" charset="0"/>
              <a:buChar char="•"/>
            </a:pPr>
            <a:r>
              <a:rPr lang="fi-FI" sz="1600" dirty="0"/>
              <a:t>Kotiliesi: YouTube</a:t>
            </a:r>
          </a:p>
          <a:p>
            <a:pPr marL="285750" indent="-285750" algn="l">
              <a:lnSpc>
                <a:spcPct val="100000"/>
              </a:lnSpc>
              <a:buFont typeface="Arial" panose="020B0604020202020204" pitchFamily="34" charset="0"/>
              <a:buChar char="•"/>
            </a:pPr>
            <a:r>
              <a:rPr lang="fi-FI" sz="1600" dirty="0"/>
              <a:t>Kuntatekniikka: Facebook</a:t>
            </a:r>
          </a:p>
          <a:p>
            <a:pPr marL="285750" indent="-285750" algn="l">
              <a:lnSpc>
                <a:spcPct val="100000"/>
              </a:lnSpc>
              <a:buFont typeface="Arial" panose="020B0604020202020204" pitchFamily="34" charset="0"/>
              <a:buChar char="•"/>
            </a:pPr>
            <a:r>
              <a:rPr lang="fi-FI" sz="1600" dirty="0"/>
              <a:t>Lastenkirkko: Facebook, Instagram, YouTube</a:t>
            </a:r>
          </a:p>
          <a:p>
            <a:pPr marL="285750" indent="-285750" algn="l">
              <a:lnSpc>
                <a:spcPct val="100000"/>
              </a:lnSpc>
              <a:buFont typeface="Arial" panose="020B0604020202020204" pitchFamily="34" charset="0"/>
              <a:buChar char="•"/>
            </a:pPr>
            <a:r>
              <a:rPr lang="fi-FI" sz="1600" dirty="0"/>
              <a:t>Lastenmaa: Facebook</a:t>
            </a:r>
          </a:p>
          <a:p>
            <a:pPr marL="285750" indent="-285750" algn="l">
              <a:lnSpc>
                <a:spcPct val="100000"/>
              </a:lnSpc>
              <a:buFont typeface="Arial" panose="020B0604020202020204" pitchFamily="34" charset="0"/>
              <a:buChar char="•"/>
            </a:pPr>
            <a:r>
              <a:rPr lang="fi-FI" sz="1600" dirty="0"/>
              <a:t>Maailman Kuvalehti: X</a:t>
            </a:r>
          </a:p>
          <a:p>
            <a:pPr marL="285750" indent="-285750" algn="l">
              <a:lnSpc>
                <a:spcPct val="100000"/>
              </a:lnSpc>
              <a:buFont typeface="Arial" panose="020B0604020202020204" pitchFamily="34" charset="0"/>
              <a:buChar char="•"/>
            </a:pPr>
            <a:r>
              <a:rPr lang="fi-FI" sz="1600" dirty="0"/>
              <a:t>Me Naiset: X</a:t>
            </a:r>
            <a:br>
              <a:rPr lang="fi-FI" sz="1600" dirty="0"/>
            </a:br>
            <a:endParaRPr lang="fi-FI" sz="1600" dirty="0"/>
          </a:p>
          <a:p>
            <a:pPr marL="285750" indent="-285750" algn="l">
              <a:lnSpc>
                <a:spcPct val="100000"/>
              </a:lnSpc>
              <a:buFont typeface="Arial" panose="020B0604020202020204" pitchFamily="34" charset="0"/>
              <a:buChar char="•"/>
            </a:pPr>
            <a:r>
              <a:rPr lang="fi-FI" sz="1600" dirty="0"/>
              <a:t>Meidän Talo: Facebook, Instagram, </a:t>
            </a:r>
            <a:r>
              <a:rPr lang="fi-FI" sz="1600" dirty="0" err="1"/>
              <a:t>Threads</a:t>
            </a:r>
            <a:endParaRPr lang="fi-FI" sz="1600" dirty="0"/>
          </a:p>
          <a:p>
            <a:pPr marL="285750" indent="-285750" algn="l">
              <a:lnSpc>
                <a:spcPct val="100000"/>
              </a:lnSpc>
              <a:buFont typeface="Arial" panose="020B0604020202020204" pitchFamily="34" charset="0"/>
              <a:buChar char="•"/>
            </a:pPr>
            <a:r>
              <a:rPr lang="en-GB" sz="1600" dirty="0" err="1"/>
              <a:t>Mikrobitti</a:t>
            </a:r>
            <a:r>
              <a:rPr lang="en-GB" sz="1600" dirty="0"/>
              <a:t>: Instagram, TikTok</a:t>
            </a:r>
          </a:p>
          <a:p>
            <a:pPr marL="285750" indent="-285750" algn="l">
              <a:lnSpc>
                <a:spcPct val="100000"/>
              </a:lnSpc>
              <a:buFont typeface="Arial" panose="020B0604020202020204" pitchFamily="34" charset="0"/>
              <a:buChar char="•"/>
            </a:pPr>
            <a:r>
              <a:rPr lang="fi-FI" sz="1600" dirty="0"/>
              <a:t>Mondo: </a:t>
            </a:r>
            <a:r>
              <a:rPr lang="fi-FI" sz="1600" dirty="0" err="1"/>
              <a:t>Threads</a:t>
            </a:r>
            <a:endParaRPr lang="fi-FI" sz="1600" dirty="0"/>
          </a:p>
          <a:p>
            <a:pPr marL="285750" indent="-285750" algn="l">
              <a:lnSpc>
                <a:spcPct val="100000"/>
              </a:lnSpc>
              <a:buFont typeface="Arial" panose="020B0604020202020204" pitchFamily="34" charset="0"/>
              <a:buChar char="•"/>
            </a:pPr>
            <a:r>
              <a:rPr lang="fi-FI" sz="1600" dirty="0"/>
              <a:t>Parnasso: X</a:t>
            </a:r>
          </a:p>
          <a:p>
            <a:pPr marL="285750" indent="-285750" algn="l">
              <a:lnSpc>
                <a:spcPct val="100000"/>
              </a:lnSpc>
              <a:buFont typeface="Arial" panose="020B0604020202020204" pitchFamily="34" charset="0"/>
              <a:buChar char="•"/>
            </a:pPr>
            <a:r>
              <a:rPr lang="fi-FI" sz="1600" dirty="0"/>
              <a:t>Pieni on Suurin: Facebook</a:t>
            </a:r>
          </a:p>
          <a:p>
            <a:pPr marL="285750" indent="-285750" algn="l">
              <a:lnSpc>
                <a:spcPct val="100000"/>
              </a:lnSpc>
              <a:buFont typeface="Arial" panose="020B0604020202020204" pitchFamily="34" charset="0"/>
              <a:buChar char="•"/>
            </a:pPr>
            <a:r>
              <a:rPr lang="fi-FI" sz="1600" dirty="0"/>
              <a:t>Pinni: YouTube</a:t>
            </a:r>
          </a:p>
          <a:p>
            <a:pPr marL="285750" indent="-285750" algn="l">
              <a:lnSpc>
                <a:spcPct val="100000"/>
              </a:lnSpc>
              <a:buFont typeface="Arial" panose="020B0604020202020204" pitchFamily="34" charset="0"/>
              <a:buChar char="•"/>
            </a:pPr>
            <a:r>
              <a:rPr lang="fi-FI" sz="1600" dirty="0"/>
              <a:t>Potilaan Lääkärilehti: LinkedIn</a:t>
            </a:r>
          </a:p>
          <a:p>
            <a:pPr marL="285750" indent="-285750" algn="l">
              <a:lnSpc>
                <a:spcPct val="100000"/>
              </a:lnSpc>
              <a:buFont typeface="Arial" panose="020B0604020202020204" pitchFamily="34" charset="0"/>
              <a:buChar char="•"/>
            </a:pPr>
            <a:r>
              <a:rPr lang="fi-FI" sz="1600" dirty="0" err="1"/>
              <a:t>Print&amp;Media</a:t>
            </a:r>
            <a:r>
              <a:rPr lang="fi-FI" sz="1600" dirty="0"/>
              <a:t>: YouTube</a:t>
            </a:r>
          </a:p>
          <a:p>
            <a:pPr marL="285750" indent="-285750" algn="l">
              <a:lnSpc>
                <a:spcPct val="100000"/>
              </a:lnSpc>
              <a:buFont typeface="Arial" panose="020B0604020202020204" pitchFamily="34" charset="0"/>
              <a:buChar char="•"/>
            </a:pPr>
            <a:r>
              <a:rPr lang="fi-FI" sz="1600" dirty="0" err="1"/>
              <a:t>Promaint</a:t>
            </a:r>
            <a:r>
              <a:rPr lang="fi-FI" sz="1600" dirty="0"/>
              <a:t>: Facebook</a:t>
            </a:r>
          </a:p>
          <a:p>
            <a:pPr marL="285750" indent="-285750" algn="l">
              <a:lnSpc>
                <a:spcPct val="100000"/>
              </a:lnSpc>
              <a:buFont typeface="Arial" panose="020B0604020202020204" pitchFamily="34" charset="0"/>
              <a:buChar char="•"/>
            </a:pPr>
            <a:r>
              <a:rPr lang="fi-FI" sz="1600" dirty="0"/>
              <a:t>Rakennuslehti: X</a:t>
            </a:r>
          </a:p>
        </p:txBody>
      </p:sp>
    </p:spTree>
    <p:extLst>
      <p:ext uri="{BB962C8B-B14F-4D97-AF65-F5344CB8AC3E}">
        <p14:creationId xmlns:p14="http://schemas.microsoft.com/office/powerpoint/2010/main" val="3878546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3F8D9-4668-1363-1B22-BF0A91C5E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11119-4F73-BC4D-4FE3-50195333FD1A}"/>
              </a:ext>
            </a:extLst>
          </p:cNvPr>
          <p:cNvSpPr>
            <a:spLocks noGrp="1"/>
          </p:cNvSpPr>
          <p:nvPr>
            <p:ph type="title"/>
          </p:nvPr>
        </p:nvSpPr>
        <p:spPr>
          <a:xfrm>
            <a:off x="1169070" y="274321"/>
            <a:ext cx="9941169" cy="1148336"/>
          </a:xfrm>
        </p:spPr>
        <p:txBody>
          <a:bodyPr anchor="ctr">
            <a:normAutofit/>
          </a:bodyPr>
          <a:lstStyle/>
          <a:p>
            <a:r>
              <a:rPr lang="en-FI" sz="3400" dirty="0">
                <a:solidFill>
                  <a:schemeClr val="tx2"/>
                </a:solidFill>
                <a:latin typeface="Canela Medium" pitchFamily="2" charset="77"/>
              </a:rPr>
              <a:t>Seurannasta </a:t>
            </a:r>
            <a:r>
              <a:rPr lang="en-FI" sz="3400" u="sng" dirty="0">
                <a:solidFill>
                  <a:schemeClr val="tx2"/>
                </a:solidFill>
                <a:latin typeface="Canela Medium" pitchFamily="2" charset="77"/>
              </a:rPr>
              <a:t>poistetut</a:t>
            </a:r>
            <a:r>
              <a:rPr lang="en-FI" sz="3400" dirty="0">
                <a:solidFill>
                  <a:schemeClr val="tx2"/>
                </a:solidFill>
                <a:latin typeface="Canela Medium" pitchFamily="2" charset="77"/>
              </a:rPr>
              <a:t> kanavat / </a:t>
            </a:r>
            <a:r>
              <a:rPr lang="fi-FI" sz="3400" dirty="0"/>
              <a:t>tammikuu 2026</a:t>
            </a:r>
            <a:br>
              <a:rPr lang="fi-FI" sz="3400" dirty="0"/>
            </a:br>
            <a:br>
              <a:rPr lang="fi-FI" sz="1300" dirty="0"/>
            </a:br>
            <a:r>
              <a:rPr lang="fi-FI" sz="1600" i="1" dirty="0">
                <a:latin typeface="Neue Haas Unica W1G" panose="020B0504030206020203" pitchFamily="34" charset="0"/>
              </a:rPr>
              <a:t>vaikutus -224 620 seuraajaa</a:t>
            </a:r>
            <a:endParaRPr lang="en-FI" sz="1600" dirty="0">
              <a:solidFill>
                <a:schemeClr val="tx2"/>
              </a:solidFill>
              <a:latin typeface="Canela Medium" pitchFamily="2" charset="77"/>
            </a:endParaRPr>
          </a:p>
        </p:txBody>
      </p:sp>
      <p:sp>
        <p:nvSpPr>
          <p:cNvPr id="6" name="Content Placeholder 2">
            <a:extLst>
              <a:ext uri="{FF2B5EF4-FFF2-40B4-BE49-F238E27FC236}">
                <a16:creationId xmlns:a16="http://schemas.microsoft.com/office/drawing/2014/main" id="{46ADFA2C-C832-68F4-B5F3-A3DCECEAC713}"/>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
        <p:nvSpPr>
          <p:cNvPr id="5" name="Content Placeholder 6">
            <a:extLst>
              <a:ext uri="{FF2B5EF4-FFF2-40B4-BE49-F238E27FC236}">
                <a16:creationId xmlns:a16="http://schemas.microsoft.com/office/drawing/2014/main" id="{0B9AF29C-22A6-BA41-0700-0B7E167A77A0}"/>
              </a:ext>
            </a:extLst>
          </p:cNvPr>
          <p:cNvSpPr txBox="1">
            <a:spLocks/>
          </p:cNvSpPr>
          <p:nvPr/>
        </p:nvSpPr>
        <p:spPr>
          <a:xfrm>
            <a:off x="1219197" y="1780370"/>
            <a:ext cx="9891042" cy="4141458"/>
          </a:xfrm>
          <a:prstGeom prst="rect">
            <a:avLst/>
          </a:prstGeom>
        </p:spPr>
        <p:txBody>
          <a:bodyPr vert="horz" lIns="91440" tIns="45720" rIns="91440" bIns="45720" numCol="3" rtlCol="0" anchor="t">
            <a:noAutofit/>
          </a:bodyPr>
          <a:lstStyle>
            <a:lvl1pPr marL="228600" indent="-228600" algn="ctr" defTabSz="914400" rtl="0" eaLnBrk="1" latinLnBrk="0" hangingPunct="1">
              <a:lnSpc>
                <a:spcPct val="120000"/>
              </a:lnSpc>
              <a:spcBef>
                <a:spcPts val="1000"/>
              </a:spcBef>
              <a:buFontTx/>
              <a:buNone/>
              <a:defRPr sz="2200" b="0" i="0" kern="1200">
                <a:solidFill>
                  <a:schemeClr val="tx2"/>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fi-FI" sz="1600" dirty="0"/>
              <a:t>Reserviläinen: YouTube</a:t>
            </a:r>
          </a:p>
          <a:p>
            <a:pPr marL="285750" indent="-285750" algn="l">
              <a:lnSpc>
                <a:spcPct val="100000"/>
              </a:lnSpc>
              <a:buFont typeface="Arial" panose="020B0604020202020204" pitchFamily="34" charset="0"/>
              <a:buChar char="•"/>
            </a:pPr>
            <a:r>
              <a:rPr lang="en-GB" sz="1600" dirty="0"/>
              <a:t>RONDO Classic: Instagram</a:t>
            </a:r>
          </a:p>
          <a:p>
            <a:pPr marL="285750" indent="-285750" algn="l">
              <a:lnSpc>
                <a:spcPct val="100000"/>
              </a:lnSpc>
              <a:buFont typeface="Arial" panose="020B0604020202020204" pitchFamily="34" charset="0"/>
              <a:buChar char="•"/>
            </a:pPr>
            <a:r>
              <a:rPr lang="fi-FI" sz="1600" dirty="0"/>
              <a:t>Selkosanomat: Facebook</a:t>
            </a:r>
          </a:p>
          <a:p>
            <a:pPr marL="285750" indent="-285750" algn="l">
              <a:lnSpc>
                <a:spcPct val="100000"/>
              </a:lnSpc>
              <a:buFont typeface="Arial" panose="020B0604020202020204" pitchFamily="34" charset="0"/>
              <a:buChar char="•"/>
            </a:pPr>
            <a:r>
              <a:rPr lang="fi-FI" sz="1600" dirty="0" err="1"/>
              <a:t>Shaker</a:t>
            </a:r>
            <a:r>
              <a:rPr lang="fi-FI" sz="1600" dirty="0"/>
              <a:t>: Facebook, Instagram</a:t>
            </a:r>
          </a:p>
          <a:p>
            <a:pPr marL="285750" indent="-285750" algn="l">
              <a:lnSpc>
                <a:spcPct val="100000"/>
              </a:lnSpc>
              <a:buFont typeface="Arial" panose="020B0604020202020204" pitchFamily="34" charset="0"/>
              <a:buChar char="•"/>
            </a:pPr>
            <a:r>
              <a:rPr lang="fi-FI" sz="1600" dirty="0"/>
              <a:t>Siirtolapuutarha: Facebook</a:t>
            </a:r>
          </a:p>
          <a:p>
            <a:pPr marL="285750" indent="-285750" algn="l">
              <a:lnSpc>
                <a:spcPct val="100000"/>
              </a:lnSpc>
              <a:buFont typeface="Arial" panose="020B0604020202020204" pitchFamily="34" charset="0"/>
              <a:buChar char="•"/>
            </a:pPr>
            <a:r>
              <a:rPr lang="fi-FI" sz="1600" dirty="0"/>
              <a:t>Suomen Luonto: X</a:t>
            </a:r>
          </a:p>
          <a:p>
            <a:pPr marL="285750" indent="-285750" algn="l">
              <a:lnSpc>
                <a:spcPct val="100000"/>
              </a:lnSpc>
              <a:buFont typeface="Arial" panose="020B0604020202020204" pitchFamily="34" charset="0"/>
              <a:buChar char="•"/>
            </a:pPr>
            <a:r>
              <a:rPr lang="fi-FI" sz="1600" dirty="0"/>
              <a:t>Suomen Sotilas: </a:t>
            </a:r>
            <a:r>
              <a:rPr lang="fi-FI" sz="1600" dirty="0" err="1"/>
              <a:t>Youtube</a:t>
            </a:r>
            <a:endParaRPr lang="fi-FI" sz="1600" dirty="0"/>
          </a:p>
          <a:p>
            <a:pPr marL="285750" indent="-285750" algn="l">
              <a:lnSpc>
                <a:spcPct val="100000"/>
              </a:lnSpc>
              <a:buFont typeface="Arial" panose="020B0604020202020204" pitchFamily="34" charset="0"/>
              <a:buChar char="•"/>
            </a:pPr>
            <a:r>
              <a:rPr lang="fi-FI" sz="1600" dirty="0"/>
              <a:t>Talomestari: Facebook</a:t>
            </a:r>
          </a:p>
          <a:p>
            <a:pPr marL="285750" indent="-285750" algn="l">
              <a:lnSpc>
                <a:spcPct val="100000"/>
              </a:lnSpc>
              <a:buFont typeface="Arial" panose="020B0604020202020204" pitchFamily="34" charset="0"/>
              <a:buChar char="•"/>
            </a:pPr>
            <a:r>
              <a:rPr lang="fi-FI" sz="1600" dirty="0"/>
              <a:t>TAUKO Magazine: LinkedIn</a:t>
            </a:r>
          </a:p>
          <a:p>
            <a:pPr marL="285750" indent="-285750" algn="l">
              <a:lnSpc>
                <a:spcPct val="100000"/>
              </a:lnSpc>
              <a:buFont typeface="Arial" panose="020B0604020202020204" pitchFamily="34" charset="0"/>
              <a:buChar char="•"/>
            </a:pPr>
            <a:r>
              <a:rPr lang="fi-FI" sz="1600" dirty="0"/>
              <a:t>Tekniikan Maailma: X</a:t>
            </a:r>
          </a:p>
          <a:p>
            <a:pPr marL="285750" indent="-285750" algn="l">
              <a:lnSpc>
                <a:spcPct val="100000"/>
              </a:lnSpc>
              <a:buFont typeface="Arial" panose="020B0604020202020204" pitchFamily="34" charset="0"/>
              <a:buChar char="•"/>
            </a:pPr>
            <a:r>
              <a:rPr lang="fi-FI" sz="1600" dirty="0"/>
              <a:t>Terassi-lehti: Facebook</a:t>
            </a:r>
          </a:p>
          <a:p>
            <a:pPr marL="285750" indent="-285750" algn="l">
              <a:lnSpc>
                <a:spcPct val="100000"/>
              </a:lnSpc>
              <a:buFont typeface="Arial" panose="020B0604020202020204" pitchFamily="34" charset="0"/>
              <a:buChar char="•"/>
            </a:pPr>
            <a:r>
              <a:rPr lang="en-GB" sz="1600" dirty="0" err="1"/>
              <a:t>Trendi</a:t>
            </a:r>
            <a:r>
              <a:rPr lang="en-GB" sz="1600" dirty="0"/>
              <a:t>: X</a:t>
            </a:r>
          </a:p>
          <a:p>
            <a:pPr marL="285750" indent="-285750" algn="l">
              <a:lnSpc>
                <a:spcPct val="100000"/>
              </a:lnSpc>
              <a:buFont typeface="Arial" panose="020B0604020202020204" pitchFamily="34" charset="0"/>
              <a:buChar char="•"/>
            </a:pPr>
            <a:r>
              <a:rPr lang="en-GB" sz="1600" dirty="0" err="1"/>
              <a:t>Tukilinja</a:t>
            </a:r>
            <a:r>
              <a:rPr lang="en-GB" sz="1600" dirty="0"/>
              <a:t>: Facebook, Instagram</a:t>
            </a:r>
          </a:p>
          <a:p>
            <a:pPr marL="285750" indent="-285750" algn="l">
              <a:lnSpc>
                <a:spcPct val="100000"/>
              </a:lnSpc>
              <a:buFont typeface="Arial" panose="020B0604020202020204" pitchFamily="34" charset="0"/>
              <a:buChar char="•"/>
            </a:pPr>
            <a:r>
              <a:rPr lang="en-GB" sz="1600" dirty="0" err="1"/>
              <a:t>Ulkopolitiikka</a:t>
            </a:r>
            <a:r>
              <a:rPr lang="en-GB" sz="1600" dirty="0"/>
              <a:t>: Facebook, Instagram, LinkedIn, X</a:t>
            </a:r>
          </a:p>
          <a:p>
            <a:pPr marL="285750" indent="-285750" algn="l">
              <a:lnSpc>
                <a:spcPct val="100000"/>
              </a:lnSpc>
              <a:buFont typeface="Arial" panose="020B0604020202020204" pitchFamily="34" charset="0"/>
              <a:buChar char="•"/>
            </a:pPr>
            <a:r>
              <a:rPr lang="fi-FI" sz="1600" dirty="0"/>
              <a:t>Venemestari: X</a:t>
            </a:r>
          </a:p>
          <a:p>
            <a:pPr marL="285750" indent="-285750" algn="l">
              <a:lnSpc>
                <a:spcPct val="100000"/>
              </a:lnSpc>
              <a:buFont typeface="Arial" panose="020B0604020202020204" pitchFamily="34" charset="0"/>
              <a:buChar char="•"/>
            </a:pPr>
            <a:r>
              <a:rPr lang="fi-FI" sz="1600" dirty="0"/>
              <a:t>Vepsäläinen Sisustamo: </a:t>
            </a:r>
            <a:r>
              <a:rPr lang="fi-FI" sz="1600" dirty="0" err="1"/>
              <a:t>Youtube</a:t>
            </a:r>
            <a:endParaRPr lang="fi-FI" sz="1600" dirty="0"/>
          </a:p>
          <a:p>
            <a:pPr marL="285750" indent="-285750" algn="l">
              <a:lnSpc>
                <a:spcPct val="100000"/>
              </a:lnSpc>
              <a:buFont typeface="Arial" panose="020B0604020202020204" pitchFamily="34" charset="0"/>
              <a:buChar char="•"/>
            </a:pPr>
            <a:r>
              <a:rPr lang="fi-FI" sz="1600" dirty="0"/>
              <a:t>Verotus: X</a:t>
            </a:r>
          </a:p>
          <a:p>
            <a:pPr marL="285750" indent="-285750" algn="l">
              <a:lnSpc>
                <a:spcPct val="100000"/>
              </a:lnSpc>
              <a:buFont typeface="Arial" panose="020B0604020202020204" pitchFamily="34" charset="0"/>
              <a:buChar char="•"/>
            </a:pPr>
            <a:r>
              <a:rPr lang="fi-FI" sz="1600" dirty="0"/>
              <a:t>Viisas Raha: X</a:t>
            </a:r>
          </a:p>
          <a:p>
            <a:pPr marL="285750" indent="-285750" algn="l">
              <a:lnSpc>
                <a:spcPct val="100000"/>
              </a:lnSpc>
              <a:buFont typeface="Arial" panose="020B0604020202020204" pitchFamily="34" charset="0"/>
              <a:buChar char="•"/>
            </a:pPr>
            <a:r>
              <a:rPr lang="fi-FI" sz="1600" dirty="0"/>
              <a:t>VIVA: Facebook</a:t>
            </a:r>
          </a:p>
          <a:p>
            <a:pPr marL="285750" indent="-285750" algn="l">
              <a:lnSpc>
                <a:spcPct val="100000"/>
              </a:lnSpc>
              <a:buFont typeface="Arial" panose="020B0604020202020204" pitchFamily="34" charset="0"/>
              <a:buChar char="•"/>
            </a:pPr>
            <a:r>
              <a:rPr lang="fi-FI" sz="1600" dirty="0"/>
              <a:t>X: Facebook, Instagram</a:t>
            </a:r>
          </a:p>
          <a:p>
            <a:pPr marL="285750" indent="-285750" algn="l">
              <a:lnSpc>
                <a:spcPct val="100000"/>
              </a:lnSpc>
              <a:buFont typeface="Arial" panose="020B0604020202020204" pitchFamily="34" charset="0"/>
              <a:buChar char="•"/>
            </a:pPr>
            <a:endParaRPr lang="fi-FI" sz="1600" dirty="0"/>
          </a:p>
          <a:p>
            <a:pPr marL="285750" indent="-285750" algn="l">
              <a:lnSpc>
                <a:spcPct val="100000"/>
              </a:lnSpc>
              <a:buFont typeface="Arial" panose="020B0604020202020204" pitchFamily="34" charset="0"/>
              <a:buChar char="•"/>
            </a:pPr>
            <a:endParaRPr lang="fi-FI" sz="1600" dirty="0"/>
          </a:p>
        </p:txBody>
      </p:sp>
    </p:spTree>
    <p:extLst>
      <p:ext uri="{BB962C8B-B14F-4D97-AF65-F5344CB8AC3E}">
        <p14:creationId xmlns:p14="http://schemas.microsoft.com/office/powerpoint/2010/main" val="3077170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8908-3476-12D2-9884-C2014DB1044D}"/>
              </a:ext>
            </a:extLst>
          </p:cNvPr>
          <p:cNvSpPr>
            <a:spLocks noGrp="1"/>
          </p:cNvSpPr>
          <p:nvPr>
            <p:ph type="title"/>
          </p:nvPr>
        </p:nvSpPr>
        <p:spPr>
          <a:xfrm>
            <a:off x="838200" y="2008797"/>
            <a:ext cx="10515600" cy="1292086"/>
          </a:xfrm>
        </p:spPr>
        <p:txBody>
          <a:bodyPr>
            <a:normAutofit fontScale="90000"/>
          </a:bodyPr>
          <a:lstStyle/>
          <a:p>
            <a:r>
              <a:rPr lang="en-FI" sz="8200" dirty="0"/>
              <a:t>Ajankohtaista </a:t>
            </a:r>
            <a:br>
              <a:rPr lang="en-FI" sz="8200" dirty="0"/>
            </a:br>
            <a:r>
              <a:rPr lang="en-FI" sz="8200" dirty="0"/>
              <a:t>aikakausmedioista</a:t>
            </a:r>
          </a:p>
        </p:txBody>
      </p:sp>
      <p:sp>
        <p:nvSpPr>
          <p:cNvPr id="3" name="Content Placeholder 2">
            <a:extLst>
              <a:ext uri="{FF2B5EF4-FFF2-40B4-BE49-F238E27FC236}">
                <a16:creationId xmlns:a16="http://schemas.microsoft.com/office/drawing/2014/main" id="{D545F4BD-B3B9-E5D1-4F91-658DE06DB05E}"/>
              </a:ext>
            </a:extLst>
          </p:cNvPr>
          <p:cNvSpPr>
            <a:spLocks noGrp="1"/>
          </p:cNvSpPr>
          <p:nvPr>
            <p:ph idx="11"/>
          </p:nvPr>
        </p:nvSpPr>
        <p:spPr>
          <a:xfrm>
            <a:off x="1683599" y="3787309"/>
            <a:ext cx="8824801" cy="1292086"/>
          </a:xfrm>
        </p:spPr>
        <p:txBody>
          <a:bodyPr>
            <a:normAutofit/>
          </a:bodyPr>
          <a:lstStyle/>
          <a:p>
            <a:r>
              <a:rPr lang="en-FI" sz="2800" dirty="0">
                <a:latin typeface="Neue Haas Unica W1G Medium" panose="020B0504030206020203" pitchFamily="34" charset="0"/>
              </a:rPr>
              <a:t>💛 </a:t>
            </a:r>
          </a:p>
          <a:p>
            <a:r>
              <a:rPr lang="en-FI" sz="2800" dirty="0">
                <a:latin typeface="Neue Haas Unica W1G Medium" panose="020B0504030206020203" pitchFamily="34" charset="0"/>
              </a:rPr>
              <a:t>Luitko jo nämä? </a:t>
            </a:r>
          </a:p>
        </p:txBody>
      </p:sp>
    </p:spTree>
    <p:extLst>
      <p:ext uri="{BB962C8B-B14F-4D97-AF65-F5344CB8AC3E}">
        <p14:creationId xmlns:p14="http://schemas.microsoft.com/office/powerpoint/2010/main" val="3915566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4BAF3-7621-5774-573E-CF3712FB3050}"/>
            </a:ext>
          </a:extLst>
        </p:cNvPr>
        <p:cNvGrpSpPr/>
        <p:nvPr/>
      </p:nvGrpSpPr>
      <p:grpSpPr>
        <a:xfrm>
          <a:off x="0" y="0"/>
          <a:ext cx="0" cy="0"/>
          <a:chOff x="0" y="0"/>
          <a:chExt cx="0" cy="0"/>
        </a:xfrm>
      </p:grpSpPr>
      <p:pic>
        <p:nvPicPr>
          <p:cNvPr id="3076" name="Picture 4">
            <a:extLst>
              <a:ext uri="{FF2B5EF4-FFF2-40B4-BE49-F238E27FC236}">
                <a16:creationId xmlns:a16="http://schemas.microsoft.com/office/drawing/2014/main" id="{5FFAC1CC-D8B2-6216-B4BA-8D811D642EDD}"/>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20920" r="3287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2A4F523-2DB7-895C-1766-C40ADD1F8C94}"/>
              </a:ext>
            </a:extLst>
          </p:cNvPr>
          <p:cNvSpPr>
            <a:spLocks noGrp="1"/>
          </p:cNvSpPr>
          <p:nvPr>
            <p:ph type="title"/>
          </p:nvPr>
        </p:nvSpPr>
        <p:spPr>
          <a:xfrm>
            <a:off x="6553202" y="1116138"/>
            <a:ext cx="5112325" cy="2101785"/>
          </a:xfrm>
        </p:spPr>
        <p:txBody>
          <a:bodyPr>
            <a:noAutofit/>
          </a:bodyPr>
          <a:lstStyle/>
          <a:p>
            <a:r>
              <a:rPr lang="fi-FI" sz="3000" noProof="0" dirty="0"/>
              <a:t>Onko tekstimuotoisen journalismin aika ohi?</a:t>
            </a:r>
          </a:p>
        </p:txBody>
      </p:sp>
      <p:sp>
        <p:nvSpPr>
          <p:cNvPr id="8" name="Content Placeholder 4">
            <a:extLst>
              <a:ext uri="{FF2B5EF4-FFF2-40B4-BE49-F238E27FC236}">
                <a16:creationId xmlns:a16="http://schemas.microsoft.com/office/drawing/2014/main" id="{20821AB1-C51F-E288-5BC8-3EB76AD97D17}"/>
              </a:ext>
            </a:extLst>
          </p:cNvPr>
          <p:cNvSpPr txBox="1">
            <a:spLocks/>
          </p:cNvSpPr>
          <p:nvPr/>
        </p:nvSpPr>
        <p:spPr>
          <a:xfrm>
            <a:off x="741219" y="3863291"/>
            <a:ext cx="4473876" cy="2115226"/>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fi-FI" sz="1600" dirty="0">
              <a:solidFill>
                <a:schemeClr val="tx2"/>
              </a:solidFill>
              <a:latin typeface="Neue Haas Unica W1G" panose="020B0504030206020203" pitchFamily="34" charset="0"/>
            </a:endParaRPr>
          </a:p>
        </p:txBody>
      </p:sp>
      <p:sp>
        <p:nvSpPr>
          <p:cNvPr id="9" name="Content Placeholder 4">
            <a:extLst>
              <a:ext uri="{FF2B5EF4-FFF2-40B4-BE49-F238E27FC236}">
                <a16:creationId xmlns:a16="http://schemas.microsoft.com/office/drawing/2014/main" id="{A691BFB8-03F2-8913-8DAB-BC3AA17ADEAD}"/>
              </a:ext>
            </a:extLst>
          </p:cNvPr>
          <p:cNvSpPr txBox="1">
            <a:spLocks/>
          </p:cNvSpPr>
          <p:nvPr/>
        </p:nvSpPr>
        <p:spPr>
          <a:xfrm>
            <a:off x="6553202" y="3365579"/>
            <a:ext cx="4797425" cy="1882429"/>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1600" dirty="0"/>
              <a:t>Uusien formaattien jyrätessä kyky lukea ja kirjoittaa pitkiä tekstejä on heikentymässä. Joko pian saattelemme tekstiin perustuvat journalistiset jutut hautaan?</a:t>
            </a:r>
            <a:br>
              <a:rPr lang="fi-FI" sz="1600" b="1" dirty="0">
                <a:solidFill>
                  <a:schemeClr val="tx2"/>
                </a:solidFill>
                <a:latin typeface="Neue Haas Unica W1G" panose="020B0504030206020203" pitchFamily="34" charset="0"/>
                <a:cs typeface="Calibri" panose="020F0502020204030204" pitchFamily="34" charset="0"/>
              </a:rPr>
            </a:br>
            <a:br>
              <a:rPr lang="fi-FI" sz="1600" b="1" dirty="0">
                <a:solidFill>
                  <a:schemeClr val="tx2"/>
                </a:solidFill>
                <a:latin typeface="Neue Haas Unica W1G" panose="020B0504030206020203" pitchFamily="34" charset="0"/>
                <a:cs typeface="Calibri" panose="020F0502020204030204" pitchFamily="34" charset="0"/>
              </a:rPr>
            </a:br>
            <a:r>
              <a:rPr lang="fi-FI" sz="1600" b="1" dirty="0">
                <a:solidFill>
                  <a:schemeClr val="tx2"/>
                </a:solidFill>
                <a:latin typeface="Neue Haas Unica W1G" panose="020B0504030206020203" pitchFamily="34" charset="0"/>
                <a:cs typeface="Calibri" panose="020F0502020204030204" pitchFamily="34" charset="0"/>
                <a:hlinkClick r:id="rId4"/>
              </a:rPr>
              <a:t>Lue lisää </a:t>
            </a:r>
            <a:endParaRPr lang="fi-FI" sz="1600" dirty="0">
              <a:solidFill>
                <a:schemeClr val="tx2"/>
              </a:solidFill>
              <a:latin typeface="Neue Haas Unica W1G" panose="020B0504030206020203" pitchFamily="34" charset="0"/>
            </a:endParaRPr>
          </a:p>
        </p:txBody>
      </p:sp>
    </p:spTree>
    <p:extLst>
      <p:ext uri="{BB962C8B-B14F-4D97-AF65-F5344CB8AC3E}">
        <p14:creationId xmlns:p14="http://schemas.microsoft.com/office/powerpoint/2010/main" val="823485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AD3B7E-093E-334C-8CA9-F9E7FF26DA01}"/>
              </a:ext>
            </a:extLst>
          </p:cNvPr>
          <p:cNvSpPr>
            <a:spLocks noGrp="1"/>
          </p:cNvSpPr>
          <p:nvPr>
            <p:ph type="title"/>
          </p:nvPr>
        </p:nvSpPr>
        <p:spPr>
          <a:xfrm>
            <a:off x="6553202" y="1417080"/>
            <a:ext cx="5112325" cy="2101785"/>
          </a:xfrm>
        </p:spPr>
        <p:txBody>
          <a:bodyPr>
            <a:noAutofit/>
          </a:bodyPr>
          <a:lstStyle/>
          <a:p>
            <a:r>
              <a:rPr lang="fi-FI" sz="3000" noProof="0" dirty="0"/>
              <a:t>Näin tilaajamäärää kasvatetaan – neljä erilaista aikakauslehteä kertoo, kuinka onnistuivat</a:t>
            </a:r>
          </a:p>
        </p:txBody>
      </p:sp>
      <p:sp>
        <p:nvSpPr>
          <p:cNvPr id="8" name="Content Placeholder 4">
            <a:extLst>
              <a:ext uri="{FF2B5EF4-FFF2-40B4-BE49-F238E27FC236}">
                <a16:creationId xmlns:a16="http://schemas.microsoft.com/office/drawing/2014/main" id="{2A38128D-9433-CBAC-40B7-4DBD48896857}"/>
              </a:ext>
            </a:extLst>
          </p:cNvPr>
          <p:cNvSpPr txBox="1">
            <a:spLocks/>
          </p:cNvSpPr>
          <p:nvPr/>
        </p:nvSpPr>
        <p:spPr>
          <a:xfrm>
            <a:off x="741219" y="3863291"/>
            <a:ext cx="4473876" cy="2115226"/>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fi-FI" sz="1600" dirty="0">
              <a:solidFill>
                <a:schemeClr val="tx2"/>
              </a:solidFill>
              <a:latin typeface="Neue Haas Unica W1G" panose="020B0504030206020203" pitchFamily="34" charset="0"/>
            </a:endParaRPr>
          </a:p>
        </p:txBody>
      </p:sp>
      <p:sp>
        <p:nvSpPr>
          <p:cNvPr id="9" name="Content Placeholder 4">
            <a:extLst>
              <a:ext uri="{FF2B5EF4-FFF2-40B4-BE49-F238E27FC236}">
                <a16:creationId xmlns:a16="http://schemas.microsoft.com/office/drawing/2014/main" id="{A31F6CFF-E538-0FFE-22A0-ED57C74FCA7E}"/>
              </a:ext>
            </a:extLst>
          </p:cNvPr>
          <p:cNvSpPr txBox="1">
            <a:spLocks/>
          </p:cNvSpPr>
          <p:nvPr/>
        </p:nvSpPr>
        <p:spPr>
          <a:xfrm>
            <a:off x="6553202" y="3863291"/>
            <a:ext cx="4797425" cy="1882429"/>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1600" dirty="0"/>
              <a:t>Aikakauslehtien tilaajakadosta uutisoidaan usein ainoana totuutena, mutta kaikilla suunta ei ole alaspäin. Kysyimme Metsänomistajan Aarteelta, Kotivinkiltä, Lapsen Maailmalta ja Koululaiselta, kuinka he saivat tilaajamääränsä kasvuun.</a:t>
            </a:r>
            <a:br>
              <a:rPr lang="fi-FI" sz="1600" b="1" dirty="0">
                <a:solidFill>
                  <a:schemeClr val="tx2"/>
                </a:solidFill>
                <a:latin typeface="Neue Haas Unica W1G" panose="020B0504030206020203" pitchFamily="34" charset="0"/>
                <a:cs typeface="Calibri" panose="020F0502020204030204" pitchFamily="34" charset="0"/>
              </a:rPr>
            </a:br>
            <a:br>
              <a:rPr lang="fi-FI" sz="1600" b="1" dirty="0">
                <a:solidFill>
                  <a:schemeClr val="tx2"/>
                </a:solidFill>
                <a:latin typeface="Neue Haas Unica W1G" panose="020B0504030206020203" pitchFamily="34" charset="0"/>
                <a:cs typeface="Calibri" panose="020F0502020204030204" pitchFamily="34" charset="0"/>
              </a:rPr>
            </a:br>
            <a:r>
              <a:rPr lang="fi-FI" sz="1600" b="1" dirty="0">
                <a:solidFill>
                  <a:schemeClr val="tx2"/>
                </a:solidFill>
                <a:latin typeface="Neue Haas Unica W1G" panose="020B0504030206020203" pitchFamily="34" charset="0"/>
                <a:cs typeface="Calibri" panose="020F0502020204030204" pitchFamily="34" charset="0"/>
                <a:hlinkClick r:id="rId3"/>
              </a:rPr>
              <a:t>Lue lisää </a:t>
            </a:r>
            <a:endParaRPr lang="fi-FI" sz="1600" dirty="0">
              <a:solidFill>
                <a:schemeClr val="tx2"/>
              </a:solidFill>
              <a:latin typeface="Neue Haas Unica W1G" panose="020B0504030206020203" pitchFamily="34" charset="0"/>
            </a:endParaRPr>
          </a:p>
        </p:txBody>
      </p:sp>
      <p:pic>
        <p:nvPicPr>
          <p:cNvPr id="1026" name="Picture 2">
            <a:extLst>
              <a:ext uri="{FF2B5EF4-FFF2-40B4-BE49-F238E27FC236}">
                <a16:creationId xmlns:a16="http://schemas.microsoft.com/office/drawing/2014/main" id="{19EE2972-15E3-6BF2-662F-F232FF71C935}"/>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36928" r="168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643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normAutofit/>
          </a:bodyPr>
          <a:lstStyle/>
          <a:p>
            <a:r>
              <a:rPr lang="fi-FI" sz="3200" dirty="0"/>
              <a:t>Aikakausmedioiden seuraajamäärä / tammikuu 2026</a:t>
            </a:r>
            <a:endParaRPr lang="en-FI" sz="3200"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532558"/>
            <a:ext cx="3425934" cy="5160832"/>
          </a:xfrm>
        </p:spPr>
        <p:txBody>
          <a:bodyPr anchor="ctr">
            <a:normAutofit/>
          </a:bodyPr>
          <a:lstStyle/>
          <a:p>
            <a:r>
              <a:rPr lang="fi-FI" sz="2000" b="1" dirty="0">
                <a:solidFill>
                  <a:schemeClr val="bg2"/>
                </a:solidFill>
                <a:latin typeface="Neue Haas Unica W1G" panose="020B0504030206020203" pitchFamily="34" charset="0"/>
              </a:rPr>
              <a:t>Muutokset yleisön määrässä tammikuussa</a:t>
            </a:r>
          </a:p>
          <a:p>
            <a:br>
              <a:rPr lang="fi-FI" sz="1000" dirty="0">
                <a:solidFill>
                  <a:schemeClr val="bg2"/>
                </a:solidFill>
              </a:rPr>
            </a:br>
            <a:r>
              <a:rPr lang="fi-FI" dirty="0">
                <a:solidFill>
                  <a:schemeClr val="bg2"/>
                </a:solidFill>
                <a:latin typeface="Neue Haas Unica W1G" panose="020B0504030206020203" pitchFamily="34" charset="0"/>
              </a:rPr>
              <a:t>Kaikki kanavat	– 55 256</a:t>
            </a:r>
          </a:p>
          <a:p>
            <a:r>
              <a:rPr lang="fi-FI" dirty="0">
                <a:solidFill>
                  <a:schemeClr val="bg2"/>
                </a:solidFill>
                <a:latin typeface="Neue Haas Unica W1G" panose="020B0504030206020203" pitchFamily="34" charset="0"/>
              </a:rPr>
              <a:t>Facebook  	– 8 854</a:t>
            </a:r>
          </a:p>
          <a:p>
            <a:r>
              <a:rPr lang="fi-FI" dirty="0">
                <a:solidFill>
                  <a:schemeClr val="bg2"/>
                </a:solidFill>
                <a:latin typeface="Neue Haas Unica W1G" panose="020B0504030206020203" pitchFamily="34" charset="0"/>
              </a:rPr>
              <a:t>Instagram  	– 9 548</a:t>
            </a:r>
          </a:p>
          <a:p>
            <a:r>
              <a:rPr lang="fi-FI" dirty="0">
                <a:solidFill>
                  <a:schemeClr val="bg2"/>
                </a:solidFill>
                <a:latin typeface="Neue Haas Unica W1G" panose="020B0504030206020203" pitchFamily="34" charset="0"/>
              </a:rPr>
              <a:t>X  		– 40 959</a:t>
            </a:r>
          </a:p>
          <a:p>
            <a:r>
              <a:rPr lang="fi-FI" dirty="0">
                <a:solidFill>
                  <a:schemeClr val="bg2"/>
                </a:solidFill>
                <a:latin typeface="Neue Haas Unica W1G" panose="020B0504030206020203" pitchFamily="34" charset="0"/>
              </a:rPr>
              <a:t>YouTube		– 2 865</a:t>
            </a:r>
          </a:p>
          <a:p>
            <a:r>
              <a:rPr lang="fi-FI" dirty="0">
                <a:solidFill>
                  <a:schemeClr val="bg2"/>
                </a:solidFill>
                <a:latin typeface="Neue Haas Unica W1G" panose="020B0504030206020203" pitchFamily="34" charset="0"/>
              </a:rPr>
              <a:t>TikTok  		– 2 366</a:t>
            </a:r>
          </a:p>
          <a:p>
            <a:r>
              <a:rPr lang="fi-FI" dirty="0">
                <a:solidFill>
                  <a:schemeClr val="bg2"/>
                </a:solidFill>
                <a:latin typeface="Neue Haas Unica W1G" panose="020B0504030206020203" pitchFamily="34" charset="0"/>
              </a:rPr>
              <a:t>LinkedIn  		+ 12 448</a:t>
            </a:r>
          </a:p>
          <a:p>
            <a:r>
              <a:rPr lang="fi-FI" dirty="0">
                <a:solidFill>
                  <a:schemeClr val="bg2"/>
                </a:solidFill>
                <a:latin typeface="Neue Haas Unica W1G" panose="020B0504030206020203" pitchFamily="34" charset="0"/>
              </a:rPr>
              <a:t>Threads  		– 3 112</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4004003004"/>
              </p:ext>
            </p:extLst>
          </p:nvPr>
        </p:nvGraphicFramePr>
        <p:xfrm>
          <a:off x="502507" y="2067953"/>
          <a:ext cx="7096898" cy="421431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4">
            <a:extLst>
              <a:ext uri="{FF2B5EF4-FFF2-40B4-BE49-F238E27FC236}">
                <a16:creationId xmlns:a16="http://schemas.microsoft.com/office/drawing/2014/main" id="{5ABA7BFB-2EA2-514C-B721-5A905213B22E}"/>
              </a:ext>
            </a:extLst>
          </p:cNvPr>
          <p:cNvSpPr txBox="1">
            <a:spLocks/>
          </p:cNvSpPr>
          <p:nvPr/>
        </p:nvSpPr>
        <p:spPr>
          <a:xfrm>
            <a:off x="590843" y="1413805"/>
            <a:ext cx="6316394" cy="61194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i-FI" sz="1200" dirty="0">
                <a:solidFill>
                  <a:schemeClr val="accent1"/>
                </a:solidFill>
              </a:rPr>
              <a:t>Kaikkien seurattujen medioiden seuraajat ja tilaajat Facebookissa, Instagramissa, X:ssä, YouTubessa, TikTokissa, </a:t>
            </a:r>
            <a:r>
              <a:rPr lang="fi-FI" sz="1200" dirty="0" err="1">
                <a:solidFill>
                  <a:schemeClr val="accent1"/>
                </a:solidFill>
              </a:rPr>
              <a:t>LinkedInissa</a:t>
            </a:r>
            <a:r>
              <a:rPr lang="fi-FI" sz="1200" dirty="0">
                <a:solidFill>
                  <a:schemeClr val="accent1"/>
                </a:solidFill>
              </a:rPr>
              <a:t> ja </a:t>
            </a:r>
            <a:r>
              <a:rPr lang="fi-FI" sz="1200" dirty="0" err="1">
                <a:solidFill>
                  <a:schemeClr val="accent1"/>
                </a:solidFill>
              </a:rPr>
              <a:t>Threadissa</a:t>
            </a:r>
            <a:r>
              <a:rPr lang="fi-FI" sz="1200" dirty="0">
                <a:solidFill>
                  <a:schemeClr val="accent1"/>
                </a:solidFill>
              </a:rPr>
              <a:t>. Päällekkäisyyksiä ei ole huomioitu.</a:t>
            </a:r>
          </a:p>
        </p:txBody>
      </p:sp>
    </p:spTree>
    <p:extLst>
      <p:ext uri="{BB962C8B-B14F-4D97-AF65-F5344CB8AC3E}">
        <p14:creationId xmlns:p14="http://schemas.microsoft.com/office/powerpoint/2010/main" val="3516803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0900-6C8C-5912-9FBD-A776654FDD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7B478F-A013-A927-4805-49D486B99AC6}"/>
              </a:ext>
            </a:extLst>
          </p:cNvPr>
          <p:cNvSpPr>
            <a:spLocks noGrp="1"/>
          </p:cNvSpPr>
          <p:nvPr>
            <p:ph type="title"/>
          </p:nvPr>
        </p:nvSpPr>
        <p:spPr>
          <a:xfrm>
            <a:off x="6553202" y="1011966"/>
            <a:ext cx="5112325" cy="2101785"/>
          </a:xfrm>
        </p:spPr>
        <p:txBody>
          <a:bodyPr>
            <a:noAutofit/>
          </a:bodyPr>
          <a:lstStyle/>
          <a:p>
            <a:r>
              <a:rPr lang="fi-FI" sz="3000" noProof="0" dirty="0"/>
              <a:t>Aikakauslehtien irtonumeromyynti kasvoi vuonna 2025 – tässä ovat ostetuimmat lehdet</a:t>
            </a:r>
          </a:p>
        </p:txBody>
      </p:sp>
      <p:sp>
        <p:nvSpPr>
          <p:cNvPr id="8" name="Content Placeholder 4">
            <a:extLst>
              <a:ext uri="{FF2B5EF4-FFF2-40B4-BE49-F238E27FC236}">
                <a16:creationId xmlns:a16="http://schemas.microsoft.com/office/drawing/2014/main" id="{722CA4A0-6F60-8E8B-5039-5FC24CA4B95C}"/>
              </a:ext>
            </a:extLst>
          </p:cNvPr>
          <p:cNvSpPr txBox="1">
            <a:spLocks/>
          </p:cNvSpPr>
          <p:nvPr/>
        </p:nvSpPr>
        <p:spPr>
          <a:xfrm>
            <a:off x="741219" y="3863291"/>
            <a:ext cx="4473876" cy="2115226"/>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fi-FI" sz="1600" dirty="0">
              <a:solidFill>
                <a:schemeClr val="tx2"/>
              </a:solidFill>
              <a:latin typeface="Neue Haas Unica W1G" panose="020B0504030206020203" pitchFamily="34" charset="0"/>
            </a:endParaRPr>
          </a:p>
        </p:txBody>
      </p:sp>
      <p:sp>
        <p:nvSpPr>
          <p:cNvPr id="9" name="Content Placeholder 4">
            <a:extLst>
              <a:ext uri="{FF2B5EF4-FFF2-40B4-BE49-F238E27FC236}">
                <a16:creationId xmlns:a16="http://schemas.microsoft.com/office/drawing/2014/main" id="{70C1153E-7EA5-44F5-B26F-A339E84C292D}"/>
              </a:ext>
            </a:extLst>
          </p:cNvPr>
          <p:cNvSpPr txBox="1">
            <a:spLocks/>
          </p:cNvSpPr>
          <p:nvPr/>
        </p:nvSpPr>
        <p:spPr>
          <a:xfrm>
            <a:off x="6553202" y="3573924"/>
            <a:ext cx="4797425" cy="1882429"/>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1600" dirty="0"/>
              <a:t>Kotimaisten ja ulkomaisten aikakauslehtien irtonumeromyynnin arvo kasvoi 2,6 prosenttia viime vuodesta. Eniten kasvoivat ristikkolehtien sekä terveys-, kauneus- ja kuntoilulehtien irtonumeromyynti. Ilmiöksi noussut Pop-Ristikot kipusi ostetuimpien lehtien kolmanneksi.</a:t>
            </a:r>
            <a:br>
              <a:rPr lang="fi-FI" sz="1600" b="1" dirty="0">
                <a:solidFill>
                  <a:schemeClr val="tx2"/>
                </a:solidFill>
                <a:latin typeface="Neue Haas Unica W1G" panose="020B0504030206020203" pitchFamily="34" charset="0"/>
                <a:cs typeface="Calibri" panose="020F0502020204030204" pitchFamily="34" charset="0"/>
              </a:rPr>
            </a:br>
            <a:br>
              <a:rPr lang="fi-FI" sz="1600" b="1" dirty="0">
                <a:solidFill>
                  <a:schemeClr val="tx2"/>
                </a:solidFill>
                <a:latin typeface="Neue Haas Unica W1G" panose="020B0504030206020203" pitchFamily="34" charset="0"/>
                <a:cs typeface="Calibri" panose="020F0502020204030204" pitchFamily="34" charset="0"/>
              </a:rPr>
            </a:br>
            <a:r>
              <a:rPr lang="fi-FI" sz="1600" b="1" dirty="0">
                <a:solidFill>
                  <a:schemeClr val="tx2"/>
                </a:solidFill>
                <a:latin typeface="Neue Haas Unica W1G" panose="020B0504030206020203" pitchFamily="34" charset="0"/>
                <a:cs typeface="Calibri" panose="020F0502020204030204" pitchFamily="34" charset="0"/>
                <a:hlinkClick r:id="rId3"/>
              </a:rPr>
              <a:t>Lue lisää </a:t>
            </a:r>
            <a:endParaRPr lang="fi-FI" sz="1600" dirty="0">
              <a:solidFill>
                <a:schemeClr val="tx2"/>
              </a:solidFill>
              <a:latin typeface="Neue Haas Unica W1G" panose="020B0504030206020203" pitchFamily="34" charset="0"/>
            </a:endParaRPr>
          </a:p>
        </p:txBody>
      </p:sp>
      <p:pic>
        <p:nvPicPr>
          <p:cNvPr id="4098" name="Picture 2">
            <a:extLst>
              <a:ext uri="{FF2B5EF4-FFF2-40B4-BE49-F238E27FC236}">
                <a16:creationId xmlns:a16="http://schemas.microsoft.com/office/drawing/2014/main" id="{2A3DA983-2FDF-86D6-B078-DBB7B5EEF15C}"/>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15388" r="3836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530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Placeholder 6" descr="A person sitting on a ramp with a magazine&#10;&#10;Description automatically generated">
            <a:extLst>
              <a:ext uri="{FF2B5EF4-FFF2-40B4-BE49-F238E27FC236}">
                <a16:creationId xmlns:a16="http://schemas.microsoft.com/office/drawing/2014/main" id="{FCAA0E59-8D50-18B5-DB0B-48A8BE51AD2D}"/>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6553202" y="0"/>
            <a:ext cx="5638798" cy="6858000"/>
          </a:xfrm>
        </p:spPr>
      </p:pic>
      <p:sp>
        <p:nvSpPr>
          <p:cNvPr id="2" name="Content Placeholder 4">
            <a:extLst>
              <a:ext uri="{FF2B5EF4-FFF2-40B4-BE49-F238E27FC236}">
                <a16:creationId xmlns:a16="http://schemas.microsoft.com/office/drawing/2014/main" id="{3CA18D5A-8C53-63CA-6D91-6FEC6A4401F4}"/>
              </a:ext>
            </a:extLst>
          </p:cNvPr>
          <p:cNvSpPr txBox="1">
            <a:spLocks/>
          </p:cNvSpPr>
          <p:nvPr/>
        </p:nvSpPr>
        <p:spPr>
          <a:xfrm>
            <a:off x="750355" y="3080870"/>
            <a:ext cx="4473876" cy="1453243"/>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1600" dirty="0"/>
              <a:t>Jos haluat lukea lisää alan kuulumisista, </a:t>
            </a:r>
            <a:br>
              <a:rPr lang="fi-FI" sz="1600" dirty="0"/>
            </a:br>
            <a:r>
              <a:rPr lang="fi-FI" sz="1600" dirty="0"/>
              <a:t>tilaa </a:t>
            </a:r>
            <a:r>
              <a:rPr lang="fi-FI" sz="1600" dirty="0" err="1"/>
              <a:t>aikakausmedioiden</a:t>
            </a:r>
            <a:r>
              <a:rPr lang="fi-FI" sz="1600" dirty="0"/>
              <a:t> ajankohtaiset jutut sähköpostiisi </a:t>
            </a:r>
            <a:r>
              <a:rPr lang="fi-FI" sz="1600" b="1" dirty="0">
                <a:solidFill>
                  <a:schemeClr val="tx2"/>
                </a:solidFill>
                <a:latin typeface="Neue Haas Unica W1G" panose="020B0504030206020203" pitchFamily="34" charset="0"/>
                <a:cs typeface="Calibri" panose="020F0502020204030204" pitchFamily="34" charset="0"/>
                <a:hlinkClick r:id="rId3"/>
              </a:rPr>
              <a:t>täältä</a:t>
            </a:r>
            <a:r>
              <a:rPr lang="fi-FI" sz="1600" dirty="0"/>
              <a:t>!</a:t>
            </a:r>
          </a:p>
        </p:txBody>
      </p:sp>
      <p:sp>
        <p:nvSpPr>
          <p:cNvPr id="3" name="Title 3">
            <a:extLst>
              <a:ext uri="{FF2B5EF4-FFF2-40B4-BE49-F238E27FC236}">
                <a16:creationId xmlns:a16="http://schemas.microsoft.com/office/drawing/2014/main" id="{F9A41F90-2BBA-DC77-87FF-5FA9A4A56BE8}"/>
              </a:ext>
            </a:extLst>
          </p:cNvPr>
          <p:cNvSpPr txBox="1">
            <a:spLocks/>
          </p:cNvSpPr>
          <p:nvPr/>
        </p:nvSpPr>
        <p:spPr>
          <a:xfrm>
            <a:off x="751940" y="1218587"/>
            <a:ext cx="5540301" cy="186228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rgbClr val="002649"/>
                </a:solidFill>
                <a:latin typeface="Canela Medium" pitchFamily="2" charset="77"/>
                <a:ea typeface="+mj-ea"/>
                <a:cs typeface="+mj-cs"/>
              </a:defRPr>
            </a:lvl1pPr>
          </a:lstStyle>
          <a:p>
            <a:r>
              <a:rPr lang="fi-FI" sz="3800" dirty="0"/>
              <a:t>Lue lisää uutiskirjeestä!</a:t>
            </a:r>
            <a:endParaRPr lang="fi-FI" sz="3800" dirty="0">
              <a:solidFill>
                <a:schemeClr val="accent1"/>
              </a:solidFill>
            </a:endParaRPr>
          </a:p>
        </p:txBody>
      </p:sp>
      <p:sp>
        <p:nvSpPr>
          <p:cNvPr id="9" name="Content Placeholder 4">
            <a:extLst>
              <a:ext uri="{FF2B5EF4-FFF2-40B4-BE49-F238E27FC236}">
                <a16:creationId xmlns:a16="http://schemas.microsoft.com/office/drawing/2014/main" id="{A024485C-6B29-86F8-E961-1800A570FB66}"/>
              </a:ext>
            </a:extLst>
          </p:cNvPr>
          <p:cNvSpPr txBox="1">
            <a:spLocks/>
          </p:cNvSpPr>
          <p:nvPr/>
        </p:nvSpPr>
        <p:spPr>
          <a:xfrm rot="16200000">
            <a:off x="4223912" y="5484877"/>
            <a:ext cx="2243581" cy="34205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000" dirty="0">
                <a:solidFill>
                  <a:schemeClr val="bg1"/>
                </a:solidFill>
              </a:rPr>
              <a:t>Kuva: Anniina Nissinen</a:t>
            </a:r>
          </a:p>
        </p:txBody>
      </p:sp>
      <p:pic>
        <p:nvPicPr>
          <p:cNvPr id="6" name="Picture 5">
            <a:extLst>
              <a:ext uri="{FF2B5EF4-FFF2-40B4-BE49-F238E27FC236}">
                <a16:creationId xmlns:a16="http://schemas.microsoft.com/office/drawing/2014/main" id="{0B0302EC-75F8-528F-9B3F-F3FE9CD1FA0B}"/>
              </a:ext>
            </a:extLst>
          </p:cNvPr>
          <p:cNvPicPr>
            <a:picLocks noChangeAspect="1"/>
          </p:cNvPicPr>
          <p:nvPr/>
        </p:nvPicPr>
        <p:blipFill>
          <a:blip r:embed="rId4"/>
          <a:stretch>
            <a:fillRect/>
          </a:stretch>
        </p:blipFill>
        <p:spPr>
          <a:xfrm>
            <a:off x="750355" y="6389170"/>
            <a:ext cx="1845645" cy="139055"/>
          </a:xfrm>
          <a:prstGeom prst="rect">
            <a:avLst/>
          </a:prstGeom>
        </p:spPr>
      </p:pic>
    </p:spTree>
    <p:extLst>
      <p:ext uri="{BB962C8B-B14F-4D97-AF65-F5344CB8AC3E}">
        <p14:creationId xmlns:p14="http://schemas.microsoft.com/office/powerpoint/2010/main" val="3753194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654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603503" y="229201"/>
            <a:ext cx="6355081" cy="1142400"/>
          </a:xfrm>
        </p:spPr>
        <p:txBody>
          <a:bodyPr>
            <a:normAutofit/>
          </a:bodyPr>
          <a:lstStyle/>
          <a:p>
            <a:r>
              <a:rPr lang="fi-FI" dirty="0" err="1"/>
              <a:t>Aikakausmedioiden</a:t>
            </a:r>
            <a:r>
              <a:rPr lang="fi-FI" dirty="0"/>
              <a:t> sometilien määrä / tammikuu 2026</a:t>
            </a:r>
            <a:endParaRPr lang="en-FI"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1371601"/>
            <a:ext cx="3425934" cy="4663438"/>
          </a:xfrm>
        </p:spPr>
        <p:txBody>
          <a:bodyPr anchor="ctr">
            <a:normAutofit/>
          </a:bodyPr>
          <a:lstStyle/>
          <a:p>
            <a:pPr algn="ctr"/>
            <a:r>
              <a:rPr lang="fi-FI" sz="2000" dirty="0">
                <a:solidFill>
                  <a:schemeClr val="bg2"/>
                </a:solidFill>
                <a:latin typeface="Neue Haas Unica W1G Medium" panose="020B0504030206020203" pitchFamily="34" charset="0"/>
              </a:rPr>
              <a:t>Seurannassa oli mukana 177 aikakausmediaa, joilla oli käytössään yhteensä 453 sometiliä.</a:t>
            </a:r>
            <a:br>
              <a:rPr lang="fi-FI" sz="2000" dirty="0">
                <a:solidFill>
                  <a:schemeClr val="bg2"/>
                </a:solidFill>
                <a:latin typeface="Neue Haas Unica W1G Medium" panose="020B0504030206020203" pitchFamily="34" charset="0"/>
              </a:rPr>
            </a:br>
            <a:endParaRPr lang="fi-FI" sz="1000" dirty="0">
              <a:solidFill>
                <a:schemeClr val="bg2"/>
              </a:solidFill>
              <a:latin typeface="Neue Haas Unica W1G Medium" panose="020B0504030206020203" pitchFamily="34" charset="0"/>
            </a:endParaRPr>
          </a:p>
          <a:p>
            <a:pPr algn="ctr"/>
            <a:r>
              <a:rPr lang="fi-FI" sz="2000" dirty="0">
                <a:solidFill>
                  <a:schemeClr val="bg2"/>
                </a:solidFill>
                <a:latin typeface="Neue Haas Unica W1G Medium" panose="020B0504030206020203" pitchFamily="34" charset="0"/>
              </a:rPr>
              <a:t>Yhdellä aikakausmedialla on keskimäärin käytössään </a:t>
            </a:r>
          </a:p>
          <a:p>
            <a:pPr algn="ctr"/>
            <a:r>
              <a:rPr lang="fi-FI" sz="4000" b="1" dirty="0">
                <a:solidFill>
                  <a:schemeClr val="bg2"/>
                </a:solidFill>
                <a:latin typeface="Neue Haas Unica W1G" panose="020B0504030206020203" pitchFamily="34" charset="0"/>
              </a:rPr>
              <a:t>2,6</a:t>
            </a:r>
            <a:r>
              <a:rPr lang="fi-FI" sz="2000" b="1" dirty="0">
                <a:solidFill>
                  <a:schemeClr val="bg2"/>
                </a:solidFill>
                <a:latin typeface="Neue Haas Unica W1G" panose="020B0504030206020203" pitchFamily="34" charset="0"/>
              </a:rPr>
              <a:t> </a:t>
            </a:r>
            <a:br>
              <a:rPr lang="fi-FI" sz="2000" dirty="0">
                <a:solidFill>
                  <a:schemeClr val="bg2"/>
                </a:solidFill>
                <a:latin typeface="Neue Haas Unica W1G Medium" panose="020B0504030206020203" pitchFamily="34" charset="0"/>
              </a:rPr>
            </a:br>
            <a:r>
              <a:rPr lang="fi-FI" sz="2000" dirty="0">
                <a:solidFill>
                  <a:schemeClr val="bg2"/>
                </a:solidFill>
                <a:latin typeface="Neue Haas Unica W1G Medium" panose="020B0504030206020203" pitchFamily="34" charset="0"/>
              </a:rPr>
              <a:t>sometiliä.</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61257167"/>
              </p:ext>
            </p:extLst>
          </p:nvPr>
        </p:nvGraphicFramePr>
        <p:xfrm>
          <a:off x="-1" y="1719777"/>
          <a:ext cx="7599405" cy="3967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7875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normAutofit/>
          </a:bodyPr>
          <a:lstStyle/>
          <a:p>
            <a:r>
              <a:rPr lang="fi-FI" dirty="0"/>
              <a:t>Yleisön keskimääräinen koko / </a:t>
            </a:r>
            <a:br>
              <a:rPr lang="fi-FI" dirty="0"/>
            </a:br>
            <a:r>
              <a:rPr lang="fi-FI" dirty="0"/>
              <a:t>tammikuu 2026</a:t>
            </a:r>
            <a:endParaRPr lang="en-FI"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1371601"/>
            <a:ext cx="3425934" cy="4663438"/>
          </a:xfrm>
        </p:spPr>
        <p:txBody>
          <a:bodyPr anchor="ctr">
            <a:normAutofit/>
          </a:bodyPr>
          <a:lstStyle/>
          <a:p>
            <a:pPr algn="ctr"/>
            <a:r>
              <a:rPr lang="fi-FI" sz="2000" b="1" dirty="0">
                <a:solidFill>
                  <a:schemeClr val="bg2"/>
                </a:solidFill>
                <a:latin typeface="Neue Haas Unica W1G" panose="020B0504030206020203" pitchFamily="34" charset="0"/>
              </a:rPr>
              <a:t>Yhdellä aikakausmedialla on eri somekanavissa yhteensä keskimäärin</a:t>
            </a:r>
            <a:br>
              <a:rPr lang="fi-FI" sz="2000" b="1" dirty="0">
                <a:solidFill>
                  <a:schemeClr val="bg2"/>
                </a:solidFill>
                <a:latin typeface="Neue Haas Unica W1G" panose="020B0504030206020203" pitchFamily="34" charset="0"/>
              </a:rPr>
            </a:br>
            <a:r>
              <a:rPr lang="fi-FI" sz="2000" b="1" dirty="0">
                <a:solidFill>
                  <a:schemeClr val="bg2"/>
                </a:solidFill>
                <a:latin typeface="Neue Haas Unica W1G" panose="020B0504030206020203" pitchFamily="34" charset="0"/>
              </a:rPr>
              <a:t>30 557</a:t>
            </a:r>
            <a:endParaRPr lang="fi-FI" sz="4000" b="1" dirty="0">
              <a:solidFill>
                <a:schemeClr val="bg2"/>
              </a:solidFill>
              <a:latin typeface="Neue Haas Unica W1G" panose="020B0504030206020203" pitchFamily="34" charset="0"/>
            </a:endParaRPr>
          </a:p>
          <a:p>
            <a:pPr algn="ctr"/>
            <a:r>
              <a:rPr lang="fi-FI" sz="2000" b="1" dirty="0">
                <a:solidFill>
                  <a:schemeClr val="bg2"/>
                </a:solidFill>
                <a:latin typeface="Neue Haas Unica W1G" panose="020B0504030206020203" pitchFamily="34" charset="0"/>
              </a:rPr>
              <a:t>seuraajaa.</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4119778877"/>
              </p:ext>
            </p:extLst>
          </p:nvPr>
        </p:nvGraphicFramePr>
        <p:xfrm>
          <a:off x="0" y="1719777"/>
          <a:ext cx="7599405" cy="3967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2452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2332857750"/>
              </p:ext>
            </p:extLst>
          </p:nvPr>
        </p:nvGraphicFramePr>
        <p:xfrm>
          <a:off x="712694" y="1924556"/>
          <a:ext cx="10515600" cy="421881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3BB59EEA-1884-69AC-0F74-32C44455CAE6}"/>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kaikissa somekanavissa </a:t>
            </a:r>
            <a:br>
              <a:rPr lang="fi-FI" sz="3200" dirty="0"/>
            </a:br>
            <a:r>
              <a:rPr lang="fi-FI" sz="2600" b="1" dirty="0">
                <a:solidFill>
                  <a:schemeClr val="accent2"/>
                </a:solidFill>
                <a:latin typeface="Neue Haas Unica W1G" panose="020B0504030206020203" pitchFamily="34" charset="0"/>
              </a:rPr>
              <a:t>12/2025 – 1/2026</a:t>
            </a:r>
          </a:p>
        </p:txBody>
      </p:sp>
      <p:sp>
        <p:nvSpPr>
          <p:cNvPr id="6" name="TextBox 5">
            <a:extLst>
              <a:ext uri="{FF2B5EF4-FFF2-40B4-BE49-F238E27FC236}">
                <a16:creationId xmlns:a16="http://schemas.microsoft.com/office/drawing/2014/main" id="{ACE1A8BF-E1A6-BB33-FCE3-1CA73A83E78F}"/>
              </a:ext>
            </a:extLst>
          </p:cNvPr>
          <p:cNvSpPr txBox="1"/>
          <p:nvPr/>
        </p:nvSpPr>
        <p:spPr>
          <a:xfrm>
            <a:off x="1169894" y="1524446"/>
            <a:ext cx="10058400" cy="461665"/>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seuraajat ja kanavan tilaajat Facebookissa, Instagramissa, X:ssä, YouTubessa, TikTokissa, </a:t>
            </a:r>
            <a:r>
              <a:rPr lang="fi-FI" sz="1200" i="1" dirty="0" err="1">
                <a:solidFill>
                  <a:schemeClr val="accent1"/>
                </a:solidFill>
                <a:latin typeface="Neue Haas Unica W1G" panose="020B0504030206020203" pitchFamily="34" charset="0"/>
              </a:rPr>
              <a:t>LinkedInissa</a:t>
            </a:r>
            <a:r>
              <a:rPr lang="fi-FI" sz="1200" i="1" dirty="0">
                <a:solidFill>
                  <a:schemeClr val="accent1"/>
                </a:solidFill>
                <a:latin typeface="Neue Haas Unica W1G" panose="020B0504030206020203" pitchFamily="34" charset="0"/>
              </a:rPr>
              <a:t> ja </a:t>
            </a:r>
            <a:r>
              <a:rPr lang="fi-FI" sz="1200" i="1" dirty="0" err="1">
                <a:solidFill>
                  <a:schemeClr val="accent1"/>
                </a:solidFill>
                <a:latin typeface="Neue Haas Unica W1G" panose="020B0504030206020203" pitchFamily="34" charset="0"/>
              </a:rPr>
              <a:t>Threadsissa</a:t>
            </a:r>
            <a:r>
              <a:rPr lang="fi-FI" sz="1200" i="1" dirty="0">
                <a:solidFill>
                  <a:schemeClr val="accent1"/>
                </a:solidFill>
                <a:latin typeface="Neue Haas Unica W1G" panose="020B0504030206020203" pitchFamily="34" charset="0"/>
              </a:rPr>
              <a:t>. Päällekkäisyyksiä ei ole huomioitu.</a:t>
            </a:r>
          </a:p>
        </p:txBody>
      </p:sp>
    </p:spTree>
    <p:extLst>
      <p:ext uri="{BB962C8B-B14F-4D97-AF65-F5344CB8AC3E}">
        <p14:creationId xmlns:p14="http://schemas.microsoft.com/office/powerpoint/2010/main" val="4257341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551106027"/>
              </p:ext>
            </p:extLst>
          </p:nvPr>
        </p:nvGraphicFramePr>
        <p:xfrm>
          <a:off x="712694" y="1801445"/>
          <a:ext cx="10515600" cy="4142155"/>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3">
            <a:extLst>
              <a:ext uri="{FF2B5EF4-FFF2-40B4-BE49-F238E27FC236}">
                <a16:creationId xmlns:a16="http://schemas.microsoft.com/office/drawing/2014/main" id="{25569B91-5351-0566-579D-73C5A6CACCC8}"/>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Facebookissa </a:t>
            </a:r>
            <a:br>
              <a:rPr lang="fi-FI" sz="3200" dirty="0"/>
            </a:br>
            <a:r>
              <a:rPr lang="fi-FI" sz="2600" b="1" dirty="0">
                <a:solidFill>
                  <a:schemeClr val="accent2"/>
                </a:solidFill>
                <a:latin typeface="Neue Haas Unica W1G" panose="020B0504030206020203" pitchFamily="34" charset="0"/>
              </a:rPr>
              <a:t>12/2025 – 1/2026</a:t>
            </a:r>
          </a:p>
        </p:txBody>
      </p:sp>
      <p:sp>
        <p:nvSpPr>
          <p:cNvPr id="9" name="TextBox 8">
            <a:extLst>
              <a:ext uri="{FF2B5EF4-FFF2-40B4-BE49-F238E27FC236}">
                <a16:creationId xmlns:a16="http://schemas.microsoft.com/office/drawing/2014/main" id="{965FCC0C-19E5-9B2B-8D64-6A98AC00799F}"/>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Facebook-sivujen seuraajat. Päällekkäisyyksiä ei ole huomioitu.</a:t>
            </a:r>
          </a:p>
        </p:txBody>
      </p:sp>
    </p:spTree>
    <p:extLst>
      <p:ext uri="{BB962C8B-B14F-4D97-AF65-F5344CB8AC3E}">
        <p14:creationId xmlns:p14="http://schemas.microsoft.com/office/powerpoint/2010/main" val="3113325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879909954"/>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3">
            <a:extLst>
              <a:ext uri="{FF2B5EF4-FFF2-40B4-BE49-F238E27FC236}">
                <a16:creationId xmlns:a16="http://schemas.microsoft.com/office/drawing/2014/main" id="{06B8B113-1EB0-DBE6-A6F4-C9BDF0433081}"/>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Instagramissa </a:t>
            </a:r>
            <a:br>
              <a:rPr lang="fi-FI" sz="3200" dirty="0"/>
            </a:br>
            <a:r>
              <a:rPr lang="fi-FI" sz="2600" b="1" dirty="0">
                <a:solidFill>
                  <a:schemeClr val="accent2"/>
                </a:solidFill>
                <a:latin typeface="Neue Haas Unica W1G" panose="020B0504030206020203" pitchFamily="34" charset="0"/>
              </a:rPr>
              <a:t>12/2025 – 1/2026</a:t>
            </a:r>
          </a:p>
        </p:txBody>
      </p:sp>
      <p:sp>
        <p:nvSpPr>
          <p:cNvPr id="6" name="TextBox 5">
            <a:extLst>
              <a:ext uri="{FF2B5EF4-FFF2-40B4-BE49-F238E27FC236}">
                <a16:creationId xmlns:a16="http://schemas.microsoft.com/office/drawing/2014/main" id="{9D2CE731-BA61-EEEB-24B2-F693812C54FE}"/>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Instagram-seuraajat. Päällekkäisyyksiä ei ole huomioitu.</a:t>
            </a:r>
          </a:p>
        </p:txBody>
      </p:sp>
    </p:spTree>
    <p:extLst>
      <p:ext uri="{BB962C8B-B14F-4D97-AF65-F5344CB8AC3E}">
        <p14:creationId xmlns:p14="http://schemas.microsoft.com/office/powerpoint/2010/main" val="2015413263"/>
      </p:ext>
    </p:extLst>
  </p:cSld>
  <p:clrMapOvr>
    <a:masterClrMapping/>
  </p:clrMapOvr>
</p:sld>
</file>

<file path=ppt/theme/theme1.xml><?xml version="1.0" encoding="utf-8"?>
<a:theme xmlns:a="http://schemas.openxmlformats.org/drawingml/2006/main" name="Office Theme">
  <a:themeElements>
    <a:clrScheme name="Aikakausmedia värit">
      <a:dk1>
        <a:srgbClr val="000000"/>
      </a:dk1>
      <a:lt1>
        <a:srgbClr val="FFFFFF"/>
      </a:lt1>
      <a:dk2>
        <a:srgbClr val="002649"/>
      </a:dk2>
      <a:lt2>
        <a:srgbClr val="FEFCFF"/>
      </a:lt2>
      <a:accent1>
        <a:srgbClr val="002649"/>
      </a:accent1>
      <a:accent2>
        <a:srgbClr val="FF6464"/>
      </a:accent2>
      <a:accent3>
        <a:srgbClr val="F3CF67"/>
      </a:accent3>
      <a:accent4>
        <a:srgbClr val="43FFED"/>
      </a:accent4>
      <a:accent5>
        <a:srgbClr val="00599E"/>
      </a:accent5>
      <a:accent6>
        <a:srgbClr val="B2B2B2"/>
      </a:accent6>
      <a:hlink>
        <a:srgbClr val="FF6464"/>
      </a:hlink>
      <a:folHlink>
        <a:srgbClr val="FF64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Neue Haas Unica W1G" panose="020B0504030206020203" pitchFamily="34" charset="0"/>
          </a:defRPr>
        </a:defPPr>
      </a:lstStyle>
    </a:txDef>
  </a:objectDefaults>
  <a:extraClrSchemeLst/>
  <a:extLst>
    <a:ext uri="{05A4C25C-085E-4340-85A3-A5531E510DB2}">
      <thm15:themeFamily xmlns:thm15="http://schemas.microsoft.com/office/thememl/2012/main" name="Aikakausmedia-presepohja" id="{27F49DBD-B064-444B-96FB-3C48DEE958D5}" vid="{92DBE8E4-D1B9-4240-B326-D810776610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3F551B6AE0A94F47AE516944E2F00FE5" ma:contentTypeVersion="8" ma:contentTypeDescription="Luo uusi asiakirja." ma:contentTypeScope="" ma:versionID="0b2d0627081c63db6a69bd3df2a8ae42">
  <xsd:schema xmlns:xsd="http://www.w3.org/2001/XMLSchema" xmlns:xs="http://www.w3.org/2001/XMLSchema" xmlns:p="http://schemas.microsoft.com/office/2006/metadata/properties" xmlns:ns2="b8458977-e6f2-40e9-9621-96f4298c6bbe" targetNamespace="http://schemas.microsoft.com/office/2006/metadata/properties" ma:root="true" ma:fieldsID="51fe2a09710c29757513715f4c2684b4" ns2:_="">
    <xsd:import namespace="b8458977-e6f2-40e9-9621-96f4298c6bb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458977-e6f2-40e9-9621-96f4298c6b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6BD3844-D0FB-414D-A452-15FC55E58783}">
  <ds:schemaRefs>
    <ds:schemaRef ds:uri="http://schemas.microsoft.com/sharepoint/v3/contenttype/forms"/>
  </ds:schemaRefs>
</ds:datastoreItem>
</file>

<file path=customXml/itemProps2.xml><?xml version="1.0" encoding="utf-8"?>
<ds:datastoreItem xmlns:ds="http://schemas.openxmlformats.org/officeDocument/2006/customXml" ds:itemID="{A42647A9-A749-4FA2-BEB2-369DD0AE5F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458977-e6f2-40e9-9621-96f4298c6b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B21824-3573-4170-BB97-352BE88B69B2}">
  <ds:schemaRefs>
    <ds:schemaRef ds:uri="http://schemas.openxmlformats.org/package/2006/metadata/core-properties"/>
    <ds:schemaRef ds:uri="http://purl.org/dc/elements/1.1/"/>
    <ds:schemaRef ds:uri="b8458977-e6f2-40e9-9621-96f4298c6bbe"/>
    <ds:schemaRef ds:uri="http://schemas.microsoft.com/office/2006/metadata/properties"/>
    <ds:schemaRef ds:uri="http://purl.org/dc/dcmitype/"/>
    <ds:schemaRef ds:uri="http://www.w3.org/XML/1998/namespace"/>
    <ds:schemaRef ds:uri="http://schemas.microsoft.com/office/2006/documentManagement/typ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17790</TotalTime>
  <Words>3006</Words>
  <Application>Microsoft Macintosh PowerPoint</Application>
  <PresentationFormat>Widescreen</PresentationFormat>
  <Paragraphs>891</Paragraphs>
  <Slides>42</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Canela Medium</vt:lpstr>
      <vt:lpstr>Neue Haas Unica W1G Medium</vt:lpstr>
      <vt:lpstr>Neue Haas Unica W1G Light</vt:lpstr>
      <vt:lpstr>Arial</vt:lpstr>
      <vt:lpstr>Neue Haas Unica Pro</vt:lpstr>
      <vt:lpstr>Clattering</vt:lpstr>
      <vt:lpstr>Neue Haas Unica W1G</vt:lpstr>
      <vt:lpstr>Office Theme</vt:lpstr>
      <vt:lpstr>PowerPoint Presentation</vt:lpstr>
      <vt:lpstr>Talouselämä on taas ykkönen</vt:lpstr>
      <vt:lpstr>Aikakausmedioiden someyleisö / tammikuu 2026</vt:lpstr>
      <vt:lpstr>Aikakausmedioiden seuraajamäärä / tammikuu 2026</vt:lpstr>
      <vt:lpstr>Aikakausmedioiden sometilien määrä / tammikuu 2026</vt:lpstr>
      <vt:lpstr>Yleisön keskimääräinen koko /  tammikuu 2026</vt:lpstr>
      <vt:lpstr>Yleisömäärä kaikissa somekanavissa  12/2025 – 1/2026</vt:lpstr>
      <vt:lpstr>Yleisömäärä Facebookissa  12/2025 – 1/2026</vt:lpstr>
      <vt:lpstr>Yleisömäärä Instagramissa  12/2025 – 1/2026</vt:lpstr>
      <vt:lpstr>Yleisömäärä X:ssä  12/2025 – 1/2026</vt:lpstr>
      <vt:lpstr>Yleisömäärä YouTubessa  12/2025 – 1/2026</vt:lpstr>
      <vt:lpstr>Yleisömäärä TikTokissa  12/2025 – 1/2026</vt:lpstr>
      <vt:lpstr>Yleisömäärä LinkedInissa  12/2025 – 1/2026</vt:lpstr>
      <vt:lpstr>Yleisömäärä Threadsissa  12/2025 – 1/2026</vt:lpstr>
      <vt:lpstr>Somen suurimmat</vt:lpstr>
      <vt:lpstr>Eniten seuraajia kaikissa kanavissa TOP 20 / tammikuu 2026</vt:lpstr>
      <vt:lpstr>Eniten seuraajia Facebookissa TOP 20 / tammikuu 2026</vt:lpstr>
      <vt:lpstr>Eniten seuraajia Instagramissa TOP 20 / tammikuu 2026</vt:lpstr>
      <vt:lpstr>Eniten seuraajia X:ssä TOP 20 / tammikuu 2026</vt:lpstr>
      <vt:lpstr>Eniten seuraajia YouTubessa ja TikTokissa TOP 10 /  tammikuu 2026</vt:lpstr>
      <vt:lpstr>Eniten seuraajia LinkedInissa ja Threadsissa  TOP 10 /  tammikuu 2026</vt:lpstr>
      <vt:lpstr>Eniten yleisöään  kasvattaneet</vt:lpstr>
      <vt:lpstr>Eniten uusia seuraajia kaikissa kanavissa TOP 20 / tammikuu 2026</vt:lpstr>
      <vt:lpstr>Eniten uusia seuraajia Facebookissa TOP 10 / tammikuu 2026</vt:lpstr>
      <vt:lpstr>Eniten uusia seuraajia Instagramissa TOP 10 / tammikuu 2026</vt:lpstr>
      <vt:lpstr>Eniten uusia seuraajia X:ssä TOP 10 / tammikuu 2026</vt:lpstr>
      <vt:lpstr>Eniten uusia seuraajia YouTubessa TOP 10 / tammikuu 2026</vt:lpstr>
      <vt:lpstr>Eniten uusia seuraajia Tiktokissa TOP 10 / tammikuu 2026</vt:lpstr>
      <vt:lpstr>Eniten uusia seuraajia Threadsissa  TOP 5 / tammikuu 2026</vt:lpstr>
      <vt:lpstr>Eniten uusia seuraajia Linkedinissa TOP 5 / tammikuu 2026</vt:lpstr>
      <vt:lpstr>Seuratut mediat</vt:lpstr>
      <vt:lpstr>Seurannassa olleet mediat (177 kpl) / tammikuu 2026</vt:lpstr>
      <vt:lpstr>Seurannassa olleet mediat (177 kpl) / tammikuu 2026</vt:lpstr>
      <vt:lpstr>Seurantaan lisätyt kanavat / tammikuu 2026  vaikutus +135 581seuraajaa</vt:lpstr>
      <vt:lpstr>Seurannasta poistetut kanavat / tammikuu 2026  vaikutus -224 620 seuraajaa</vt:lpstr>
      <vt:lpstr>Seurannasta poistetut kanavat / tammikuu 2026  vaikutus -224 620 seuraajaa</vt:lpstr>
      <vt:lpstr>Ajankohtaista  aikakausmedioista</vt:lpstr>
      <vt:lpstr>Onko tekstimuotoisen journalismin aika ohi?</vt:lpstr>
      <vt:lpstr>Näin tilaajamäärää kasvatetaan – neljä erilaista aikakauslehteä kertoo, kuinka onnistuivat</vt:lpstr>
      <vt:lpstr>Aikakauslehtien irtonumeromyynti kasvoi vuonna 2025 – tässä ovat ostetuimmat lehdet</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Aikakausmedia</dc:creator>
  <cp:keywords/>
  <dc:description/>
  <cp:lastModifiedBy>Outi Itävuo</cp:lastModifiedBy>
  <cp:revision>878</cp:revision>
  <dcterms:created xsi:type="dcterms:W3CDTF">2021-01-05T09:04:45Z</dcterms:created>
  <dcterms:modified xsi:type="dcterms:W3CDTF">2026-02-20T14:17:34Z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0x0101003F551B6AE0A94F47AE516944E2F00FE5</vt:lpwstr>
  </property>
</Properties>
</file>