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5"/>
  </p:notesMasterIdLst>
  <p:handoutMasterIdLst>
    <p:handoutMasterId r:id="rId46"/>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79" r:id="rId38"/>
    <p:sldId id="1280" r:id="rId39"/>
    <p:sldId id="1281" r:id="rId40"/>
    <p:sldId id="1284" r:id="rId41"/>
    <p:sldId id="1283" r:id="rId42"/>
    <p:sldId id="1285" r:id="rId43"/>
    <p:sldId id="1286" r:id="rId44"/>
  </p:sldIdLst>
  <p:sldSz cx="12192000" cy="6858000"/>
  <p:notesSz cx="6858000" cy="9144000"/>
  <p:embeddedFontLst>
    <p:embeddedFont>
      <p:font typeface="Canela Medium" pitchFamily="2" charset="77"/>
      <p:regular r:id="rId47"/>
    </p:embeddedFont>
    <p:embeddedFont>
      <p:font typeface="Clattering" pitchFamily="2" charset="0"/>
      <p:regular r:id="rId48"/>
    </p:embeddedFont>
    <p:embeddedFont>
      <p:font typeface="Neue Haas Unica Pro" panose="020B0504030206020203" pitchFamily="34" charset="77"/>
      <p:regular r:id="rId49"/>
      <p:bold r:id="rId50"/>
      <p:italic r:id="rId51"/>
      <p:boldItalic r:id="rId52"/>
    </p:embeddedFont>
    <p:embeddedFont>
      <p:font typeface="Neue Haas Unica W1G" panose="020B0404030206020203" pitchFamily="34" charset="0"/>
      <p:regular r:id="rId53"/>
      <p:bold r:id="rId54"/>
      <p:italic r:id="rId55"/>
      <p:boldItalic r:id="rId56"/>
    </p:embeddedFont>
    <p:embeddedFont>
      <p:font typeface="Neue Haas Unica W1G Light" panose="020B0404030206020203" pitchFamily="34" charset="0"/>
      <p:regular r:id="rId57"/>
      <p:italic r:id="rId58"/>
    </p:embeddedFont>
    <p:embeddedFont>
      <p:font typeface="Neue Haas Unica W1G Medium" panose="020B0404030206020203" pitchFamily="34" charset="0"/>
      <p:regular r:id="rId59"/>
      <p:italic r:id="rId60"/>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D9D9D9"/>
    <a:srgbClr val="9CFFF8"/>
    <a:srgbClr val="F4CF67"/>
    <a:srgbClr val="FF6464"/>
    <a:srgbClr val="FFF6FA"/>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66" autoAdjust="0"/>
    <p:restoredTop sz="92782" autoAdjust="0"/>
  </p:normalViewPr>
  <p:slideViewPr>
    <p:cSldViewPr snapToGrid="0" snapToObjects="1">
      <p:cViewPr>
        <p:scale>
          <a:sx n="94" d="100"/>
          <a:sy n="94" d="100"/>
        </p:scale>
        <p:origin x="936" y="816"/>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59"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2 525 040</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4.010840322367349E-2"/>
                  <c:y val="-0.1910881876404322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dLbl>
              <c:idx val="6"/>
              <c:layout>
                <c:manualLayout>
                  <c:x val="9.1079498987091626E-2"/>
                  <c:y val="-0.19000891314980969"/>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Threads</c:v>
                </c:pt>
                <c:pt idx="6">
                  <c:v>LinkedIn</c:v>
                </c:pt>
              </c:strCache>
            </c:strRef>
          </c:cat>
          <c:val>
            <c:numRef>
              <c:f>Sheet1!$B$2:$B$8</c:f>
              <c:numCache>
                <c:formatCode>#,##0</c:formatCode>
                <c:ptCount val="7"/>
                <c:pt idx="0">
                  <c:v>2525040</c:v>
                </c:pt>
                <c:pt idx="1">
                  <c:v>1690022</c:v>
                </c:pt>
                <c:pt idx="2">
                  <c:v>568190</c:v>
                </c:pt>
                <c:pt idx="3">
                  <c:v>157877</c:v>
                </c:pt>
                <c:pt idx="4">
                  <c:v>123989</c:v>
                </c:pt>
                <c:pt idx="5">
                  <c:v>78966</c:v>
                </c:pt>
                <c:pt idx="6">
                  <c:v>93460</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3/2024</c:v>
                </c:pt>
                <c:pt idx="1">
                  <c:v>4/2024</c:v>
                </c:pt>
                <c:pt idx="2">
                  <c:v>5/2024</c:v>
                </c:pt>
                <c:pt idx="3">
                  <c:v>6/2024</c:v>
                </c:pt>
                <c:pt idx="4">
                  <c:v>7/2024</c:v>
                </c:pt>
                <c:pt idx="5">
                  <c:v>8/2024</c:v>
                </c:pt>
                <c:pt idx="6">
                  <c:v>9/2024</c:v>
                </c:pt>
                <c:pt idx="7">
                  <c:v>10/2024</c:v>
                </c:pt>
                <c:pt idx="8">
                  <c:v>11/2024</c:v>
                </c:pt>
                <c:pt idx="9">
                  <c:v>12/2024</c:v>
                </c:pt>
                <c:pt idx="10">
                  <c:v>1/2025</c:v>
                </c:pt>
                <c:pt idx="11">
                  <c:v>2/2025</c:v>
                </c:pt>
                <c:pt idx="12">
                  <c:v>3/2025</c:v>
                </c:pt>
              </c:strCache>
            </c:strRef>
          </c:cat>
          <c:val>
            <c:numRef>
              <c:f>Sheet1!$B$2:$B$14</c:f>
              <c:numCache>
                <c:formatCode>#,##0</c:formatCode>
                <c:ptCount val="13"/>
                <c:pt idx="0">
                  <c:v>69159</c:v>
                </c:pt>
                <c:pt idx="1">
                  <c:v>71069</c:v>
                </c:pt>
                <c:pt idx="2">
                  <c:v>72583</c:v>
                </c:pt>
                <c:pt idx="3">
                  <c:v>74486</c:v>
                </c:pt>
                <c:pt idx="4">
                  <c:v>75552</c:v>
                </c:pt>
                <c:pt idx="5">
                  <c:v>76813</c:v>
                </c:pt>
                <c:pt idx="6">
                  <c:v>78830</c:v>
                </c:pt>
                <c:pt idx="7">
                  <c:v>81063</c:v>
                </c:pt>
                <c:pt idx="8">
                  <c:v>85212</c:v>
                </c:pt>
                <c:pt idx="9">
                  <c:v>87832</c:v>
                </c:pt>
                <c:pt idx="10">
                  <c:v>114735</c:v>
                </c:pt>
                <c:pt idx="11">
                  <c:v>119330</c:v>
                </c:pt>
                <c:pt idx="12">
                  <c:v>123989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3/2024</c:v>
                </c:pt>
                <c:pt idx="1">
                  <c:v>4/2024</c:v>
                </c:pt>
                <c:pt idx="2">
                  <c:v>5/2024</c:v>
                </c:pt>
                <c:pt idx="3">
                  <c:v>6/2024</c:v>
                </c:pt>
                <c:pt idx="4">
                  <c:v>7/2024</c:v>
                </c:pt>
                <c:pt idx="5">
                  <c:v>8/2024</c:v>
                </c:pt>
                <c:pt idx="6">
                  <c:v>9/2024</c:v>
                </c:pt>
                <c:pt idx="7">
                  <c:v>10/2024</c:v>
                </c:pt>
                <c:pt idx="8">
                  <c:v>11/2024</c:v>
                </c:pt>
                <c:pt idx="9">
                  <c:v>12/2024</c:v>
                </c:pt>
                <c:pt idx="10">
                  <c:v>1/2025</c:v>
                </c:pt>
                <c:pt idx="11">
                  <c:v>2/2025</c:v>
                </c:pt>
                <c:pt idx="12">
                  <c:v>3/2025</c:v>
                </c:pt>
              </c:strCache>
            </c:strRef>
          </c:cat>
          <c:val>
            <c:numRef>
              <c:f>Sheet1!$B$2:$B$14</c:f>
              <c:numCache>
                <c:formatCode>General</c:formatCode>
                <c:ptCount val="13"/>
                <c:pt idx="10" formatCode="#,##0">
                  <c:v>91623</c:v>
                </c:pt>
                <c:pt idx="11" formatCode="#,##0">
                  <c:v>92291</c:v>
                </c:pt>
                <c:pt idx="12" formatCode="#,##0">
                  <c:v>93460</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3/2024</c:v>
                </c:pt>
                <c:pt idx="1">
                  <c:v>4/2024</c:v>
                </c:pt>
                <c:pt idx="2">
                  <c:v>5/2024</c:v>
                </c:pt>
                <c:pt idx="3">
                  <c:v>6/2024</c:v>
                </c:pt>
                <c:pt idx="4">
                  <c:v>7/2024</c:v>
                </c:pt>
                <c:pt idx="5">
                  <c:v>8/2024</c:v>
                </c:pt>
                <c:pt idx="6">
                  <c:v>9/2024</c:v>
                </c:pt>
                <c:pt idx="7">
                  <c:v>10/2024</c:v>
                </c:pt>
                <c:pt idx="8">
                  <c:v>11/2024</c:v>
                </c:pt>
                <c:pt idx="9">
                  <c:v>12/2024</c:v>
                </c:pt>
                <c:pt idx="10">
                  <c:v>1/2025</c:v>
                </c:pt>
                <c:pt idx="11">
                  <c:v>2/2025</c:v>
                </c:pt>
                <c:pt idx="12">
                  <c:v>3/2025</c:v>
                </c:pt>
              </c:strCache>
            </c:strRef>
          </c:cat>
          <c:val>
            <c:numRef>
              <c:f>Sheet1!$B$2:$B$14</c:f>
              <c:numCache>
                <c:formatCode>General</c:formatCode>
                <c:ptCount val="13"/>
                <c:pt idx="10" formatCode="#,##0">
                  <c:v>78120</c:v>
                </c:pt>
                <c:pt idx="11" formatCode="#,##0">
                  <c:v>78308</c:v>
                </c:pt>
                <c:pt idx="12" formatCode="#,##0">
                  <c:v>78966</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5237544</c:v>
                </c:pt>
                <c:pt idx="1">
                  <c:v>2525040</c:v>
                </c:pt>
                <c:pt idx="2">
                  <c:v>1690022</c:v>
                </c:pt>
                <c:pt idx="3">
                  <c:v>568190</c:v>
                </c:pt>
                <c:pt idx="4">
                  <c:v>157877</c:v>
                </c:pt>
                <c:pt idx="5">
                  <c:v>123989</c:v>
                </c:pt>
                <c:pt idx="6">
                  <c:v>93460</c:v>
                </c:pt>
                <c:pt idx="7">
                  <c:v>78966</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473</c:v>
                </c:pt>
                <c:pt idx="1">
                  <c:v>171</c:v>
                </c:pt>
                <c:pt idx="2">
                  <c:v>137</c:v>
                </c:pt>
                <c:pt idx="3">
                  <c:v>55</c:v>
                </c:pt>
                <c:pt idx="4">
                  <c:v>45</c:v>
                </c:pt>
                <c:pt idx="5">
                  <c:v>29</c:v>
                </c:pt>
                <c:pt idx="6">
                  <c:v>19</c:v>
                </c:pt>
                <c:pt idx="7">
                  <c:v>17</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14 766</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27711.873015873014</c:v>
                </c:pt>
                <c:pt idx="1">
                  <c:v>14766.315789473685</c:v>
                </c:pt>
                <c:pt idx="2">
                  <c:v>12335.927007299269</c:v>
                </c:pt>
                <c:pt idx="3">
                  <c:v>10330.727272727272</c:v>
                </c:pt>
                <c:pt idx="4">
                  <c:v>6525.7368421052633</c:v>
                </c:pt>
                <c:pt idx="5">
                  <c:v>4645.0588235294117</c:v>
                </c:pt>
                <c:pt idx="6">
                  <c:v>3508.3777777777777</c:v>
                </c:pt>
                <c:pt idx="7">
                  <c:v>3222.7586206896553</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3/2024</c:v>
                </c:pt>
                <c:pt idx="1">
                  <c:v>4/2024</c:v>
                </c:pt>
                <c:pt idx="2">
                  <c:v>5/2024</c:v>
                </c:pt>
                <c:pt idx="3">
                  <c:v>6/2024</c:v>
                </c:pt>
                <c:pt idx="4">
                  <c:v>7/2024</c:v>
                </c:pt>
                <c:pt idx="5">
                  <c:v>8/2024</c:v>
                </c:pt>
                <c:pt idx="6">
                  <c:v>9/2024</c:v>
                </c:pt>
                <c:pt idx="7">
                  <c:v>10/2024</c:v>
                </c:pt>
                <c:pt idx="8">
                  <c:v>11/2024</c:v>
                </c:pt>
                <c:pt idx="9">
                  <c:v>12/2024</c:v>
                </c:pt>
                <c:pt idx="10">
                  <c:v>1/2025 *</c:v>
                </c:pt>
                <c:pt idx="11">
                  <c:v>2/2025</c:v>
                </c:pt>
                <c:pt idx="12">
                  <c:v>3/2025</c:v>
                </c:pt>
              </c:strCache>
            </c:strRef>
          </c:cat>
          <c:val>
            <c:numRef>
              <c:f>Sheet1!$B$2:$B$14</c:f>
              <c:numCache>
                <c:formatCode>#,##0</c:formatCode>
                <c:ptCount val="13"/>
                <c:pt idx="0">
                  <c:v>4946429</c:v>
                </c:pt>
                <c:pt idx="1">
                  <c:v>4962178</c:v>
                </c:pt>
                <c:pt idx="2">
                  <c:v>4923969</c:v>
                </c:pt>
                <c:pt idx="3">
                  <c:v>4936026</c:v>
                </c:pt>
                <c:pt idx="4">
                  <c:v>4944545</c:v>
                </c:pt>
                <c:pt idx="5">
                  <c:v>4950452</c:v>
                </c:pt>
                <c:pt idx="6">
                  <c:v>4952803</c:v>
                </c:pt>
                <c:pt idx="7">
                  <c:v>4959140</c:v>
                </c:pt>
                <c:pt idx="8">
                  <c:v>4945357</c:v>
                </c:pt>
                <c:pt idx="9">
                  <c:v>4955738</c:v>
                </c:pt>
                <c:pt idx="10">
                  <c:v>5187490</c:v>
                </c:pt>
                <c:pt idx="11">
                  <c:v>5203995</c:v>
                </c:pt>
                <c:pt idx="12">
                  <c:v>5237544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500000"/>
          <c:min val="4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3/2024</c:v>
                </c:pt>
                <c:pt idx="1">
                  <c:v>4/2024</c:v>
                </c:pt>
                <c:pt idx="2">
                  <c:v>5/2024</c:v>
                </c:pt>
                <c:pt idx="3">
                  <c:v>6/2024</c:v>
                </c:pt>
                <c:pt idx="4">
                  <c:v>7/2024</c:v>
                </c:pt>
                <c:pt idx="5">
                  <c:v>8/2024</c:v>
                </c:pt>
                <c:pt idx="6">
                  <c:v>9/2024</c:v>
                </c:pt>
                <c:pt idx="7">
                  <c:v>10/2024</c:v>
                </c:pt>
                <c:pt idx="8">
                  <c:v>11/2024</c:v>
                </c:pt>
                <c:pt idx="9">
                  <c:v>12/2024</c:v>
                </c:pt>
                <c:pt idx="10">
                  <c:v>1/2025 *</c:v>
                </c:pt>
                <c:pt idx="11">
                  <c:v>2/2025</c:v>
                </c:pt>
                <c:pt idx="12">
                  <c:v>3/2025</c:v>
                </c:pt>
              </c:strCache>
            </c:strRef>
          </c:cat>
          <c:val>
            <c:numRef>
              <c:f>Sheet1!$B$2:$B$14</c:f>
              <c:numCache>
                <c:formatCode>#,##0</c:formatCode>
                <c:ptCount val="13"/>
                <c:pt idx="0">
                  <c:v>2274132</c:v>
                </c:pt>
                <c:pt idx="1">
                  <c:v>2278121</c:v>
                </c:pt>
                <c:pt idx="2">
                  <c:v>2246384</c:v>
                </c:pt>
                <c:pt idx="3">
                  <c:v>2248330</c:v>
                </c:pt>
                <c:pt idx="4">
                  <c:v>2250452</c:v>
                </c:pt>
                <c:pt idx="5">
                  <c:v>2252180</c:v>
                </c:pt>
                <c:pt idx="6">
                  <c:v>2253623</c:v>
                </c:pt>
                <c:pt idx="7">
                  <c:v>2247970</c:v>
                </c:pt>
                <c:pt idx="8">
                  <c:v>2244610</c:v>
                </c:pt>
                <c:pt idx="9">
                  <c:v>2245382</c:v>
                </c:pt>
                <c:pt idx="10">
                  <c:v>2498449</c:v>
                </c:pt>
                <c:pt idx="11">
                  <c:v>2504302</c:v>
                </c:pt>
                <c:pt idx="12">
                  <c:v>2525040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0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3/2024</c:v>
                </c:pt>
                <c:pt idx="1">
                  <c:v>4/2024</c:v>
                </c:pt>
                <c:pt idx="2">
                  <c:v>5/2024</c:v>
                </c:pt>
                <c:pt idx="3">
                  <c:v>6/2024</c:v>
                </c:pt>
                <c:pt idx="4">
                  <c:v>7/2024</c:v>
                </c:pt>
                <c:pt idx="5">
                  <c:v>8/2024</c:v>
                </c:pt>
                <c:pt idx="6">
                  <c:v>9/2024</c:v>
                </c:pt>
                <c:pt idx="7">
                  <c:v>10/2024</c:v>
                </c:pt>
                <c:pt idx="8">
                  <c:v>11/2024</c:v>
                </c:pt>
                <c:pt idx="9">
                  <c:v>12/2024</c:v>
                </c:pt>
                <c:pt idx="10">
                  <c:v>1/2025</c:v>
                </c:pt>
                <c:pt idx="11">
                  <c:v>2/2025</c:v>
                </c:pt>
                <c:pt idx="12">
                  <c:v>3/2025</c:v>
                </c:pt>
              </c:strCache>
            </c:strRef>
          </c:cat>
          <c:val>
            <c:numRef>
              <c:f>Sheet1!$B$2:$B$14</c:f>
              <c:numCache>
                <c:formatCode>#,##0</c:formatCode>
                <c:ptCount val="13"/>
                <c:pt idx="0">
                  <c:v>1675979</c:v>
                </c:pt>
                <c:pt idx="1">
                  <c:v>1682724</c:v>
                </c:pt>
                <c:pt idx="2">
                  <c:v>1675249</c:v>
                </c:pt>
                <c:pt idx="3">
                  <c:v>1680902</c:v>
                </c:pt>
                <c:pt idx="4">
                  <c:v>1684013</c:v>
                </c:pt>
                <c:pt idx="5">
                  <c:v>1685749</c:v>
                </c:pt>
                <c:pt idx="6">
                  <c:v>1682314</c:v>
                </c:pt>
                <c:pt idx="7">
                  <c:v>1691731</c:v>
                </c:pt>
                <c:pt idx="8">
                  <c:v>1687340</c:v>
                </c:pt>
                <c:pt idx="9">
                  <c:v>1695852</c:v>
                </c:pt>
                <c:pt idx="10">
                  <c:v>1676728</c:v>
                </c:pt>
                <c:pt idx="11">
                  <c:v>1683007</c:v>
                </c:pt>
                <c:pt idx="12">
                  <c:v>1690022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3/2024</c:v>
                </c:pt>
                <c:pt idx="1">
                  <c:v>4/2024</c:v>
                </c:pt>
                <c:pt idx="2">
                  <c:v>5/2024</c:v>
                </c:pt>
                <c:pt idx="3">
                  <c:v>6/2024</c:v>
                </c:pt>
                <c:pt idx="4">
                  <c:v>7/2024</c:v>
                </c:pt>
                <c:pt idx="5">
                  <c:v>8/2024</c:v>
                </c:pt>
                <c:pt idx="6">
                  <c:v>9/2024</c:v>
                </c:pt>
                <c:pt idx="7">
                  <c:v>10/2024</c:v>
                </c:pt>
                <c:pt idx="8">
                  <c:v>11/2024</c:v>
                </c:pt>
                <c:pt idx="9">
                  <c:v>12/2024</c:v>
                </c:pt>
                <c:pt idx="10">
                  <c:v>1/2025</c:v>
                </c:pt>
                <c:pt idx="11">
                  <c:v>2/2025</c:v>
                </c:pt>
                <c:pt idx="12">
                  <c:v>3/2025</c:v>
                </c:pt>
              </c:strCache>
            </c:strRef>
          </c:cat>
          <c:val>
            <c:numRef>
              <c:f>Sheet1!$B$2:$B$14</c:f>
              <c:numCache>
                <c:formatCode>#,##0</c:formatCode>
                <c:ptCount val="13"/>
                <c:pt idx="0">
                  <c:v>643789</c:v>
                </c:pt>
                <c:pt idx="1">
                  <c:v>644643</c:v>
                </c:pt>
                <c:pt idx="2">
                  <c:v>642043</c:v>
                </c:pt>
                <c:pt idx="3">
                  <c:v>642077</c:v>
                </c:pt>
                <c:pt idx="4">
                  <c:v>641970</c:v>
                </c:pt>
                <c:pt idx="5">
                  <c:v>641397</c:v>
                </c:pt>
                <c:pt idx="6">
                  <c:v>641737</c:v>
                </c:pt>
                <c:pt idx="7">
                  <c:v>640414</c:v>
                </c:pt>
                <c:pt idx="8">
                  <c:v>631038</c:v>
                </c:pt>
                <c:pt idx="9">
                  <c:v>628332</c:v>
                </c:pt>
                <c:pt idx="10">
                  <c:v>571877</c:v>
                </c:pt>
                <c:pt idx="11">
                  <c:v>569925</c:v>
                </c:pt>
                <c:pt idx="12">
                  <c:v>568190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3/2024</c:v>
                </c:pt>
                <c:pt idx="1">
                  <c:v>4/2024</c:v>
                </c:pt>
                <c:pt idx="2">
                  <c:v>5/2024</c:v>
                </c:pt>
                <c:pt idx="3">
                  <c:v>6/2024</c:v>
                </c:pt>
                <c:pt idx="4">
                  <c:v>7/2024</c:v>
                </c:pt>
                <c:pt idx="5">
                  <c:v>8/2024</c:v>
                </c:pt>
                <c:pt idx="6">
                  <c:v>9/2024</c:v>
                </c:pt>
                <c:pt idx="7">
                  <c:v>10/2024</c:v>
                </c:pt>
                <c:pt idx="8">
                  <c:v>11/2024</c:v>
                </c:pt>
                <c:pt idx="9">
                  <c:v>12/2024</c:v>
                </c:pt>
                <c:pt idx="10">
                  <c:v>1/2025</c:v>
                </c:pt>
                <c:pt idx="11">
                  <c:v>2/2025</c:v>
                </c:pt>
                <c:pt idx="12">
                  <c:v>3/2025</c:v>
                </c:pt>
              </c:strCache>
            </c:strRef>
          </c:cat>
          <c:val>
            <c:numRef>
              <c:f>Sheet1!$B$2:$B$14</c:f>
              <c:numCache>
                <c:formatCode>#,##0</c:formatCode>
                <c:ptCount val="13"/>
                <c:pt idx="0">
                  <c:v>184039</c:v>
                </c:pt>
                <c:pt idx="1">
                  <c:v>184872</c:v>
                </c:pt>
                <c:pt idx="2">
                  <c:v>185907</c:v>
                </c:pt>
                <c:pt idx="3">
                  <c:v>187336</c:v>
                </c:pt>
                <c:pt idx="4">
                  <c:v>188630</c:v>
                </c:pt>
                <c:pt idx="5">
                  <c:v>189177</c:v>
                </c:pt>
                <c:pt idx="6">
                  <c:v>189987</c:v>
                </c:pt>
                <c:pt idx="7">
                  <c:v>190618</c:v>
                </c:pt>
                <c:pt idx="8">
                  <c:v>191586</c:v>
                </c:pt>
                <c:pt idx="9">
                  <c:v>192369</c:v>
                </c:pt>
                <c:pt idx="10">
                  <c:v>155958</c:v>
                </c:pt>
                <c:pt idx="11">
                  <c:v>156832</c:v>
                </c:pt>
                <c:pt idx="12">
                  <c:v>157877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5 237 544</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11.4.2025</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11.4.2025</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35</a:t>
            </a:fld>
            <a:endParaRPr lang="en-FI" dirty="0"/>
          </a:p>
        </p:txBody>
      </p:sp>
    </p:spTree>
    <p:extLst>
      <p:ext uri="{BB962C8B-B14F-4D97-AF65-F5344CB8AC3E}">
        <p14:creationId xmlns:p14="http://schemas.microsoft.com/office/powerpoint/2010/main" val="135855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36</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38</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2.emf"/><Relationship Id="rId7" Type="http://schemas.openxmlformats.org/officeDocument/2006/relationships/image" Target="../media/image25.emf"/><Relationship Id="rId2" Type="http://schemas.openxmlformats.org/officeDocument/2006/relationships/image" Target="../media/image21.emf"/><Relationship Id="rId1" Type="http://schemas.openxmlformats.org/officeDocument/2006/relationships/slideMaster" Target="../slideMasters/slideMaster1.xml"/><Relationship Id="rId6" Type="http://schemas.openxmlformats.org/officeDocument/2006/relationships/image" Target="../media/image24.emf"/><Relationship Id="rId5" Type="http://schemas.openxmlformats.org/officeDocument/2006/relationships/image" Target="../media/image23.emf"/><Relationship Id="rId10" Type="http://schemas.openxmlformats.org/officeDocument/2006/relationships/image" Target="../media/image28.png"/><Relationship Id="rId4" Type="http://schemas.openxmlformats.org/officeDocument/2006/relationships/image" Target="../media/image2.emf"/><Relationship Id="rId9" Type="http://schemas.openxmlformats.org/officeDocument/2006/relationships/image" Target="../media/image2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1" r:id="rId3"/>
    <p:sldLayoutId id="2147483702" r:id="rId4"/>
    <p:sldLayoutId id="2147483690" r:id="rId5"/>
    <p:sldLayoutId id="2147483693" r:id="rId6"/>
    <p:sldLayoutId id="2147483700" r:id="rId7"/>
    <p:sldLayoutId id="2147483699" r:id="rId8"/>
    <p:sldLayoutId id="2147483691" r:id="rId9"/>
    <p:sldLayoutId id="2147483697" r:id="rId10"/>
    <p:sldLayoutId id="2147483698" r:id="rId11"/>
    <p:sldLayoutId id="2147483696" r:id="rId12"/>
    <p:sldLayoutId id="2147483692" r:id="rId13"/>
    <p:sldLayoutId id="2147483689" r:id="rId14"/>
    <p:sldLayoutId id="2147483660" r:id="rId15"/>
    <p:sldLayoutId id="2147483654" r:id="rId16"/>
    <p:sldLayoutId id="2147483677" r:id="rId17"/>
    <p:sldLayoutId id="2147483679" r:id="rId18"/>
    <p:sldLayoutId id="2147483663" r:id="rId19"/>
    <p:sldLayoutId id="2147483686" r:id="rId20"/>
    <p:sldLayoutId id="2147483687" r:id="rId21"/>
    <p:sldLayoutId id="2147483667" r:id="rId22"/>
    <p:sldLayoutId id="2147483676" r:id="rId23"/>
    <p:sldLayoutId id="2147483664" r:id="rId24"/>
    <p:sldLayoutId id="2147483680" r:id="rId25"/>
    <p:sldLayoutId id="2147483678" r:id="rId26"/>
    <p:sldLayoutId id="2147483684" r:id="rId27"/>
    <p:sldLayoutId id="2147483661" r:id="rId28"/>
    <p:sldLayoutId id="2147483681" r:id="rId29"/>
    <p:sldLayoutId id="2147483683" r:id="rId30"/>
    <p:sldLayoutId id="2147483682" r:id="rId31"/>
    <p:sldLayoutId id="2147483662" r:id="rId32"/>
    <p:sldLayoutId id="2147483665" r:id="rId33"/>
    <p:sldLayoutId id="2147483657" r:id="rId34"/>
    <p:sldLayoutId id="2147483674" r:id="rId35"/>
    <p:sldLayoutId id="2147483666" r:id="rId36"/>
    <p:sldLayoutId id="2147483675" r:id="rId37"/>
    <p:sldLayoutId id="2147483670" r:id="rId38"/>
    <p:sldLayoutId id="2147483668" r:id="rId39"/>
    <p:sldLayoutId id="2147483669" r:id="rId40"/>
    <p:sldLayoutId id="2147483672" r:id="rId41"/>
    <p:sldLayoutId id="2147483673" r:id="rId42"/>
    <p:sldLayoutId id="2147483655" r:id="rId43"/>
    <p:sldLayoutId id="2147483671" r:id="rId44"/>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29.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hyperlink" Target="https://editkilpailu.fi/editgaala-2025/"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5/ravakoista-kolumneistaan-tunnettu-laura-friman-haluan-sanoa-aaneen-epasuosittuja-mielipiteita/" TargetMode="External"/><Relationship Id="rId2" Type="http://schemas.openxmlformats.org/officeDocument/2006/relationships/image" Target="../media/image31.jpe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hyperlink" Target="https://www.aikakausmedia.fi/ajankohtaista/ajankohtaista-aikakausmedioista/2025/miten-luodaan-koukuttava-sisaltokonsepti-digitaalisen-median-asiantuntija-anni-lintul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3.jpeg"/><Relationship Id="rId1" Type="http://schemas.openxmlformats.org/officeDocument/2006/relationships/slideLayout" Target="../slideLayouts/slideLayout35.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Maaliskuu 2025</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341672472"/>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3/2024 – 3/2025</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3/2024 – 3/2025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23963035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20741569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3/2024 – 3/2025</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LinkedInissa</a:t>
            </a:r>
            <a:r>
              <a:rPr lang="fi-FI" sz="3400" dirty="0"/>
              <a:t> </a:t>
            </a:r>
            <a:br>
              <a:rPr lang="fi-FI" sz="3200" dirty="0"/>
            </a:br>
            <a:r>
              <a:rPr lang="fi-FI" sz="2600" b="1" dirty="0">
                <a:solidFill>
                  <a:schemeClr val="accent2"/>
                </a:solidFill>
                <a:latin typeface="Neue Haas Unica W1G" panose="020B0504030206020203" pitchFamily="34" charset="0"/>
              </a:rPr>
              <a:t>3/2024 – 3/2025</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58184732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Threadsissa</a:t>
            </a:r>
            <a:r>
              <a:rPr lang="fi-FI" sz="3400" dirty="0"/>
              <a:t> </a:t>
            </a:r>
            <a:br>
              <a:rPr lang="fi-FI" sz="3200" dirty="0"/>
            </a:br>
            <a:r>
              <a:rPr lang="fi-FI" sz="2600" b="1" dirty="0">
                <a:solidFill>
                  <a:schemeClr val="accent2"/>
                </a:solidFill>
                <a:latin typeface="Neue Haas Unica W1G" panose="020B0504030206020203" pitchFamily="34" charset="0"/>
              </a:rPr>
              <a:t>3/2024 – 3/2025</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378470694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maaliskuu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509379756"/>
              </p:ext>
            </p:extLst>
          </p:nvPr>
        </p:nvGraphicFramePr>
        <p:xfrm>
          <a:off x="1158466" y="1410790"/>
          <a:ext cx="4785132" cy="455438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439">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280 023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266 713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239 733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41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215 099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214 541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194 310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161 483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155 366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4294">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130 863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84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119 544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407407828"/>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103 630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94 342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92 506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89 012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82 171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77 274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76 525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72 872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68 895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67 770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maaliskuu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147688873"/>
              </p:ext>
            </p:extLst>
          </p:nvPr>
        </p:nvGraphicFramePr>
        <p:xfrm>
          <a:off x="1158466" y="1410789"/>
          <a:ext cx="4785132" cy="45413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7462">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1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211782990"/>
              </p:ext>
            </p:extLst>
          </p:nvPr>
        </p:nvGraphicFramePr>
        <p:xfrm>
          <a:off x="6344421" y="1410790"/>
          <a:ext cx="4785132" cy="454133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2849">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maaliskuu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120865617"/>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124 205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89 068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75 535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67 544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67 371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63 685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57 809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53 479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46 872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43 266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382686127"/>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42 895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42 770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41 804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36 630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35 488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32 769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32 746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30 483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29 966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maaliskuu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66133733"/>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184 749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139 929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49 575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18 081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13 205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12 467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11 437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10 539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9 036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8 960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326725000"/>
              </p:ext>
            </p:extLst>
          </p:nvPr>
        </p:nvGraphicFramePr>
        <p:xfrm>
          <a:off x="6344421" y="1410790"/>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8 030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7 274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6 122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5 709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5 425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5 262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4 588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4 514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4 064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3 659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earing glasses and a scarf looking at a phone&#10;&#10;AI-generated content may be incorrect.">
            <a:extLst>
              <a:ext uri="{FF2B5EF4-FFF2-40B4-BE49-F238E27FC236}">
                <a16:creationId xmlns:a16="http://schemas.microsoft.com/office/drawing/2014/main" id="{0FC7BCC9-5F91-9C51-9F71-21B74347072F}"/>
              </a:ext>
            </a:extLst>
          </p:cNvPr>
          <p:cNvPicPr>
            <a:picLocks noGrp="1" noChangeAspect="1"/>
          </p:cNvPicPr>
          <p:nvPr>
            <p:ph type="pic" idx="1"/>
          </p:nvPr>
        </p:nvPicPr>
        <p:blipFill>
          <a:blip r:embed="rId3"/>
          <a:srcRect l="41242" r="12610"/>
          <a:stretch/>
        </p:blipFill>
        <p:spPr>
          <a:xfrm>
            <a:off x="6553202"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366524"/>
            <a:ext cx="4799012" cy="1231900"/>
          </a:xfrm>
        </p:spPr>
        <p:txBody>
          <a:bodyPr>
            <a:noAutofit/>
          </a:bodyPr>
          <a:lstStyle/>
          <a:p>
            <a:r>
              <a:rPr lang="fi-FI" sz="3200" dirty="0"/>
              <a:t>Maaliskuussa </a:t>
            </a:r>
            <a:r>
              <a:rPr lang="fi-FI" sz="3200" dirty="0" err="1"/>
              <a:t>Threadsin</a:t>
            </a:r>
            <a:r>
              <a:rPr lang="fi-FI" sz="3200" dirty="0"/>
              <a:t> jokainen </a:t>
            </a:r>
            <a:r>
              <a:rPr lang="fi-FI" sz="3200" dirty="0" err="1"/>
              <a:t>aikkari</a:t>
            </a:r>
            <a:r>
              <a:rPr lang="fi-FI" sz="3200" dirty="0"/>
              <a:t> kasvoi</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232854"/>
            <a:ext cx="5350566" cy="3451603"/>
          </a:xfrm>
        </p:spPr>
        <p:txBody>
          <a:bodyPr anchor="ctr">
            <a:noAutofit/>
          </a:bodyPr>
          <a:lstStyle/>
          <a:p>
            <a:pPr fontAlgn="b"/>
            <a:r>
              <a:rPr lang="fi-FI" sz="1400" dirty="0" err="1"/>
              <a:t>Aikakausmedioilla</a:t>
            </a:r>
            <a:r>
              <a:rPr lang="fi-FI" sz="1400" dirty="0"/>
              <a:t> oli maaliskuussa yhteensä 5 237 544 seuraajaa.</a:t>
            </a:r>
          </a:p>
          <a:p>
            <a:pPr fontAlgn="b"/>
            <a:r>
              <a:rPr lang="fi-FI" sz="1400" dirty="0"/>
              <a:t>Uusia seuraajia saatiin 33 549. Hieman yllättäen suurin kasvu tuli Facebookista, jossa yleisö kasvoi yli kahdellakymmenellä tuhannella.</a:t>
            </a:r>
          </a:p>
          <a:p>
            <a:pPr fontAlgn="b"/>
            <a:r>
              <a:rPr lang="fi-FI" sz="1400" dirty="0"/>
              <a:t>Eniten yleisöään kasvattivat Apteekkarilehti (+3 392), </a:t>
            </a:r>
            <a:br>
              <a:rPr lang="fi-FI" sz="1400" dirty="0"/>
            </a:br>
            <a:r>
              <a:rPr lang="fi-FI" sz="1400" dirty="0"/>
              <a:t>Meidän Mökki (+3 146) ja Kotona (+2 469).</a:t>
            </a:r>
          </a:p>
          <a:p>
            <a:pPr fontAlgn="b"/>
            <a:r>
              <a:rPr lang="fi-FI" sz="1400" dirty="0"/>
              <a:t>Jokainen </a:t>
            </a:r>
            <a:r>
              <a:rPr lang="fi-FI" sz="1400" dirty="0" err="1"/>
              <a:t>Threadsissa</a:t>
            </a:r>
            <a:r>
              <a:rPr lang="fi-FI" sz="1400" dirty="0"/>
              <a:t> oleva aikakausmedia kasvoi! </a:t>
            </a:r>
          </a:p>
          <a:p>
            <a:pPr fontAlgn="b"/>
            <a:r>
              <a:rPr lang="fi-FI" sz="1400" dirty="0" err="1"/>
              <a:t>Tiktokin</a:t>
            </a:r>
            <a:r>
              <a:rPr lang="fi-FI" sz="1400" dirty="0"/>
              <a:t> suurin kasvaja oli Suomen Kuvalehti, joka sai yli 2 132 uutta seuraajaa.</a:t>
            </a:r>
          </a:p>
          <a:p>
            <a:pPr fontAlgn="b"/>
            <a:r>
              <a:rPr lang="fi-FI" sz="1400" dirty="0" err="1"/>
              <a:t>Huom</a:t>
            </a:r>
            <a:r>
              <a:rPr lang="fi-FI" sz="1400" dirty="0"/>
              <a:t>! Seuratut kanavat muuttuivat tammikuussa, joten kokonaisseuraajamäärät ja Facebook-seuraajamäärät eivät ole vertailukelpoisia edellisvuoden lukuihin. Maalis- ja helmikuu ovat vertailukelpoisia.</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err="1">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maaliskuu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102474180"/>
              </p:ext>
            </p:extLst>
          </p:nvPr>
        </p:nvGraphicFramePr>
        <p:xfrm>
          <a:off x="1208162" y="1410789"/>
          <a:ext cx="4785132" cy="456295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9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5 710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5 070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4 810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380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4 650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3449647609"/>
              </p:ext>
            </p:extLst>
          </p:nvPr>
        </p:nvGraphicFramePr>
        <p:xfrm>
          <a:off x="6298100" y="1410789"/>
          <a:ext cx="4785132" cy="461813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279">
                <a:tc gridSpan="2">
                  <a:txBody>
                    <a:bodyPr/>
                    <a:lstStyle/>
                    <a:p>
                      <a:r>
                        <a:rPr lang="fi-FI" sz="1500" b="0" i="0" noProof="0" dirty="0">
                          <a:solidFill>
                            <a:schemeClr val="bg1"/>
                          </a:solidFill>
                          <a:latin typeface="Neue Haas Unica W1G Medium" panose="020B0504030206020203" pitchFamily="34" charset="0"/>
                        </a:rPr>
                        <a:t>    </a:t>
                      </a:r>
                      <a:r>
                        <a:rPr lang="fi-FI" sz="1500" b="0" i="0" noProof="0" dirty="0" err="1">
                          <a:solidFill>
                            <a:schemeClr val="bg1"/>
                          </a:solidFill>
                          <a:latin typeface="Neue Haas Unica W1G Medium" panose="020B0504030206020203" pitchFamily="34" charset="0"/>
                        </a:rPr>
                        <a:t>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25 100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23 800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21 800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5 836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5 543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5 517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4 897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845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4 434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3 534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err="1">
                <a:solidFill>
                  <a:schemeClr val="accent1"/>
                </a:solidFill>
              </a:rPr>
              <a:t>LinkedInissa</a:t>
            </a:r>
            <a:r>
              <a:rPr lang="fi-FI" sz="3000" dirty="0">
                <a:solidFill>
                  <a:schemeClr val="accent1"/>
                </a:solidFill>
              </a:rPr>
              <a:t> ja </a:t>
            </a:r>
            <a:r>
              <a:rPr lang="fi-FI" sz="3000" u="sng" dirty="0" err="1">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maaliskuu 2025</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918485975"/>
              </p:ext>
            </p:extLst>
          </p:nvPr>
        </p:nvGraphicFramePr>
        <p:xfrm>
          <a:off x="6326262" y="1410788"/>
          <a:ext cx="4785132" cy="467811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5683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kern="1200" noProof="0" dirty="0" err="1">
                          <a:solidFill>
                            <a:schemeClr val="bg1"/>
                          </a:solidFill>
                          <a:latin typeface="Neue Haas Unica W1G Medium" panose="020B0504030206020203" pitchFamily="34" charset="0"/>
                          <a:ea typeface="+mn-ea"/>
                          <a:cs typeface="+mn-cs"/>
                        </a:rPr>
                        <a:t>Threads</a:t>
                      </a:r>
                      <a:endParaRPr lang="fi-FI" sz="1500" b="0" i="0" kern="1200" noProof="0" dirty="0">
                        <a:solidFill>
                          <a:schemeClr val="bg1"/>
                        </a:solidFill>
                        <a:latin typeface="Neue Haas Unica W1G Medium" panose="020B0504030206020203" pitchFamily="34" charset="0"/>
                        <a:ea typeface="+mn-ea"/>
                        <a:cs typeface="+mn-cs"/>
                      </a:endParaRP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2212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15 217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2212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10 687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2212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7 533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2212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6 795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22128">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6 751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2212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5 702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22128">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5 289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2212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4 143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2212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3 597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2212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3 377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1857413341"/>
              </p:ext>
            </p:extLst>
          </p:nvPr>
        </p:nvGraphicFramePr>
        <p:xfrm>
          <a:off x="1205400" y="1410790"/>
          <a:ext cx="4785132" cy="467811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493">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719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34 109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719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17 230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719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15 120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8719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7 377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8719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4 266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8719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2 275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8719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Print&amp;Media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1 685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8719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1 449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77889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Kiertotalouden erikoislehti Uusiouutiset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1 261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8719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1 059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maaliskuu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496531911"/>
              </p:ext>
            </p:extLst>
          </p:nvPr>
        </p:nvGraphicFramePr>
        <p:xfrm>
          <a:off x="1815289" y="1410789"/>
          <a:ext cx="4134751" cy="4583328"/>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947806">
                  <a:extLst>
                    <a:ext uri="{9D8B030D-6E8A-4147-A177-3AD203B41FA5}">
                      <a16:colId xmlns:a16="http://schemas.microsoft.com/office/drawing/2014/main" val="3107084423"/>
                    </a:ext>
                  </a:extLst>
                </a:gridCol>
                <a:gridCol w="683577">
                  <a:extLst>
                    <a:ext uri="{9D8B030D-6E8A-4147-A177-3AD203B41FA5}">
                      <a16:colId xmlns:a16="http://schemas.microsoft.com/office/drawing/2014/main" val="2894783011"/>
                    </a:ext>
                  </a:extLst>
                </a:gridCol>
              </a:tblGrid>
              <a:tr h="475448">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Apteekkarilehti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+ 3 392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+ 3 146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+ 2 469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+ 2 287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+ 2 069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+ 1 661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+ 1 655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+ 1 291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+ 1 251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+ 1 189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4259079947"/>
              </p:ext>
            </p:extLst>
          </p:nvPr>
        </p:nvGraphicFramePr>
        <p:xfrm>
          <a:off x="6343745" y="1410789"/>
          <a:ext cx="4134751" cy="4583327"/>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51817">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+ 1 155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+ 1 152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Voi hyvin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Kunto 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+ 857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+ 646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maaliskuu 2025</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tykkääjien tarkan määrän vain, jos heitä on alle tuhat. </a:t>
            </a:r>
          </a:p>
          <a:p>
            <a:pPr fontAlgn="b"/>
            <a:r>
              <a:rPr lang="fi-FI" sz="1200" noProof="0" dirty="0"/>
              <a:t>Jos tykkääjiä on 1 000–10 000, määrä pyöristetään sadan tarkkuudella.</a:t>
            </a:r>
          </a:p>
          <a:p>
            <a:pPr fontAlgn="b"/>
            <a:r>
              <a:rPr lang="fi-FI" sz="1200" noProof="0" dirty="0"/>
              <a:t> Jos tykkääjiä on yli 10 000, määrä pyöristetään tuhannen tarkkuudella. </a:t>
            </a:r>
          </a:p>
          <a:p>
            <a:pPr marL="0" indent="0" fontAlgn="b">
              <a:buNone/>
            </a:pPr>
            <a:r>
              <a:rPr lang="fi-FI" sz="1200" noProof="0" dirty="0"/>
              <a:t>Tästä syystä someseurannassa muutokset ovat usein tasan sata tai tasan tuhat.</a:t>
            </a:r>
          </a:p>
          <a:p>
            <a:pPr marL="0" indent="0" fontAlgn="b">
              <a:buNone/>
            </a:pPr>
            <a:r>
              <a:rPr lang="fi-FI" sz="1200" b="1" noProof="0" dirty="0">
                <a:latin typeface="Neue Haas Unica Pro" panose="020B0504030206020203" pitchFamily="34" charset="77"/>
                <a:hlinkClick r:id="rId2"/>
              </a:rPr>
              <a:t>Lue lisää täältä</a:t>
            </a:r>
            <a:endParaRPr lang="fi-FI" sz="1200" b="1" noProof="0"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2957238520"/>
              </p:ext>
            </p:extLst>
          </p:nvPr>
        </p:nvGraphicFramePr>
        <p:xfrm>
          <a:off x="3194541" y="1410789"/>
          <a:ext cx="4785132" cy="459812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567927">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10015">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Apteekkarilehti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r h="310015">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r h="310015">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66998078"/>
                  </a:ext>
                </a:extLst>
              </a:tr>
              <a:tr h="310015">
                <a:tc>
                  <a:txBody>
                    <a:bodyPr/>
                    <a:lstStyle/>
                    <a:p>
                      <a:pPr algn="l"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8769586"/>
                  </a:ext>
                </a:extLst>
              </a:tr>
              <a:tr h="310015">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338217095"/>
                  </a:ext>
                </a:extLst>
              </a:tr>
              <a:tr h="310015">
                <a:tc>
                  <a:txBody>
                    <a:bodyPr/>
                    <a:lstStyle/>
                    <a:p>
                      <a:pPr algn="l"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065179516"/>
                  </a:ext>
                </a:extLst>
              </a:tr>
              <a:tr h="310015">
                <a:tc>
                  <a:txBody>
                    <a:bodyPr/>
                    <a:lstStyle/>
                    <a:p>
                      <a:pPr algn="l"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081291939"/>
                  </a:ext>
                </a:extLst>
              </a:tr>
              <a:tr h="310015">
                <a:tc>
                  <a:txBody>
                    <a:bodyPr/>
                    <a:lstStyle/>
                    <a:p>
                      <a:pPr algn="l"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961650414"/>
                  </a:ext>
                </a:extLst>
              </a:tr>
              <a:tr h="310015">
                <a:tc>
                  <a:txBody>
                    <a:bodyPr/>
                    <a:lstStyle/>
                    <a:p>
                      <a:pPr algn="l"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723551703"/>
                  </a:ext>
                </a:extLst>
              </a:tr>
              <a:tr h="310015">
                <a:tc>
                  <a:txBody>
                    <a:bodyPr/>
                    <a:lstStyle/>
                    <a:p>
                      <a:pPr algn="l"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Kunto 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644633887"/>
                  </a:ext>
                </a:extLst>
              </a:tr>
              <a:tr h="310015">
                <a:tc>
                  <a:txBody>
                    <a:bodyPr/>
                    <a:lstStyle/>
                    <a:p>
                      <a:pPr algn="l"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55667270"/>
                  </a:ext>
                </a:extLst>
              </a:tr>
              <a:tr h="310015">
                <a:tc>
                  <a:txBody>
                    <a:bodyPr/>
                    <a:lstStyle/>
                    <a:p>
                      <a:pPr algn="l"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Voi hyvin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18123947"/>
                  </a:ext>
                </a:extLst>
              </a:tr>
              <a:tr h="310015">
                <a:tc>
                  <a:txBody>
                    <a:bodyPr/>
                    <a:lstStyle/>
                    <a:p>
                      <a:pPr algn="l"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88923702"/>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maaliskuu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70255276"/>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+ 203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+ 164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5 / maaliskuu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95434306"/>
              </p:ext>
            </p:extLst>
          </p:nvPr>
        </p:nvGraphicFramePr>
        <p:xfrm>
          <a:off x="3703434" y="1410787"/>
          <a:ext cx="4785132" cy="257083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633965">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1.</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2.–3.</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7373">
                <a:tc>
                  <a:txBody>
                    <a:bodyPr/>
                    <a:lstStyle/>
                    <a:p>
                      <a:pPr algn="l" fontAlgn="b"/>
                      <a:endParaRPr lang="fi-FI" sz="1500" b="0" i="0" u="none" strike="noStrike" dirty="0">
                        <a:solidFill>
                          <a:srgbClr val="0E2649"/>
                        </a:solidFill>
                        <a:effectLst/>
                        <a:latin typeface="Neue Haas Unica W1G" panose="020B0504030206020203" pitchFamily="34" charset="0"/>
                      </a:endParaRP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Vapaussoturi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4.–5.</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Caravan</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87373">
                <a:tc>
                  <a:txBody>
                    <a:bodyPr/>
                    <a:lstStyle/>
                    <a:p>
                      <a:pPr algn="l" fontAlgn="b"/>
                      <a:endParaRPr lang="fi-FI" sz="1500" b="0" i="0" u="none" strike="noStrike" dirty="0">
                        <a:solidFill>
                          <a:srgbClr val="0E2649"/>
                        </a:solidFill>
                        <a:effectLst/>
                        <a:latin typeface="Neue Haas Unica W1G" panose="020B0504030206020203" pitchFamily="34" charset="0"/>
                      </a:endParaRP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Youtubessa</a:t>
            </a:r>
            <a:r>
              <a:rPr lang="fi-FI" sz="3000" dirty="0">
                <a:solidFill>
                  <a:schemeClr val="accent1"/>
                </a:solidFill>
              </a:rPr>
              <a:t> TOP 10 / maaliskuu 2025</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1584540312"/>
              </p:ext>
            </p:extLst>
          </p:nvPr>
        </p:nvGraphicFramePr>
        <p:xfrm>
          <a:off x="3703434" y="1410787"/>
          <a:ext cx="4785132" cy="452778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586398">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58308">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1.–4.</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58308">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58308">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58308">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58308">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+ 90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58308">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6.</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Metsälehti</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+ 70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393585048"/>
                  </a:ext>
                </a:extLst>
              </a:tr>
              <a:tr h="358308">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7.</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Vapaa-ajan Kalastaja</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066552085"/>
                  </a:ext>
                </a:extLst>
              </a:tr>
              <a:tr h="358308">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8.</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Metsätrans</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+ 43</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88791604"/>
                  </a:ext>
                </a:extLst>
              </a:tr>
              <a:tr h="358308">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9.–11.</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68885789"/>
                  </a:ext>
                </a:extLst>
              </a:tr>
              <a:tr h="358308">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TAITO</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653177930"/>
                  </a:ext>
                </a:extLst>
              </a:tr>
              <a:tr h="358308">
                <a:tc>
                  <a:txBody>
                    <a:bodyPr/>
                    <a:lstStyle/>
                    <a:p>
                      <a:pPr algn="l" fontAlgn="b"/>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b">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+ 40</a:t>
                      </a:r>
                    </a:p>
                  </a:txBody>
                  <a:tcPr marL="9525" marR="9525" marT="9525" marB="0" anchor="b">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170259782"/>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maaliskuu 2025</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3552256337"/>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+ 2 132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+ 152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+ 94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Threadsissa</a:t>
            </a:r>
            <a:r>
              <a:rPr lang="fi-FI" sz="3000" dirty="0">
                <a:solidFill>
                  <a:schemeClr val="accent1"/>
                </a:solidFill>
              </a:rPr>
              <a:t>  TOP 5 / maaliskuu 2025</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1407410684"/>
              </p:ext>
            </p:extLst>
          </p:nvPr>
        </p:nvGraphicFramePr>
        <p:xfrm>
          <a:off x="3747090" y="1410788"/>
          <a:ext cx="4785132" cy="247244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maaliskuu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368322"/>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+ 2,2</a:t>
            </a:r>
          </a:p>
          <a:p>
            <a:pPr>
              <a:lnSpc>
                <a:spcPct val="100000"/>
              </a:lnSpc>
            </a:pPr>
            <a:r>
              <a:rPr lang="fi-FI" sz="1800" dirty="0">
                <a:solidFill>
                  <a:schemeClr val="bg2"/>
                </a:solidFill>
                <a:latin typeface="Neue Haas Unica W1G" panose="020B0504030206020203" pitchFamily="34" charset="0"/>
              </a:rPr>
              <a:t>Instagram	– 1,6</a:t>
            </a:r>
          </a:p>
          <a:p>
            <a:pPr>
              <a:lnSpc>
                <a:spcPct val="100000"/>
              </a:lnSpc>
            </a:pPr>
            <a:r>
              <a:rPr lang="fi-FI" sz="1800" dirty="0">
                <a:solidFill>
                  <a:schemeClr val="bg2"/>
                </a:solidFill>
                <a:latin typeface="Neue Haas Unica W1G" panose="020B0504030206020203" pitchFamily="34" charset="0"/>
              </a:rPr>
              <a:t>X 		– 2,2</a:t>
            </a:r>
          </a:p>
          <a:p>
            <a:pPr>
              <a:lnSpc>
                <a:spcPct val="100000"/>
              </a:lnSpc>
            </a:pPr>
            <a:r>
              <a:rPr lang="fi-FI" sz="1800" dirty="0">
                <a:solidFill>
                  <a:schemeClr val="bg2"/>
                </a:solidFill>
                <a:latin typeface="Neue Haas Unica W1G" panose="020B0504030206020203" pitchFamily="34" charset="0"/>
              </a:rPr>
              <a:t>YouTube 	– 0,7</a:t>
            </a:r>
          </a:p>
          <a:p>
            <a:pPr>
              <a:lnSpc>
                <a:spcPct val="100000"/>
              </a:lnSpc>
            </a:pPr>
            <a:r>
              <a:rPr lang="fi-FI" sz="1800" dirty="0" err="1">
                <a:solidFill>
                  <a:schemeClr val="bg2"/>
                </a:solidFill>
                <a:latin typeface="Neue Haas Unica W1G" panose="020B0504030206020203" pitchFamily="34" charset="0"/>
              </a:rPr>
              <a:t>TikTok</a:t>
            </a:r>
            <a:r>
              <a:rPr lang="fi-FI" sz="1800" dirty="0">
                <a:solidFill>
                  <a:schemeClr val="bg2"/>
                </a:solidFill>
                <a:latin typeface="Neue Haas Unica W1G" panose="020B0504030206020203" pitchFamily="34" charset="0"/>
              </a:rPr>
              <a:t> 		+ 1,0</a:t>
            </a:r>
          </a:p>
          <a:p>
            <a:pPr>
              <a:lnSpc>
                <a:spcPct val="100000"/>
              </a:lnSpc>
            </a:pPr>
            <a:r>
              <a:rPr lang="fi-FI" sz="1800" dirty="0" err="1">
                <a:solidFill>
                  <a:schemeClr val="bg2"/>
                </a:solidFill>
                <a:latin typeface="Neue Haas Unica W1G" panose="020B0504030206020203" pitchFamily="34" charset="0"/>
              </a:rPr>
              <a:t>Threads</a:t>
            </a:r>
            <a:r>
              <a:rPr lang="fi-FI" sz="1800" dirty="0">
                <a:solidFill>
                  <a:schemeClr val="bg2"/>
                </a:solidFill>
                <a:latin typeface="Neue Haas Unica W1G" panose="020B0504030206020203" pitchFamily="34" charset="0"/>
              </a:rPr>
              <a:t> 		UUSI</a:t>
            </a:r>
          </a:p>
          <a:p>
            <a:pPr>
              <a:lnSpc>
                <a:spcPct val="100000"/>
              </a:lnSpc>
            </a:pPr>
            <a:r>
              <a:rPr lang="fi-FI" sz="1800" dirty="0">
                <a:solidFill>
                  <a:schemeClr val="bg2"/>
                </a:solidFill>
                <a:latin typeface="Neue Haas Unica W1G" panose="020B0504030206020203" pitchFamily="34" charset="0"/>
              </a:rPr>
              <a:t>LinkedIn 		UUSI</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527759838"/>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a:t>
            </a:r>
            <a:r>
              <a:rPr lang="fi-FI" sz="1200" dirty="0" err="1">
                <a:solidFill>
                  <a:schemeClr val="accent1"/>
                </a:solidFill>
              </a:rPr>
              <a:t>TikTokissa</a:t>
            </a:r>
            <a:r>
              <a:rPr lang="fi-FI" sz="1200" dirty="0">
                <a:solidFill>
                  <a:schemeClr val="accent1"/>
                </a:solidFill>
              </a:rPr>
              <a:t>, </a:t>
            </a:r>
            <a:r>
              <a:rPr lang="fi-FI" sz="1200" dirty="0" err="1">
                <a:solidFill>
                  <a:schemeClr val="accent1"/>
                </a:solidFill>
              </a:rPr>
              <a:t>Threadissa</a:t>
            </a:r>
            <a:r>
              <a:rPr lang="fi-FI" sz="1200" dirty="0">
                <a:solidFill>
                  <a:schemeClr val="accent1"/>
                </a:solidFill>
              </a:rPr>
              <a:t> ja </a:t>
            </a:r>
            <a:r>
              <a:rPr lang="fi-FI" sz="1200" dirty="0" err="1">
                <a:solidFill>
                  <a:schemeClr val="accent1"/>
                </a:solidFill>
              </a:rPr>
              <a:t>LinkedInissa</a:t>
            </a:r>
            <a:r>
              <a:rPr lang="fi-FI" sz="1200" dirty="0">
                <a:solidFill>
                  <a:schemeClr val="accent1"/>
                </a:solidFill>
              </a:rPr>
              <a:t>. Päällekkäisyyksiä ei ole huomioitu.</a:t>
            </a:r>
          </a:p>
        </p:txBody>
      </p:sp>
      <p:sp>
        <p:nvSpPr>
          <p:cNvPr id="6" name="Tekstiruutu 5">
            <a:extLst>
              <a:ext uri="{FF2B5EF4-FFF2-40B4-BE49-F238E27FC236}">
                <a16:creationId xmlns:a16="http://schemas.microsoft.com/office/drawing/2014/main" id="{7493BB50-8668-11B2-4B40-6A10C8BDA7BD}"/>
              </a:ext>
            </a:extLst>
          </p:cNvPr>
          <p:cNvSpPr txBox="1"/>
          <p:nvPr/>
        </p:nvSpPr>
        <p:spPr>
          <a:xfrm>
            <a:off x="8165588" y="5347047"/>
            <a:ext cx="3623641" cy="646331"/>
          </a:xfrm>
          <a:prstGeom prst="rect">
            <a:avLst/>
          </a:prstGeom>
          <a:noFill/>
        </p:spPr>
        <p:txBody>
          <a:bodyPr wrap="square" rtlCol="0">
            <a:spAutoFit/>
          </a:bodyPr>
          <a:lstStyle/>
          <a:p>
            <a:pPr algn="l"/>
            <a:r>
              <a:rPr lang="fi-FI" sz="1200" dirty="0">
                <a:solidFill>
                  <a:schemeClr val="bg1"/>
                </a:solidFill>
                <a:latin typeface="Neue Haas Unica W1G" panose="020B0504030206020203" pitchFamily="34" charset="0"/>
              </a:rPr>
              <a:t>*) Facebook-yleisön osuuden kasvua selittää tilastointitavan muutos. 1/2025 alkaen tilastoidaan </a:t>
            </a:r>
            <a:br>
              <a:rPr lang="fi-FI" sz="1200" dirty="0">
                <a:solidFill>
                  <a:schemeClr val="bg1"/>
                </a:solidFill>
                <a:latin typeface="Neue Haas Unica W1G" panose="020B0504030206020203" pitchFamily="34" charset="0"/>
              </a:rPr>
            </a:br>
            <a:r>
              <a:rPr lang="fi-FI" sz="1200" dirty="0">
                <a:solidFill>
                  <a:schemeClr val="bg1"/>
                </a:solidFill>
                <a:latin typeface="Neue Haas Unica W1G" panose="020B0504030206020203" pitchFamily="34" charset="0"/>
              </a:rPr>
              <a:t>FB-seuraajia, tätä aiemmin FB-tykkääjiä.</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maaliskuu 2025</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58112620"/>
              </p:ext>
            </p:extLst>
          </p:nvPr>
        </p:nvGraphicFramePr>
        <p:xfrm>
          <a:off x="3747090" y="1410788"/>
          <a:ext cx="4785132" cy="247244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189 </a:t>
            </a:r>
            <a:r>
              <a:rPr lang="en-FI" sz="3400" dirty="0">
                <a:solidFill>
                  <a:schemeClr val="tx2"/>
                </a:solidFill>
                <a:latin typeface="Canela Medium" pitchFamily="2" charset="77"/>
              </a:rPr>
              <a:t>kpl) /</a:t>
            </a:r>
            <a:r>
              <a:rPr lang="fi-FI" sz="3400" dirty="0"/>
              <a:t> maaliskuu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Alegre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Erä     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Hymy     Hyvä Elämä     Hyvä terveys     Ihana     Image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Kemia-lehti     Kemiamedia.fi     Kiertotalouden erikoislehti Uusiouutiset     Kiinteistö &amp; energia     Kippari     Kissafani     Kodin Kuvalehti     Kodin Pellervo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Liha ja ruoka     Luontaisterveys     Maailman Kuvalehti     Maalla     Maatilan Pellervo     Maku     Matka     Me Naiset     Meidän Mökki     Meidän Talo     Metsälehti     Metsästys ja Kalastus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latin typeface="Neue Haas Unica W1G" panose="020B0504030206020203" pitchFamily="34" charset="0"/>
                <a:ea typeface="Aptos" panose="020B0004020202020204" pitchFamily="34" charset="0"/>
                <a:cs typeface="Times New Roman" panose="02020603050405020304" pitchFamily="18" charset="0"/>
              </a:rPr>
              <a:t>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t>189 </a:t>
            </a:r>
            <a:r>
              <a:rPr lang="en-FI" sz="3400" dirty="0">
                <a:solidFill>
                  <a:schemeClr val="tx2"/>
                </a:solidFill>
                <a:latin typeface="Canela Medium" pitchFamily="2" charset="77"/>
              </a:rPr>
              <a:t>kpl) /</a:t>
            </a:r>
            <a:r>
              <a:rPr lang="fi-FI" sz="3400" dirty="0"/>
              <a:t> maaliskuu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Pieni on Suurin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Promaint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Selkosanomat     Seura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Shaker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Siirtolapuutarha     Siivet     Soppa365     Suomen Hammaslääkärilehti     Suomen Kiinteistölehti     Suomen Kuvalehti     Suomen Luonto     Suomen Lääkärilehti     Suomen Sotilas     Super     Suuri Käsityö     Sähkömaailma     Taide     TAITO     Talentia     Talomestari     Talotekniikka     Talouselämä     Taloustaito     TAUKO Magazine     Tee Itse     Tehy-lehti     Tekniikan Maailma     Tekniikka &amp; 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Terassi-lehti     Tiede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Tiede</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Tukilinja     Tunne &amp; Mieli     Turun Aika     Tuulilasi     Työ Terveys Turvallisuus     Ulkopolitiikka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Vepsäläinen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Sisustamo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Verotus     Viherpiha     Viinilehti     Viisas Raha     Vinkki     VIVA     Voi hyvin     X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a:t>
            </a:r>
            <a:r>
              <a:rPr lang="fi-FI" sz="3400" dirty="0" err="1">
                <a:solidFill>
                  <a:schemeClr val="tx2"/>
                </a:solidFill>
                <a:latin typeface="Canela Medium" pitchFamily="2" charset="77"/>
              </a:rPr>
              <a:t>taan</a:t>
            </a:r>
            <a:r>
              <a:rPr lang="fi-FI" sz="3400" dirty="0">
                <a:solidFill>
                  <a:schemeClr val="tx2"/>
                </a:solidFill>
                <a:latin typeface="Canela Medium" pitchFamily="2" charset="77"/>
              </a:rPr>
              <a:t> lisätyt ja siitä poistuneet </a:t>
            </a:r>
            <a:r>
              <a:rPr lang="en-FI" sz="3400" dirty="0">
                <a:solidFill>
                  <a:schemeClr val="tx2"/>
                </a:solidFill>
                <a:latin typeface="Canela Medium" pitchFamily="2" charset="77"/>
              </a:rPr>
              <a:t>kanavat / </a:t>
            </a:r>
            <a:r>
              <a:rPr lang="fi-FI" sz="3400" dirty="0"/>
              <a:t>maaliskuu 2025</a:t>
            </a:r>
            <a:endParaRPr lang="en-FI" sz="3400" dirty="0">
              <a:solidFill>
                <a:schemeClr val="tx2"/>
              </a:solidFill>
              <a:latin typeface="Canela Medium" pitchFamily="2" charset="77"/>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7" name="Content Placeholder 6">
            <a:extLst>
              <a:ext uri="{FF2B5EF4-FFF2-40B4-BE49-F238E27FC236}">
                <a16:creationId xmlns:a16="http://schemas.microsoft.com/office/drawing/2014/main" id="{79D83390-D25F-09AA-8911-E2C9661C3291}"/>
              </a:ext>
            </a:extLst>
          </p:cNvPr>
          <p:cNvSpPr>
            <a:spLocks noGrp="1"/>
          </p:cNvSpPr>
          <p:nvPr>
            <p:ph idx="11"/>
          </p:nvPr>
        </p:nvSpPr>
        <p:spPr>
          <a:xfrm>
            <a:off x="1256379" y="1997078"/>
            <a:ext cx="4926930" cy="4396312"/>
          </a:xfrm>
        </p:spPr>
        <p:txBody>
          <a:bodyPr anchor="t">
            <a:noAutofit/>
          </a:bodyPr>
          <a:lstStyle/>
          <a:p>
            <a:pPr marL="0" marR="0" lvl="0" indent="0" algn="ctr" defTabSz="914400" rtl="0" eaLnBrk="1" fontAlgn="auto" latinLnBrk="0" hangingPunct="1">
              <a:lnSpc>
                <a:spcPct val="150000"/>
              </a:lnSpc>
              <a:spcBef>
                <a:spcPts val="1000"/>
              </a:spcBef>
              <a:spcAft>
                <a:spcPts val="0"/>
              </a:spcAft>
              <a:buClrTx/>
              <a:buSzTx/>
              <a:buFontTx/>
              <a:buNone/>
              <a:tabLst/>
              <a:defRPr/>
            </a:pPr>
            <a:r>
              <a:rPr kumimoji="0" lang="fi-FI" sz="2000" b="1" i="0" u="sng"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Lisätyt</a:t>
            </a:r>
            <a:r>
              <a:rPr kumimoji="0" lang="fi-FI" sz="20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1" i="0"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 </a:t>
            </a:r>
            <a:r>
              <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rPr>
              <a:t>vaikutus +100 seuraajaa</a:t>
            </a:r>
          </a:p>
          <a:p>
            <a:pPr marL="285750" marR="0" lvl="0" indent="-285750" algn="ctr"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2649"/>
                </a:solidFill>
                <a:effectLst/>
                <a:uLnTx/>
                <a:uFillTx/>
                <a:latin typeface="Neue Haas Unica W1G Light" panose="020B0404030206020203" pitchFamily="34" charset="0"/>
                <a:ea typeface="+mn-ea"/>
                <a:cs typeface="+mn-cs"/>
              </a:rPr>
              <a:t>Kotona: LinkedIn</a:t>
            </a:r>
            <a:endParaRPr kumimoji="0" lang="fi-FI" sz="1600" b="0" i="1" u="none" strike="noStrike" kern="1200" cap="none" spc="0" normalizeH="0" baseline="0" noProof="0" dirty="0">
              <a:ln>
                <a:noFill/>
              </a:ln>
              <a:solidFill>
                <a:srgbClr val="002649"/>
              </a:solidFill>
              <a:effectLst/>
              <a:uLnTx/>
              <a:uFillTx/>
              <a:latin typeface="Neue Haas Unica W1G" panose="020B0504030206020203" pitchFamily="34" charset="0"/>
              <a:ea typeface="+mn-ea"/>
              <a:cs typeface="+mn-cs"/>
            </a:endParaRPr>
          </a:p>
        </p:txBody>
      </p:sp>
    </p:spTree>
    <p:extLst>
      <p:ext uri="{BB962C8B-B14F-4D97-AF65-F5344CB8AC3E}">
        <p14:creationId xmlns:p14="http://schemas.microsoft.com/office/powerpoint/2010/main" val="502463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FFFE60C-39CE-3A01-A4E7-477A48512332}"/>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875" r="26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174814"/>
            <a:ext cx="5112325" cy="2101785"/>
          </a:xfrm>
        </p:spPr>
        <p:txBody>
          <a:bodyPr>
            <a:noAutofit/>
          </a:bodyPr>
          <a:lstStyle/>
          <a:p>
            <a:r>
              <a:rPr lang="fi-FI" sz="3000" noProof="0" dirty="0"/>
              <a:t>Ennakkohintaiset liput Editgaalaan myynnissä nyt – hinta nousee keskiviikkona 16. huhtikuuta!</a:t>
            </a:r>
          </a:p>
        </p:txBody>
      </p:sp>
      <p:sp>
        <p:nvSpPr>
          <p:cNvPr id="3" name="TextBox 2">
            <a:extLst>
              <a:ext uri="{FF2B5EF4-FFF2-40B4-BE49-F238E27FC236}">
                <a16:creationId xmlns:a16="http://schemas.microsoft.com/office/drawing/2014/main" id="{91DD2E0E-DC5A-3B99-7BA1-1C6EB20AD6EB}"/>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6">
                    <a:lumMod val="75000"/>
                  </a:schemeClr>
                </a:solidFill>
                <a:latin typeface="Neue Haas Unica W1G Light" panose="020B0404030206020203" pitchFamily="34" charset="0"/>
              </a:rPr>
              <a:t>Kuva: Petri Anttila</a:t>
            </a:r>
            <a:endParaRPr lang="fi-FI" sz="1000" b="0" i="0" dirty="0">
              <a:solidFill>
                <a:schemeClr val="accent6">
                  <a:lumMod val="75000"/>
                </a:schemeClr>
              </a:solidFill>
              <a:latin typeface="Neue Haas Unica W1G Light" panose="020B0404030206020203" pitchFamily="34" charset="0"/>
            </a:endParaRPr>
          </a:p>
        </p:txBody>
      </p:sp>
      <p:sp>
        <p:nvSpPr>
          <p:cNvPr id="8" name="Content Placeholder 4">
            <a:extLst>
              <a:ext uri="{FF2B5EF4-FFF2-40B4-BE49-F238E27FC236}">
                <a16:creationId xmlns:a16="http://schemas.microsoft.com/office/drawing/2014/main" id="{2A38128D-9433-CBAC-40B7-4DBD48896857}"/>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A31F6CFF-E538-0FFE-22A0-ED57C74FCA7E}"/>
              </a:ext>
            </a:extLst>
          </p:cNvPr>
          <p:cNvSpPr txBox="1">
            <a:spLocks/>
          </p:cNvSpPr>
          <p:nvPr/>
        </p:nvSpPr>
        <p:spPr>
          <a:xfrm>
            <a:off x="6553202" y="3581401"/>
            <a:ext cx="4797425" cy="216431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600" dirty="0"/>
              <a:t>Vuoden odotetuin juhla on pian täällä! </a:t>
            </a:r>
            <a:r>
              <a:rPr lang="fi-FI" sz="1600" dirty="0" err="1"/>
              <a:t>Editgaalassa</a:t>
            </a:r>
            <a:r>
              <a:rPr lang="fi-FI" sz="1600" dirty="0"/>
              <a:t> palkitaan Editkilpailun vuoden 2024 parhaita tekijöitä ja toteutuksia, nautitaan mahtavasta seurasta ja tietysti </a:t>
            </a:r>
            <a:r>
              <a:rPr lang="fi-FI" sz="1600" dirty="0" err="1"/>
              <a:t>maittavast</a:t>
            </a:r>
            <a:r>
              <a:rPr lang="fi-FI" sz="1600" dirty="0"/>
              <a:t> ruoasta, juomasta ja ohjelmasta. Gaala järjestetään 15.5. upeassa Ravintola Töölössä! </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4"/>
              </a:rPr>
              <a:t>Lue lisää ja osta liput</a:t>
            </a:r>
            <a:endParaRPr lang="fi-FI" sz="1600" dirty="0">
              <a:solidFill>
                <a:schemeClr val="tx2"/>
              </a:solidFill>
              <a:latin typeface="Neue Haas Unica W1G" panose="020B0504030206020203" pitchFamily="34" charset="0"/>
            </a:endParaRPr>
          </a:p>
        </p:txBody>
      </p:sp>
    </p:spTree>
    <p:extLst>
      <p:ext uri="{BB962C8B-B14F-4D97-AF65-F5344CB8AC3E}">
        <p14:creationId xmlns:p14="http://schemas.microsoft.com/office/powerpoint/2010/main" val="3694643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90E2922-363F-4A47-9D73-D244898ECFEB}"/>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8918"/>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429000"/>
            <a:ext cx="4473876" cy="2115226"/>
          </a:xfrm>
        </p:spPr>
        <p:txBody>
          <a:bodyPr anchor="ctr">
            <a:noAutofit/>
          </a:bodyPr>
          <a:lstStyle/>
          <a:p>
            <a:pPr marL="0" indent="0">
              <a:buNone/>
            </a:pPr>
            <a:r>
              <a:rPr lang="fi-FI" noProof="0" dirty="0"/>
              <a:t>Toimittaja ja kirjailija Laura Friman ei pelkää kirjoittaa aiheista, jotka herättävät keskustelua. Vaikka joskus kolumneista on noussut somekohu, hän ei kadu yhdenkään kirjoittamista.</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3"/>
              </a:rPr>
              <a:t>Lue juttu</a:t>
            </a:r>
            <a:endParaRPr lang="fi-FI" sz="1600" noProof="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793883"/>
            <a:ext cx="4895995" cy="1635117"/>
          </a:xfrm>
        </p:spPr>
        <p:txBody>
          <a:bodyPr>
            <a:noAutofit/>
          </a:bodyPr>
          <a:lstStyle/>
          <a:p>
            <a:r>
              <a:rPr lang="fi-FI" b="1" noProof="0" dirty="0"/>
              <a:t>Räväköistä kolumneistaan tunnettu Laura Friman: "Haluan sanoa ääneen epäsuosittuja mielipiteitä"</a:t>
            </a:r>
            <a:endParaRPr lang="fi-FI" noProof="0" dirty="0"/>
          </a:p>
        </p:txBody>
      </p:sp>
      <p:sp>
        <p:nvSpPr>
          <p:cNvPr id="6" name="TextBox 5">
            <a:extLst>
              <a:ext uri="{FF2B5EF4-FFF2-40B4-BE49-F238E27FC236}">
                <a16:creationId xmlns:a16="http://schemas.microsoft.com/office/drawing/2014/main" id="{B935078D-6BC8-E776-2741-9C4A52ADFD77}"/>
              </a:ext>
            </a:extLst>
          </p:cNvPr>
          <p:cNvSpPr txBox="1"/>
          <p:nvPr/>
        </p:nvSpPr>
        <p:spPr>
          <a:xfrm rot="5400000">
            <a:off x="11223751" y="5912615"/>
            <a:ext cx="16445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Anniina Nissinen</a:t>
            </a:r>
            <a:endParaRPr lang="fi-FI" sz="1000" b="0" i="0" dirty="0">
              <a:solidFill>
                <a:schemeClr val="bg1"/>
              </a:solidFill>
              <a:latin typeface="Neue Haas Unica W1G Light" panose="020B0404030206020203" pitchFamily="34" charset="0"/>
            </a:endParaRPr>
          </a:p>
        </p:txBody>
      </p:sp>
    </p:spTree>
    <p:extLst>
      <p:ext uri="{BB962C8B-B14F-4D97-AF65-F5344CB8AC3E}">
        <p14:creationId xmlns:p14="http://schemas.microsoft.com/office/powerpoint/2010/main" val="3266068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FBB40CB-C46B-79AB-70E7-A9B8E3288A71}"/>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875" r="26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320011"/>
            <a:ext cx="5112325" cy="1992086"/>
          </a:xfrm>
        </p:spPr>
        <p:txBody>
          <a:bodyPr>
            <a:noAutofit/>
          </a:bodyPr>
          <a:lstStyle/>
          <a:p>
            <a:r>
              <a:rPr lang="fi-FI" sz="3000" noProof="0" dirty="0">
                <a:solidFill>
                  <a:schemeClr val="accent1"/>
                </a:solidFill>
              </a:rPr>
              <a:t>Anni Lintula kertoo aikakausmedioiden monikanavaisuudesta ja konseptoinnista 29.4. – ilmoittaudu koulutukseen nyt!</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581401"/>
            <a:ext cx="4797425" cy="2164319"/>
          </a:xfrm>
        </p:spPr>
        <p:txBody>
          <a:bodyPr anchor="ctr">
            <a:noAutofit/>
          </a:bodyPr>
          <a:lstStyle/>
          <a:p>
            <a:pPr marL="0" indent="0">
              <a:buNone/>
            </a:pPr>
            <a:r>
              <a:rPr lang="fi-FI" sz="1600" dirty="0"/>
              <a:t>Huhtikuussa perehdytään konseptointiin ja monikanavaisuuden kehittämiseen </a:t>
            </a:r>
            <a:r>
              <a:rPr lang="fi-FI" sz="1600" dirty="0" err="1"/>
              <a:t>aikakausmedioissa</a:t>
            </a:r>
            <a:r>
              <a:rPr lang="fi-FI" sz="1600" dirty="0"/>
              <a:t> </a:t>
            </a:r>
            <a:r>
              <a:rPr lang="fi-FI" sz="1600" b="1" dirty="0"/>
              <a:t>Anni Lintulan </a:t>
            </a:r>
            <a:r>
              <a:rPr lang="fi-FI" sz="1600" dirty="0"/>
              <a:t>johdolla. Koulutukseen kuuluu luennon lisäksi työpajaosuus lähitilaisuuteen osallistuville! </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4"/>
              </a:rPr>
              <a:t>Lue lisää ja ilmoittaudu</a:t>
            </a:r>
            <a:endParaRPr lang="fi-FI" sz="1600" dirty="0">
              <a:solidFill>
                <a:schemeClr val="tx2"/>
              </a:solidFill>
              <a:latin typeface="Neue Haas Unica W1G" panose="020B0504030206020203" pitchFamily="34" charset="0"/>
            </a:endParaRPr>
          </a:p>
        </p:txBody>
      </p:sp>
      <p:sp>
        <p:nvSpPr>
          <p:cNvPr id="3" name="TextBox 2">
            <a:extLst>
              <a:ext uri="{FF2B5EF4-FFF2-40B4-BE49-F238E27FC236}">
                <a16:creationId xmlns:a16="http://schemas.microsoft.com/office/drawing/2014/main" id="{BC04D50D-E940-78FD-45DC-4893A2AFFE5D}"/>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Outi Laine</a:t>
            </a:r>
            <a:endParaRPr lang="fi-FI" sz="1000" b="0" i="0" dirty="0">
              <a:solidFill>
                <a:schemeClr val="bg1"/>
              </a:solidFill>
              <a:latin typeface="Neue Haas Unica W1G Light" panose="020B0404030206020203" pitchFamily="34" charset="0"/>
            </a:endParaRPr>
          </a:p>
        </p:txBody>
      </p:sp>
    </p:spTree>
    <p:extLst>
      <p:ext uri="{BB962C8B-B14F-4D97-AF65-F5344CB8AC3E}">
        <p14:creationId xmlns:p14="http://schemas.microsoft.com/office/powerpoint/2010/main" val="2901849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maaliskuu 2025</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maaliskuussa</a:t>
            </a:r>
          </a:p>
          <a:p>
            <a:br>
              <a:rPr lang="fi-FI" sz="1000" dirty="0">
                <a:solidFill>
                  <a:schemeClr val="bg2"/>
                </a:solidFill>
              </a:rPr>
            </a:br>
            <a:r>
              <a:rPr lang="fi-FI" dirty="0">
                <a:solidFill>
                  <a:schemeClr val="bg2"/>
                </a:solidFill>
                <a:latin typeface="Neue Haas Unica W1G" panose="020B0504030206020203" pitchFamily="34" charset="0"/>
              </a:rPr>
              <a:t>Kaikki kanavat	+ 33 549</a:t>
            </a:r>
          </a:p>
          <a:p>
            <a:r>
              <a:rPr lang="fi-FI" dirty="0">
                <a:solidFill>
                  <a:schemeClr val="bg2"/>
                </a:solidFill>
                <a:latin typeface="Neue Haas Unica W1G" panose="020B0504030206020203" pitchFamily="34" charset="0"/>
              </a:rPr>
              <a:t>Facebook  	+ 20 738</a:t>
            </a:r>
          </a:p>
          <a:p>
            <a:r>
              <a:rPr lang="fi-FI" dirty="0">
                <a:solidFill>
                  <a:schemeClr val="bg2"/>
                </a:solidFill>
                <a:latin typeface="Neue Haas Unica W1G" panose="020B0504030206020203" pitchFamily="34" charset="0"/>
              </a:rPr>
              <a:t>Instagram  	+ 7 015</a:t>
            </a:r>
          </a:p>
          <a:p>
            <a:r>
              <a:rPr lang="fi-FI" dirty="0">
                <a:solidFill>
                  <a:schemeClr val="bg2"/>
                </a:solidFill>
                <a:latin typeface="Neue Haas Unica W1G" panose="020B0504030206020203" pitchFamily="34" charset="0"/>
              </a:rPr>
              <a:t>X  		– 1 735</a:t>
            </a:r>
          </a:p>
          <a:p>
            <a:r>
              <a:rPr lang="fi-FI" dirty="0">
                <a:solidFill>
                  <a:schemeClr val="bg2"/>
                </a:solidFill>
                <a:latin typeface="Neue Haas Unica W1G" panose="020B0504030206020203" pitchFamily="34" charset="0"/>
              </a:rPr>
              <a:t>YouTube		+ 1 045</a:t>
            </a:r>
          </a:p>
          <a:p>
            <a:r>
              <a:rPr lang="fi-FI" dirty="0">
                <a:solidFill>
                  <a:schemeClr val="bg2"/>
                </a:solidFill>
                <a:latin typeface="Neue Haas Unica W1G" panose="020B0504030206020203" pitchFamily="34" charset="0"/>
              </a:rPr>
              <a:t>TikTok  		+ 4 659</a:t>
            </a:r>
          </a:p>
          <a:p>
            <a:r>
              <a:rPr lang="fi-FI" dirty="0">
                <a:solidFill>
                  <a:schemeClr val="bg2"/>
                </a:solidFill>
                <a:latin typeface="Neue Haas Unica W1G" panose="020B0504030206020203" pitchFamily="34" charset="0"/>
              </a:rPr>
              <a:t>LinkedIn  		+ 1 169</a:t>
            </a:r>
          </a:p>
          <a:p>
            <a:r>
              <a:rPr lang="fi-FI" dirty="0" err="1">
                <a:solidFill>
                  <a:schemeClr val="bg2"/>
                </a:solidFill>
                <a:latin typeface="Neue Haas Unica W1G" panose="020B0504030206020203" pitchFamily="34" charset="0"/>
              </a:rPr>
              <a:t>Threads</a:t>
            </a:r>
            <a:r>
              <a:rPr lang="fi-FI" dirty="0">
                <a:solidFill>
                  <a:schemeClr val="bg2"/>
                </a:solidFill>
                <a:latin typeface="Neue Haas Unica W1G" panose="020B0504030206020203" pitchFamily="34" charset="0"/>
              </a:rPr>
              <a:t>  		+ 658</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350025566"/>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a:t>
            </a:r>
            <a:r>
              <a:rPr lang="fi-FI" sz="1200" dirty="0" err="1">
                <a:solidFill>
                  <a:schemeClr val="accent1"/>
                </a:solidFill>
              </a:rPr>
              <a:t>LinkedInissa</a:t>
            </a:r>
            <a:r>
              <a:rPr lang="fi-FI" sz="1200" dirty="0">
                <a:solidFill>
                  <a:schemeClr val="accent1"/>
                </a:solidFill>
              </a:rPr>
              <a:t> ja </a:t>
            </a:r>
            <a:r>
              <a:rPr lang="fi-FI" sz="1200" dirty="0" err="1">
                <a:solidFill>
                  <a:schemeClr val="accent1"/>
                </a:solidFill>
              </a:rPr>
              <a:t>Threadissa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maaliskuu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189 aikakausmediaa, joilla oli käytössään yhteensä 473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81751690"/>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maaliskuu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27 712</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263151275"/>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287297725"/>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3/2024 – 3/2025</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
        <p:nvSpPr>
          <p:cNvPr id="3" name="TextBox 2">
            <a:extLst>
              <a:ext uri="{FF2B5EF4-FFF2-40B4-BE49-F238E27FC236}">
                <a16:creationId xmlns:a16="http://schemas.microsoft.com/office/drawing/2014/main" id="{66578E38-F813-286C-8A59-5AC10361BBE8}"/>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tätä edeltävään aikaan.</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280682600"/>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3/2024 – 3/2025</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
        <p:nvSpPr>
          <p:cNvPr id="2" name="TextBox 1">
            <a:extLst>
              <a:ext uri="{FF2B5EF4-FFF2-40B4-BE49-F238E27FC236}">
                <a16:creationId xmlns:a16="http://schemas.microsoft.com/office/drawing/2014/main" id="{09C7C72D-BB59-E07B-9A71-67313481A09F}"/>
              </a:ext>
            </a:extLst>
          </p:cNvPr>
          <p:cNvSpPr txBox="1"/>
          <p:nvPr/>
        </p:nvSpPr>
        <p:spPr>
          <a:xfrm>
            <a:off x="3671794" y="6076888"/>
            <a:ext cx="6004469"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Facebookista aletiin tilastoida sivun seuraajamäärää tykkääjien sijaan. </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60242051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3/2024 – 3/2025</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21824-3573-4170-BB97-352BE88B69B2}">
  <ds:schemaRefs>
    <ds:schemaRef ds:uri="http://www.w3.org/XML/1998/namespace"/>
    <ds:schemaRef ds:uri="http://schemas.microsoft.com/office/2006/documentManagement/types"/>
    <ds:schemaRef ds:uri="http://schemas.openxmlformats.org/package/2006/metadata/core-properties"/>
    <ds:schemaRef ds:uri="http://purl.org/dc/elements/1.1/"/>
    <ds:schemaRef ds:uri="b8458977-e6f2-40e9-9621-96f4298c6bbe"/>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BD3844-D0FB-414D-A452-15FC55E587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16437</TotalTime>
  <Words>2806</Words>
  <Application>Microsoft Macintosh PowerPoint</Application>
  <PresentationFormat>Widescreen</PresentationFormat>
  <Paragraphs>854</Paragraphs>
  <Slides>40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Canela Medium</vt:lpstr>
      <vt:lpstr>Neue Haas Unica W1G Medium</vt:lpstr>
      <vt:lpstr>Neue Haas Unica W1G Light</vt:lpstr>
      <vt:lpstr>Arial</vt:lpstr>
      <vt:lpstr>Neue Haas Unica Pro</vt:lpstr>
      <vt:lpstr>Clattering</vt:lpstr>
      <vt:lpstr>Neue Haas Unica W1G</vt:lpstr>
      <vt:lpstr>Office Theme</vt:lpstr>
      <vt:lpstr>PowerPoint Presentation</vt:lpstr>
      <vt:lpstr>Maaliskuussa Threadsin jokainen aikkari kasvoi</vt:lpstr>
      <vt:lpstr>Aikakausmedioiden someyleisö / maaliskuu 2025</vt:lpstr>
      <vt:lpstr>Aikakausmedioiden seuraajamäärä / maaliskuu 2025</vt:lpstr>
      <vt:lpstr>Aikakausmedioiden sometilien määrä / maaliskuu 2025</vt:lpstr>
      <vt:lpstr>Yleisön keskimääräinen koko /  maaliskuu 2025</vt:lpstr>
      <vt:lpstr>Yleisömäärä kaikissa somekanavissa  3/2024 – 3/2025</vt:lpstr>
      <vt:lpstr>Yleisömäärä Facebookissa  3/2024 – 3/2025</vt:lpstr>
      <vt:lpstr>Yleisömäärä Instagramissa  3/2024 – 3/2025</vt:lpstr>
      <vt:lpstr>Yleisömäärä X:ssä  3/2024 – 3/2025</vt:lpstr>
      <vt:lpstr>Yleisömäärä YouTubessa  3/2024 – 3/2025</vt:lpstr>
      <vt:lpstr>Yleisömäärä TikTokissa  3/2024 – 3/2025</vt:lpstr>
      <vt:lpstr>Yleisömäärä LinkedInissa  3/2024 – 3/2025</vt:lpstr>
      <vt:lpstr>Yleisömäärä Threadsissa  3/2024 – 3/2025</vt:lpstr>
      <vt:lpstr>Somen suurimmat</vt:lpstr>
      <vt:lpstr>Eniten seuraajia kaikissa kanavissa TOP 20 / maaliskuu 2025</vt:lpstr>
      <vt:lpstr>Eniten seuraajia Facebookissa TOP 20 / maaliskuu 2025</vt:lpstr>
      <vt:lpstr>Eniten seuraajia Instagramissa TOP 20 / maaliskuu 2025</vt:lpstr>
      <vt:lpstr>Eniten seuraajia X:ssä TOP 20 / maaliskuu 2025</vt:lpstr>
      <vt:lpstr>Eniten seuraajia YouTubessa ja TikTokissa TOP 10 /  maaliskuu 2025</vt:lpstr>
      <vt:lpstr>Eniten seuraajia LinkedInissa ja Threadsissa  TOP 10 /  maaliskuu 2025</vt:lpstr>
      <vt:lpstr>Eniten yleisöään  kasvattaneet</vt:lpstr>
      <vt:lpstr>Eniten uusia seuraajia kaikissa kanavissa TOP 20 / maaliskuu 2025</vt:lpstr>
      <vt:lpstr>Eniten uusia seuraajia Facebookissa TOP 10 / maaliskuu 2025</vt:lpstr>
      <vt:lpstr>Eniten uusia seuraajia Instagramissa TOP 10 / maaliskuu 2025</vt:lpstr>
      <vt:lpstr>Eniten uusia seuraajia X:ssä TOP 5 / maaliskuu 2025</vt:lpstr>
      <vt:lpstr>Eniten uusia seuraajia Youtubessa TOP 10 / maaliskuu 2025</vt:lpstr>
      <vt:lpstr>Eniten uusia seuraajia Tiktokissa TOP 10 / maaliskuu 2025</vt:lpstr>
      <vt:lpstr>Eniten uusia seuraajia Threadsissa  TOP 5 / maaliskuu 2025</vt:lpstr>
      <vt:lpstr>Eniten uusia seuraajia Linkedinissa TOP 5 / maaliskuu 2025</vt:lpstr>
      <vt:lpstr>Seuratut mediat</vt:lpstr>
      <vt:lpstr>Seurannassa olleet mediat (189 kpl) / maaliskuu 2025</vt:lpstr>
      <vt:lpstr>Seurannassa olleet mediat (189 kpl) / maaliskuu 2025</vt:lpstr>
      <vt:lpstr>Seurantaan lisätyt ja siitä poistuneet kanavat / maaliskuu 2025</vt:lpstr>
      <vt:lpstr>Ajankohtaista  aikakausmedioista</vt:lpstr>
      <vt:lpstr>Ennakkohintaiset liput Editgaalaan myynnissä nyt – hinta nousee keskiviikkona 16. huhtikuuta!</vt:lpstr>
      <vt:lpstr>Räväköistä kolumneistaan tunnettu Laura Friman: "Haluan sanoa ääneen epäsuosittuja mielipiteitä"</vt:lpstr>
      <vt:lpstr>Anni Lintula kertoo aikakausmedioiden monikanavaisuudesta ja konseptoinnista 29.4. – ilmoittaudu koulutukseen nyt!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715</cp:revision>
  <dcterms:created xsi:type="dcterms:W3CDTF">2021-01-05T09:04:45Z</dcterms:created>
  <dcterms:modified xsi:type="dcterms:W3CDTF">2025-04-11T11:41:27Z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